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114.jpg" ContentType="image/jpg"/>
  <Override PartName="/ppt/media/image115.jpg" ContentType="image/jpg"/>
  <Override PartName="/ppt/media/image117.jpg" ContentType="image/jp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36"/>
  </p:notesMasterIdLst>
  <p:handoutMasterIdLst>
    <p:handoutMasterId r:id="rId37"/>
  </p:handoutMasterIdLst>
  <p:sldIdLst>
    <p:sldId id="345" r:id="rId3"/>
    <p:sldId id="346" r:id="rId4"/>
    <p:sldId id="380" r:id="rId5"/>
    <p:sldId id="359" r:id="rId6"/>
    <p:sldId id="303" r:id="rId7"/>
    <p:sldId id="495" r:id="rId8"/>
    <p:sldId id="479" r:id="rId9"/>
    <p:sldId id="481" r:id="rId10"/>
    <p:sldId id="482" r:id="rId11"/>
    <p:sldId id="483" r:id="rId12"/>
    <p:sldId id="485" r:id="rId13"/>
    <p:sldId id="486" r:id="rId14"/>
    <p:sldId id="354" r:id="rId15"/>
    <p:sldId id="270" r:id="rId16"/>
    <p:sldId id="277" r:id="rId17"/>
    <p:sldId id="304" r:id="rId18"/>
    <p:sldId id="332" r:id="rId19"/>
    <p:sldId id="494" r:id="rId20"/>
    <p:sldId id="355" r:id="rId21"/>
    <p:sldId id="357" r:id="rId22"/>
    <p:sldId id="358" r:id="rId23"/>
    <p:sldId id="356" r:id="rId24"/>
    <p:sldId id="340" r:id="rId25"/>
    <p:sldId id="349" r:id="rId26"/>
    <p:sldId id="310" r:id="rId27"/>
    <p:sldId id="311" r:id="rId28"/>
    <p:sldId id="350" r:id="rId29"/>
    <p:sldId id="327" r:id="rId30"/>
    <p:sldId id="360" r:id="rId31"/>
    <p:sldId id="362" r:id="rId32"/>
    <p:sldId id="363" r:id="rId33"/>
    <p:sldId id="361" r:id="rId34"/>
    <p:sldId id="347" r:id="rId35"/>
  </p:sldIdLst>
  <p:sldSz cx="12192000" cy="6858000"/>
  <p:notesSz cx="6858000" cy="9144000"/>
  <p:custDataLst>
    <p:tags r:id="rId3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C5FF"/>
    <a:srgbClr val="FFFF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75" autoAdjust="0"/>
    <p:restoredTop sz="85512" autoAdjust="0"/>
  </p:normalViewPr>
  <p:slideViewPr>
    <p:cSldViewPr snapToGrid="0" showGuides="1">
      <p:cViewPr varScale="1">
        <p:scale>
          <a:sx n="93" d="100"/>
          <a:sy n="93" d="100"/>
        </p:scale>
        <p:origin x="240" y="192"/>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handoutMaster" Target="handoutMasters/handout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2022/12/15</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2022/12/15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32061529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30754244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18764411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1409259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35477105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42785028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35291811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23666147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26765745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588131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24641709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24101710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40958494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23961002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1307962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41020448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13425530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3698842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290378730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1513254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38367677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615974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2407824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21212"/>
                </a:solidFill>
                <a:effectLst/>
                <a:latin typeface="-apple-system"/>
              </a:rPr>
              <a:t>主动学习（</a:t>
            </a:r>
            <a:r>
              <a:rPr lang="en-US" b="0" i="0" dirty="0">
                <a:solidFill>
                  <a:srgbClr val="121212"/>
                </a:solidFill>
                <a:effectLst/>
                <a:latin typeface="-apple-system"/>
              </a:rPr>
              <a:t>Active Learning）</a:t>
            </a:r>
            <a:r>
              <a:rPr lang="zh-CN" altLang="en-US" b="0" i="0" dirty="0">
                <a:solidFill>
                  <a:srgbClr val="121212"/>
                </a:solidFill>
                <a:effectLst/>
                <a:latin typeface="-apple-system"/>
              </a:rPr>
              <a:t>的大致思路就是：通过机器学习的方法获取到那些比较</a:t>
            </a:r>
            <a:r>
              <a:rPr lang="zh-CN" altLang="en-US" b="1" i="0" dirty="0">
                <a:solidFill>
                  <a:srgbClr val="121212"/>
                </a:solidFill>
                <a:effectLst/>
                <a:latin typeface="-apple-system"/>
              </a:rPr>
              <a:t>“难”</a:t>
            </a:r>
            <a:r>
              <a:rPr lang="zh-CN" altLang="en-US" b="0" i="0" dirty="0">
                <a:solidFill>
                  <a:srgbClr val="121212"/>
                </a:solidFill>
                <a:effectLst/>
                <a:latin typeface="-apple-system"/>
              </a:rPr>
              <a:t>分类的样本数据，让人工再次确认和审核，然后将人工标注得到的数据再次使用有监督学习模型或者半监督学习模型进行训练，逐步提升模型的效果，将人工经验融入机器学习的模型中。</a:t>
            </a: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1875134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4516789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1740486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42705572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647033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25000"/>
              </a:lnSpc>
            </a:pPr>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29825020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640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90.png"/><Relationship Id="rId7"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93.png"/><Relationship Id="rId5" Type="http://schemas.openxmlformats.org/officeDocument/2006/relationships/image" Target="../media/image92.png"/><Relationship Id="rId10" Type="http://schemas.openxmlformats.org/officeDocument/2006/relationships/image" Target="../media/image97.png"/><Relationship Id="rId4" Type="http://schemas.openxmlformats.org/officeDocument/2006/relationships/image" Target="../media/image72.png"/><Relationship Id="rId9" Type="http://schemas.openxmlformats.org/officeDocument/2006/relationships/image" Target="../media/image96.png"/></Relationships>
</file>

<file path=ppt/slides/_rels/slide11.xml.rels><?xml version="1.0" encoding="UTF-8" standalone="yes"?>
<Relationships xmlns="http://schemas.openxmlformats.org/package/2006/relationships"><Relationship Id="rId8" Type="http://schemas.openxmlformats.org/officeDocument/2006/relationships/image" Target="../media/image76.png"/><Relationship Id="rId13" Type="http://schemas.openxmlformats.org/officeDocument/2006/relationships/image" Target="../media/image81.png"/><Relationship Id="rId18" Type="http://schemas.openxmlformats.org/officeDocument/2006/relationships/image" Target="../media/image88.png"/><Relationship Id="rId3" Type="http://schemas.openxmlformats.org/officeDocument/2006/relationships/image" Target="../media/image137.png"/><Relationship Id="rId21" Type="http://schemas.openxmlformats.org/officeDocument/2006/relationships/image" Target="../media/image155.png"/><Relationship Id="rId7" Type="http://schemas.openxmlformats.org/officeDocument/2006/relationships/image" Target="../media/image75.png"/><Relationship Id="rId12" Type="http://schemas.openxmlformats.org/officeDocument/2006/relationships/image" Target="../media/image80.png"/><Relationship Id="rId17" Type="http://schemas.openxmlformats.org/officeDocument/2006/relationships/image" Target="../media/image87.png"/><Relationship Id="rId2" Type="http://schemas.openxmlformats.org/officeDocument/2006/relationships/notesSlide" Target="../notesSlides/notesSlide11.xml"/><Relationship Id="rId16" Type="http://schemas.openxmlformats.org/officeDocument/2006/relationships/image" Target="../media/image85.png"/><Relationship Id="rId20" Type="http://schemas.openxmlformats.org/officeDocument/2006/relationships/image" Target="../media/image91.png"/><Relationship Id="rId1" Type="http://schemas.openxmlformats.org/officeDocument/2006/relationships/slideLayout" Target="../slideLayouts/slideLayout9.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139.png"/><Relationship Id="rId15" Type="http://schemas.openxmlformats.org/officeDocument/2006/relationships/image" Target="../media/image83.png"/><Relationship Id="rId10" Type="http://schemas.openxmlformats.org/officeDocument/2006/relationships/image" Target="../media/image78.png"/><Relationship Id="rId19" Type="http://schemas.openxmlformats.org/officeDocument/2006/relationships/image" Target="../media/image89.png"/><Relationship Id="rId4" Type="http://schemas.openxmlformats.org/officeDocument/2006/relationships/image" Target="../media/image138.png"/><Relationship Id="rId9" Type="http://schemas.openxmlformats.org/officeDocument/2006/relationships/image" Target="../media/image77.png"/><Relationship Id="rId14" Type="http://schemas.openxmlformats.org/officeDocument/2006/relationships/image" Target="../media/image82.png"/></Relationships>
</file>

<file path=ppt/slides/_rels/slide1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2.xml"/><Relationship Id="rId1" Type="http://schemas.openxmlformats.org/officeDocument/2006/relationships/slideLayout" Target="../slideLayouts/slideLayout9.xml"/><Relationship Id="rId5" Type="http://schemas.openxmlformats.org/officeDocument/2006/relationships/image" Target="../media/image98.png"/><Relationship Id="rId4" Type="http://schemas.openxmlformats.org/officeDocument/2006/relationships/image" Target="../media/image95.png"/></Relationships>
</file>

<file path=ppt/slides/_rels/slide13.xml.rels><?xml version="1.0" encoding="UTF-8" standalone="yes"?>
<Relationships xmlns="http://schemas.openxmlformats.org/package/2006/relationships"><Relationship Id="rId8" Type="http://schemas.openxmlformats.org/officeDocument/2006/relationships/image" Target="../media/image470.png"/><Relationship Id="rId3" Type="http://schemas.openxmlformats.org/officeDocument/2006/relationships/image" Target="../media/image99.png"/><Relationship Id="rId7" Type="http://schemas.openxmlformats.org/officeDocument/2006/relationships/image" Target="../media/image460.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450.png"/><Relationship Id="rId11" Type="http://schemas.openxmlformats.org/officeDocument/2006/relationships/image" Target="../media/image500.png"/><Relationship Id="rId5" Type="http://schemas.openxmlformats.org/officeDocument/2006/relationships/image" Target="../media/image440.png"/><Relationship Id="rId10" Type="http://schemas.openxmlformats.org/officeDocument/2006/relationships/image" Target="../media/image490.png"/><Relationship Id="rId4" Type="http://schemas.openxmlformats.org/officeDocument/2006/relationships/image" Target="../media/image100.png"/><Relationship Id="rId9" Type="http://schemas.openxmlformats.org/officeDocument/2006/relationships/image" Target="../media/image480.png"/></Relationships>
</file>

<file path=ppt/slides/_rels/slide14.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105.png"/><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8" Type="http://schemas.openxmlformats.org/officeDocument/2006/relationships/image" Target="../media/image108.jpeg"/><Relationship Id="rId3" Type="http://schemas.openxmlformats.org/officeDocument/2006/relationships/image" Target="../media/image106.png"/><Relationship Id="rId7" Type="http://schemas.openxmlformats.org/officeDocument/2006/relationships/image" Target="../media/image151.png"/><Relationship Id="rId2" Type="http://schemas.openxmlformats.org/officeDocument/2006/relationships/notesSlide" Target="../notesSlides/notesSlide15.xml"/><Relationship Id="rId1" Type="http://schemas.openxmlformats.org/officeDocument/2006/relationships/slideLayout" Target="../slideLayouts/slideLayout9.xml"/><Relationship Id="rId6" Type="http://schemas.openxmlformats.org/officeDocument/2006/relationships/image" Target="../media/image590.png"/><Relationship Id="rId5" Type="http://schemas.openxmlformats.org/officeDocument/2006/relationships/image" Target="../media/image107.png"/><Relationship Id="rId4" Type="http://schemas.openxmlformats.org/officeDocument/2006/relationships/image" Target="../media/image570.png"/></Relationships>
</file>

<file path=ppt/slides/_rels/slide16.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610.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17.xml.rels><?xml version="1.0" encoding="UTF-8" standalone="yes"?>
<Relationships xmlns="http://schemas.openxmlformats.org/package/2006/relationships"><Relationship Id="rId8" Type="http://schemas.openxmlformats.org/officeDocument/2006/relationships/image" Target="../media/image115.jpg"/><Relationship Id="rId3" Type="http://schemas.openxmlformats.org/officeDocument/2006/relationships/image" Target="../media/image620.png"/><Relationship Id="rId7" Type="http://schemas.openxmlformats.org/officeDocument/2006/relationships/image" Target="../media/image114.jp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650.png"/><Relationship Id="rId5" Type="http://schemas.openxmlformats.org/officeDocument/2006/relationships/image" Target="../media/image160.png"/><Relationship Id="rId10" Type="http://schemas.openxmlformats.org/officeDocument/2006/relationships/image" Target="../media/image117.jpg"/><Relationship Id="rId4" Type="http://schemas.openxmlformats.org/officeDocument/2006/relationships/image" Target="../media/image113.png"/><Relationship Id="rId9" Type="http://schemas.openxmlformats.org/officeDocument/2006/relationships/image" Target="../media/image116.png"/></Relationships>
</file>

<file path=ppt/slides/_rels/slide18.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21.png"/><Relationship Id="rId5" Type="http://schemas.openxmlformats.org/officeDocument/2006/relationships/image" Target="../media/image120.png"/><Relationship Id="rId10"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24.png"/></Relationships>
</file>

<file path=ppt/slides/_rels/slide19.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26.png"/><Relationship Id="rId7" Type="http://schemas.openxmlformats.org/officeDocument/2006/relationships/image" Target="../media/image710.png"/><Relationship Id="rId12" Type="http://schemas.openxmlformats.org/officeDocument/2006/relationships/image" Target="../media/image179.png"/><Relationship Id="rId2" Type="http://schemas.openxmlformats.org/officeDocument/2006/relationships/notesSlide" Target="../notesSlides/notesSlide19.xml"/><Relationship Id="rId1" Type="http://schemas.openxmlformats.org/officeDocument/2006/relationships/slideLayout" Target="../slideLayouts/slideLayout9.xml"/><Relationship Id="rId6" Type="http://schemas.openxmlformats.org/officeDocument/2006/relationships/image" Target="../media/image700.png"/><Relationship Id="rId11" Type="http://schemas.openxmlformats.org/officeDocument/2006/relationships/image" Target="../media/image131.png"/><Relationship Id="rId5" Type="http://schemas.openxmlformats.org/officeDocument/2006/relationships/image" Target="../media/image128.png"/><Relationship Id="rId10" Type="http://schemas.openxmlformats.org/officeDocument/2006/relationships/image" Target="../media/image130.png"/><Relationship Id="rId4" Type="http://schemas.openxmlformats.org/officeDocument/2006/relationships/image" Target="../media/image127.png"/><Relationship Id="rId9" Type="http://schemas.openxmlformats.org/officeDocument/2006/relationships/image" Target="../media/image129.png"/></Relationships>
</file>

<file path=ppt/slides/_rels/slide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0.xml"/><Relationship Id="rId1" Type="http://schemas.openxmlformats.org/officeDocument/2006/relationships/slideLayout" Target="../slideLayouts/slideLayout9.xml"/><Relationship Id="rId6" Type="http://schemas.openxmlformats.org/officeDocument/2006/relationships/image" Target="../media/image134.png"/><Relationship Id="rId5" Type="http://schemas.openxmlformats.org/officeDocument/2006/relationships/image" Target="../media/image126.png"/><Relationship Id="rId4" Type="http://schemas.openxmlformats.org/officeDocument/2006/relationships/image" Target="../media/image133.png"/></Relationships>
</file>

<file path=ppt/slides/_rels/slide21.xml.rels><?xml version="1.0" encoding="UTF-8" standalone="yes"?>
<Relationships xmlns="http://schemas.openxmlformats.org/package/2006/relationships"><Relationship Id="rId8" Type="http://schemas.openxmlformats.org/officeDocument/2006/relationships/image" Target="../media/image800.png"/><Relationship Id="rId3" Type="http://schemas.openxmlformats.org/officeDocument/2006/relationships/image" Target="../media/image135.png"/><Relationship Id="rId7" Type="http://schemas.openxmlformats.org/officeDocument/2006/relationships/image" Target="../media/image790.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780.png"/><Relationship Id="rId11" Type="http://schemas.openxmlformats.org/officeDocument/2006/relationships/image" Target="../media/image830.png"/><Relationship Id="rId5" Type="http://schemas.openxmlformats.org/officeDocument/2006/relationships/image" Target="../media/image770.png"/><Relationship Id="rId10" Type="http://schemas.openxmlformats.org/officeDocument/2006/relationships/image" Target="../media/image141.png"/><Relationship Id="rId4" Type="http://schemas.openxmlformats.org/officeDocument/2006/relationships/image" Target="../media/image760.png"/><Relationship Id="rId9" Type="http://schemas.openxmlformats.org/officeDocument/2006/relationships/image" Target="../media/image136.png"/></Relationships>
</file>

<file path=ppt/slides/_rels/slide22.xml.rels><?xml version="1.0" encoding="UTF-8" standalone="yes"?>
<Relationships xmlns="http://schemas.openxmlformats.org/package/2006/relationships"><Relationship Id="rId8" Type="http://schemas.openxmlformats.org/officeDocument/2006/relationships/image" Target="../media/image143.png"/><Relationship Id="rId13" Type="http://schemas.openxmlformats.org/officeDocument/2006/relationships/image" Target="../media/image940.png"/><Relationship Id="rId3" Type="http://schemas.openxmlformats.org/officeDocument/2006/relationships/image" Target="../media/image840.png"/><Relationship Id="rId7" Type="http://schemas.openxmlformats.org/officeDocument/2006/relationships/image" Target="../media/image880.png"/><Relationship Id="rId12" Type="http://schemas.openxmlformats.org/officeDocument/2006/relationships/image" Target="../media/image147.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142.png"/><Relationship Id="rId11" Type="http://schemas.openxmlformats.org/officeDocument/2006/relationships/image" Target="../media/image146.png"/><Relationship Id="rId5" Type="http://schemas.openxmlformats.org/officeDocument/2006/relationships/image" Target="../media/image860.png"/><Relationship Id="rId10" Type="http://schemas.openxmlformats.org/officeDocument/2006/relationships/image" Target="../media/image145.png"/><Relationship Id="rId4" Type="http://schemas.openxmlformats.org/officeDocument/2006/relationships/image" Target="../media/image850.png"/><Relationship Id="rId9" Type="http://schemas.openxmlformats.org/officeDocument/2006/relationships/image" Target="../media/image144.png"/></Relationships>
</file>

<file path=ppt/slides/_rels/slide23.xml.rels><?xml version="1.0" encoding="UTF-8" standalone="yes"?>
<Relationships xmlns="http://schemas.openxmlformats.org/package/2006/relationships"><Relationship Id="rId3" Type="http://schemas.openxmlformats.org/officeDocument/2006/relationships/image" Target="../media/image600.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150.png"/></Relationships>
</file>

<file path=ppt/slides/_rels/slide2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7.xml"/><Relationship Id="rId1" Type="http://schemas.openxmlformats.org/officeDocument/2006/relationships/slideLayout" Target="../slideLayouts/slideLayout9.xml"/><Relationship Id="rId4" Type="http://schemas.openxmlformats.org/officeDocument/2006/relationships/image" Target="../media/image158.png"/></Relationships>
</file>

<file path=ppt/slides/_rels/slide2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163.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7.xml"/><Relationship Id="rId16"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8.xml.rels><?xml version="1.0" encoding="UTF-8" standalone="yes"?>
<Relationships xmlns="http://schemas.openxmlformats.org/package/2006/relationships"><Relationship Id="rId13" Type="http://schemas.openxmlformats.org/officeDocument/2006/relationships/image" Target="../media/image20.png"/><Relationship Id="rId18" Type="http://schemas.openxmlformats.org/officeDocument/2006/relationships/image" Target="../media/image39.png"/><Relationship Id="rId26" Type="http://schemas.openxmlformats.org/officeDocument/2006/relationships/image" Target="../media/image46.png"/><Relationship Id="rId39" Type="http://schemas.openxmlformats.org/officeDocument/2006/relationships/image" Target="../media/image55.png"/><Relationship Id="rId21" Type="http://schemas.openxmlformats.org/officeDocument/2006/relationships/image" Target="../media/image42.png"/><Relationship Id="rId34" Type="http://schemas.openxmlformats.org/officeDocument/2006/relationships/image" Target="../media/image50.png"/><Relationship Id="rId42" Type="http://schemas.openxmlformats.org/officeDocument/2006/relationships/image" Target="../media/image58.png"/><Relationship Id="rId7" Type="http://schemas.openxmlformats.org/officeDocument/2006/relationships/image" Target="../media/image33.png"/><Relationship Id="rId2" Type="http://schemas.openxmlformats.org/officeDocument/2006/relationships/notesSlide" Target="../notesSlides/notesSlide8.xml"/><Relationship Id="rId16" Type="http://schemas.openxmlformats.org/officeDocument/2006/relationships/image" Target="../media/image37.png"/><Relationship Id="rId20" Type="http://schemas.openxmlformats.org/officeDocument/2006/relationships/image" Target="../media/image41.png"/><Relationship Id="rId29" Type="http://schemas.openxmlformats.org/officeDocument/2006/relationships/image" Target="../media/image27.png"/><Relationship Id="rId41" Type="http://schemas.openxmlformats.org/officeDocument/2006/relationships/image" Target="../media/image57.png"/><Relationship Id="rId1" Type="http://schemas.openxmlformats.org/officeDocument/2006/relationships/slideLayout" Target="../slideLayouts/slideLayout9.xml"/><Relationship Id="rId6" Type="http://schemas.openxmlformats.org/officeDocument/2006/relationships/image" Target="../media/image32.png"/><Relationship Id="rId11" Type="http://schemas.openxmlformats.org/officeDocument/2006/relationships/image" Target="../media/image36.png"/><Relationship Id="rId24" Type="http://schemas.openxmlformats.org/officeDocument/2006/relationships/image" Target="../media/image45.png"/><Relationship Id="rId32" Type="http://schemas.openxmlformats.org/officeDocument/2006/relationships/image" Target="../media/image48.png"/><Relationship Id="rId37" Type="http://schemas.openxmlformats.org/officeDocument/2006/relationships/image" Target="../media/image53.png"/><Relationship Id="rId40" Type="http://schemas.openxmlformats.org/officeDocument/2006/relationships/image" Target="../media/image56.png"/><Relationship Id="rId5" Type="http://schemas.openxmlformats.org/officeDocument/2006/relationships/image" Target="../media/image16.png"/><Relationship Id="rId15" Type="http://schemas.openxmlformats.org/officeDocument/2006/relationships/image" Target="../media/image22.png"/><Relationship Id="rId23" Type="http://schemas.openxmlformats.org/officeDocument/2006/relationships/image" Target="../media/image44.png"/><Relationship Id="rId28" Type="http://schemas.openxmlformats.org/officeDocument/2006/relationships/image" Target="../media/image26.png"/><Relationship Id="rId36" Type="http://schemas.openxmlformats.org/officeDocument/2006/relationships/image" Target="../media/image52.png"/><Relationship Id="rId10" Type="http://schemas.openxmlformats.org/officeDocument/2006/relationships/image" Target="../media/image18.png"/><Relationship Id="rId19" Type="http://schemas.openxmlformats.org/officeDocument/2006/relationships/image" Target="../media/image40.png"/><Relationship Id="rId31" Type="http://schemas.openxmlformats.org/officeDocument/2006/relationships/image" Target="../media/image47.png"/><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image" Target="../media/image21.png"/><Relationship Id="rId22" Type="http://schemas.openxmlformats.org/officeDocument/2006/relationships/image" Target="../media/image43.png"/><Relationship Id="rId27" Type="http://schemas.openxmlformats.org/officeDocument/2006/relationships/image" Target="../media/image25.png"/><Relationship Id="rId30" Type="http://schemas.openxmlformats.org/officeDocument/2006/relationships/image" Target="../media/image28.png"/><Relationship Id="rId35" Type="http://schemas.openxmlformats.org/officeDocument/2006/relationships/image" Target="../media/image51.png"/><Relationship Id="rId43" Type="http://schemas.openxmlformats.org/officeDocument/2006/relationships/image" Target="../media/image59.png"/><Relationship Id="rId8" Type="http://schemas.openxmlformats.org/officeDocument/2006/relationships/image" Target="../media/image34.png"/><Relationship Id="rId3" Type="http://schemas.openxmlformats.org/officeDocument/2006/relationships/image" Target="../media/image31.png"/><Relationship Id="rId12" Type="http://schemas.openxmlformats.org/officeDocument/2006/relationships/image" Target="../media/image19.png"/><Relationship Id="rId17" Type="http://schemas.openxmlformats.org/officeDocument/2006/relationships/image" Target="../media/image38.png"/><Relationship Id="rId25" Type="http://schemas.openxmlformats.org/officeDocument/2006/relationships/image" Target="../media/image24.png"/><Relationship Id="rId33" Type="http://schemas.openxmlformats.org/officeDocument/2006/relationships/image" Target="../media/image49.png"/><Relationship Id="rId38" Type="http://schemas.openxmlformats.org/officeDocument/2006/relationships/image" Target="../media/image54.png"/></Relationships>
</file>

<file path=ppt/slides/_rels/slide9.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86.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8.png"/><Relationship Id="rId2" Type="http://schemas.openxmlformats.org/officeDocument/2006/relationships/notesSlide" Target="../notesSlides/notesSlide9.xml"/><Relationship Id="rId16" Type="http://schemas.openxmlformats.org/officeDocument/2006/relationships/image" Target="../media/image71.png"/><Relationship Id="rId1" Type="http://schemas.openxmlformats.org/officeDocument/2006/relationships/slideLayout" Target="../slideLayouts/slideLayout9.xml"/><Relationship Id="rId6" Type="http://schemas.openxmlformats.org/officeDocument/2006/relationships/image" Target="../media/image63.png"/><Relationship Id="rId11" Type="http://schemas.openxmlformats.org/officeDocument/2006/relationships/image" Target="../media/image84.png"/><Relationship Id="rId5" Type="http://schemas.openxmlformats.org/officeDocument/2006/relationships/image" Target="../media/image62.png"/><Relationship Id="rId15" Type="http://schemas.openxmlformats.org/officeDocument/2006/relationships/image" Target="../media/image70.png"/><Relationship Id="rId10" Type="http://schemas.openxmlformats.org/officeDocument/2006/relationships/image" Target="../media/image67.png"/><Relationship Id="rId4" Type="http://schemas.openxmlformats.org/officeDocument/2006/relationships/image" Target="../media/image61.png"/><Relationship Id="rId9" Type="http://schemas.openxmlformats.org/officeDocument/2006/relationships/image" Target="../media/image66.png"/><Relationship Id="rId1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3442618"/>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822713"/>
            <a:ext cx="7340708" cy="400012"/>
          </a:xfrm>
          <a:prstGeom prst="rect">
            <a:avLst/>
          </a:prstGeom>
          <a:solidFill>
            <a:srgbClr val="0072C7"/>
          </a:solidFill>
        </p:spPr>
        <p:txBody>
          <a:bodyPr wrap="square" lIns="121889" tIns="60944" rIns="121889" bIns="60944" rtlCol="0">
            <a:spAutoFit/>
          </a:bodyPr>
          <a:lstStyle/>
          <a:p>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2331828" y="4796835"/>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3285017"/>
            <a:ext cx="7528346" cy="0"/>
          </a:xfrm>
          <a:prstGeom prst="line">
            <a:avLst/>
          </a:prstGeom>
          <a:noFill/>
          <a:ln w="9525" cap="flat" cmpd="sng" algn="ctr">
            <a:solidFill>
              <a:srgbClr val="F8F8F8">
                <a:lumMod val="75000"/>
              </a:srgbClr>
            </a:solidFill>
            <a:prstDash val="lgDash"/>
          </a:ln>
          <a:effectLst/>
        </p:spPr>
      </p:cxnSp>
      <p:pic>
        <p:nvPicPr>
          <p:cNvPr id="2" name="图片 1"/>
          <p:cNvPicPr>
            <a:picLocks noChangeAspect="1"/>
          </p:cNvPicPr>
          <p:nvPr/>
        </p:nvPicPr>
        <p:blipFill>
          <a:blip r:embed="rId3"/>
          <a:stretch>
            <a:fillRect/>
          </a:stretch>
        </p:blipFill>
        <p:spPr>
          <a:xfrm flipV="1">
            <a:off x="4332049" y="1015481"/>
            <a:ext cx="3527904" cy="2179224"/>
          </a:xfrm>
          <a:prstGeom prst="rect">
            <a:avLst/>
          </a:prstGeom>
        </p:spPr>
      </p:pic>
    </p:spTree>
    <p:extLst>
      <p:ext uri="{BB962C8B-B14F-4D97-AF65-F5344CB8AC3E}">
        <p14:creationId xmlns:p14="http://schemas.microsoft.com/office/powerpoint/2010/main" val="2626415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2CEB565A-CEDE-4CA4-914D-BED32FA21EB1}"/>
                  </a:ext>
                </a:extLst>
              </p:cNvPr>
              <p:cNvSpPr/>
              <p:nvPr/>
            </p:nvSpPr>
            <p:spPr>
              <a:xfrm>
                <a:off x="7159362" y="610689"/>
                <a:ext cx="393383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l-GR" altLang="zh-CN" sz="2400" i="1">
                          <a:solidFill>
                            <a:prstClr val="black"/>
                          </a:solidFill>
                          <a:latin typeface="Cambria Math" panose="02040503050406030204" pitchFamily="18" charset="0"/>
                          <a:ea typeface="Cambria Math" panose="02040503050406030204" pitchFamily="18" charset="0"/>
                        </a:rPr>
                        <m:t>𝜃</m:t>
                      </m:r>
                      <m:r>
                        <a:rPr lang="en-US" altLang="zh-CN" sz="2400">
                          <a:solidFill>
                            <a:prstClr val="black"/>
                          </a:solidFill>
                          <a:latin typeface="Cambria Math" panose="02040503050406030204" pitchFamily="18" charset="0"/>
                          <a:ea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i="1">
                                      <a:solidFill>
                                        <a:prstClr val="black"/>
                                      </a:solidFill>
                                      <a:latin typeface="Cambria Math" panose="02040503050406030204" pitchFamily="18" charset="0"/>
                                    </a:rPr>
                                    <m:t>1</m:t>
                                  </m:r>
                                </m:sub>
                              </m:sSub>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i="1">
                                      <a:solidFill>
                                        <a:prstClr val="black"/>
                                      </a:solidFill>
                                      <a:latin typeface="Cambria Math" panose="02040503050406030204" pitchFamily="18" charset="0"/>
                                    </a:rPr>
                                    <m:t>1</m:t>
                                  </m:r>
                                </m:sub>
                              </m:sSub>
                            </m:e>
                          </m:d>
                          <m:r>
                            <a:rPr lang="en-US" altLang="zh-CN" sz="2400">
                              <a:solidFill>
                                <a:prstClr val="black"/>
                              </a:solidFill>
                              <a:latin typeface="Cambria Math" panose="02040503050406030204" pitchFamily="18" charset="0"/>
                            </a:rPr>
                            <m:t>,</m:t>
                          </m:r>
                          <m:sSup>
                            <m:sSupPr>
                              <m:ctrlPr>
                                <a:rPr lang="en-US" altLang="zh-CN" sz="2400" i="1" spc="110">
                                  <a:solidFill>
                                    <a:prstClr val="black"/>
                                  </a:solidFill>
                                  <a:latin typeface="Cambria Math" panose="02040503050406030204" pitchFamily="18" charset="0"/>
                                </a:rPr>
                              </m:ctrlPr>
                            </m:sSupPr>
                            <m:e>
                              <m:r>
                                <a:rPr lang="zh-CN" altLang="en-US" sz="2400" i="1" spc="110">
                                  <a:solidFill>
                                    <a:prstClr val="black"/>
                                  </a:solidFill>
                                  <a:latin typeface="Cambria Math" panose="02040503050406030204" pitchFamily="18" charset="0"/>
                                </a:rPr>
                                <m:t>𝜇</m:t>
                              </m:r>
                            </m:e>
                            <m:sup>
                              <m:r>
                                <a:rPr lang="en-US" altLang="zh-CN" sz="2400" i="1" spc="110">
                                  <a:solidFill>
                                    <a:prstClr val="black"/>
                                  </a:solidFill>
                                  <a:latin typeface="Cambria Math" panose="02040503050406030204" pitchFamily="18" charset="0"/>
                                </a:rPr>
                                <m:t>1</m:t>
                              </m:r>
                            </m:sup>
                          </m:sSup>
                          <m:r>
                            <a:rPr lang="en-US" altLang="zh-CN" sz="2400" i="1" spc="110">
                              <a:solidFill>
                                <a:prstClr val="black"/>
                              </a:solidFill>
                              <a:latin typeface="Cambria Math" panose="02040503050406030204" pitchFamily="18" charset="0"/>
                            </a:rPr>
                            <m:t>,</m:t>
                          </m:r>
                          <m:sSup>
                            <m:sSupPr>
                              <m:ctrlPr>
                                <a:rPr lang="en-US" altLang="zh-CN" sz="2400" i="1" spc="110">
                                  <a:solidFill>
                                    <a:prstClr val="black"/>
                                  </a:solidFill>
                                  <a:latin typeface="Cambria Math" panose="02040503050406030204" pitchFamily="18" charset="0"/>
                                </a:rPr>
                              </m:ctrlPr>
                            </m:sSupPr>
                            <m:e>
                              <m:r>
                                <a:rPr lang="zh-CN" altLang="en-US" sz="2400" i="1" spc="110">
                                  <a:solidFill>
                                    <a:prstClr val="black"/>
                                  </a:solidFill>
                                  <a:latin typeface="Cambria Math" panose="02040503050406030204" pitchFamily="18" charset="0"/>
                                </a:rPr>
                                <m:t>𝜇</m:t>
                              </m:r>
                            </m:e>
                            <m:sup>
                              <m:r>
                                <a:rPr lang="en-US" altLang="zh-CN" sz="2400" i="1" spc="110">
                                  <a:solidFill>
                                    <a:prstClr val="black"/>
                                  </a:solidFill>
                                  <a:latin typeface="Cambria Math" panose="02040503050406030204" pitchFamily="18" charset="0"/>
                                </a:rPr>
                                <m:t>2</m:t>
                              </m:r>
                            </m:sup>
                          </m:sSup>
                          <m:r>
                            <a:rPr lang="en-US" altLang="zh-CN" sz="2400" i="1" spc="110">
                              <a:solidFill>
                                <a:prstClr val="black"/>
                              </a:solidFill>
                              <a:latin typeface="Cambria Math" panose="02040503050406030204" pitchFamily="18" charset="0"/>
                            </a:rPr>
                            <m:t>,</m:t>
                          </m:r>
                          <m:r>
                            <m:rPr>
                              <m:sty m:val="p"/>
                            </m:rPr>
                            <a:rPr lang="el-GR" altLang="zh-CN" sz="2400" i="1" dirty="0">
                              <a:solidFill>
                                <a:prstClr val="black"/>
                              </a:solidFill>
                              <a:latin typeface="Cambria Math" panose="02040503050406030204" pitchFamily="18" charset="0"/>
                              <a:ea typeface="Cambria Math" panose="02040503050406030204" pitchFamily="18" charset="0"/>
                              <a:cs typeface="Cambria Math"/>
                            </a:rPr>
                            <m:t>Σ</m:t>
                          </m:r>
                        </m:e>
                      </m:d>
                    </m:oMath>
                  </m:oMathPara>
                </a14:m>
                <a:endParaRPr lang="zh-CN" altLang="en-US" dirty="0"/>
              </a:p>
            </p:txBody>
          </p:sp>
        </mc:Choice>
        <mc:Fallback xmlns="">
          <p:sp>
            <p:nvSpPr>
              <p:cNvPr id="5" name="矩形 4">
                <a:extLst>
                  <a:ext uri="{FF2B5EF4-FFF2-40B4-BE49-F238E27FC236}">
                    <a16:creationId xmlns:a16="http://schemas.microsoft.com/office/drawing/2014/main" id="{2CEB565A-CEDE-4CA4-914D-BED32FA21EB1}"/>
                  </a:ext>
                </a:extLst>
              </p:cNvPr>
              <p:cNvSpPr>
                <a:spLocks noRot="1" noChangeAspect="1" noMove="1" noResize="1" noEditPoints="1" noAdjustHandles="1" noChangeArrowheads="1" noChangeShapeType="1" noTextEdit="1"/>
              </p:cNvSpPr>
              <p:nvPr/>
            </p:nvSpPr>
            <p:spPr>
              <a:xfrm>
                <a:off x="7159362" y="610689"/>
                <a:ext cx="3933833" cy="461665"/>
              </a:xfrm>
              <a:prstGeom prst="rect">
                <a:avLst/>
              </a:prstGeom>
              <a:blipFill>
                <a:blip r:embed="rId3"/>
                <a:stretch>
                  <a:fillRect b="-10526"/>
                </a:stretch>
              </a:blipFill>
            </p:spPr>
            <p:txBody>
              <a:bodyPr/>
              <a:lstStyle/>
              <a:p>
                <a:r>
                  <a:rPr lang="zh-CN" altLang="en-US">
                    <a:noFill/>
                  </a:rPr>
                  <a:t> </a:t>
                </a:r>
              </a:p>
            </p:txBody>
          </p:sp>
        </mc:Fallback>
      </mc:AlternateContent>
      <p:sp>
        <p:nvSpPr>
          <p:cNvPr id="6" name="矩形 5">
            <a:extLst>
              <a:ext uri="{FF2B5EF4-FFF2-40B4-BE49-F238E27FC236}">
                <a16:creationId xmlns:a16="http://schemas.microsoft.com/office/drawing/2014/main" id="{E5B6F074-610D-4CFE-BAEA-5D4A82C1FDB6}"/>
              </a:ext>
            </a:extLst>
          </p:cNvPr>
          <p:cNvSpPr/>
          <p:nvPr/>
        </p:nvSpPr>
        <p:spPr>
          <a:xfrm>
            <a:off x="1466808" y="1306174"/>
            <a:ext cx="3300904" cy="461665"/>
          </a:xfrm>
          <a:prstGeom prst="rect">
            <a:avLst/>
          </a:prstGeom>
        </p:spPr>
        <p:txBody>
          <a:bodyPr wrap="none">
            <a:spAutoFit/>
          </a:bodyPr>
          <a:lstStyle/>
          <a:p>
            <a:pPr marL="342900" indent="-342900">
              <a:buFont typeface="Arial" panose="020B0604020202020204" pitchFamily="34" charset="0"/>
              <a:buChar char="•"/>
            </a:pPr>
            <a:r>
              <a:rPr lang="zh-CN" altLang="en-US" sz="2400" dirty="0">
                <a:latin typeface="Arial" panose="020B0604020202020204" pitchFamily="34" charset="0"/>
              </a:rPr>
              <a:t>标记数据的最大似然</a:t>
            </a:r>
            <a:endParaRPr lang="zh-CN" altLang="en-US" sz="2400" dirty="0"/>
          </a:p>
        </p:txBody>
      </p:sp>
      <p:sp>
        <p:nvSpPr>
          <p:cNvPr id="30" name="object 21">
            <a:extLst>
              <a:ext uri="{FF2B5EF4-FFF2-40B4-BE49-F238E27FC236}">
                <a16:creationId xmlns:a16="http://schemas.microsoft.com/office/drawing/2014/main" id="{C9D44D04-22BA-4F1E-B163-31DFEA8EA034}"/>
              </a:ext>
            </a:extLst>
          </p:cNvPr>
          <p:cNvSpPr/>
          <p:nvPr/>
        </p:nvSpPr>
        <p:spPr>
          <a:xfrm>
            <a:off x="5884129" y="1292092"/>
            <a:ext cx="2828544" cy="461772"/>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31" name="object 22">
            <a:extLst>
              <a:ext uri="{FF2B5EF4-FFF2-40B4-BE49-F238E27FC236}">
                <a16:creationId xmlns:a16="http://schemas.microsoft.com/office/drawing/2014/main" id="{2653223C-CC78-459C-863D-11C77CD5009C}"/>
              </a:ext>
            </a:extLst>
          </p:cNvPr>
          <p:cNvSpPr txBox="1"/>
          <p:nvPr/>
        </p:nvSpPr>
        <p:spPr>
          <a:xfrm>
            <a:off x="5884129" y="1305559"/>
            <a:ext cx="2828925" cy="462280"/>
          </a:xfrm>
          <a:prstGeom prst="rect">
            <a:avLst/>
          </a:prstGeom>
          <a:ln w="6096">
            <a:solidFill>
              <a:srgbClr val="4471C4"/>
            </a:solidFill>
          </a:ln>
        </p:spPr>
        <p:txBody>
          <a:bodyPr vert="horz" wrap="square" lIns="0" tIns="26669" rIns="0" bIns="0" rtlCol="0">
            <a:spAutoFit/>
          </a:bodyPr>
          <a:lstStyle/>
          <a:p>
            <a:pPr marL="91440">
              <a:spcBef>
                <a:spcPts val="209"/>
              </a:spcBef>
            </a:pPr>
            <a:r>
              <a:rPr sz="2400" spc="-10" dirty="0">
                <a:solidFill>
                  <a:srgbClr val="FFFFFF"/>
                </a:solidFill>
                <a:latin typeface="Calibri"/>
                <a:cs typeface="Calibri"/>
              </a:rPr>
              <a:t>Closed-form</a:t>
            </a:r>
            <a:r>
              <a:rPr sz="2400" spc="-25" dirty="0">
                <a:solidFill>
                  <a:srgbClr val="FFFFFF"/>
                </a:solidFill>
                <a:latin typeface="Calibri"/>
                <a:cs typeface="Calibri"/>
              </a:rPr>
              <a:t> </a:t>
            </a:r>
            <a:r>
              <a:rPr sz="2400" spc="-5" dirty="0">
                <a:solidFill>
                  <a:srgbClr val="FFFFFF"/>
                </a:solidFill>
                <a:latin typeface="Calibri"/>
                <a:cs typeface="Calibri"/>
              </a:rPr>
              <a:t>solution</a:t>
            </a:r>
            <a:endParaRPr sz="2400" dirty="0">
              <a:solidFill>
                <a:prstClr val="black"/>
              </a:solidFill>
              <a:latin typeface="Calibri"/>
              <a:cs typeface="Calibri"/>
            </a:endParaRP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3F4EBBEC-50DB-4776-9D09-F205063FDED4}"/>
                  </a:ext>
                </a:extLst>
              </p:cNvPr>
              <p:cNvSpPr/>
              <p:nvPr/>
            </p:nvSpPr>
            <p:spPr>
              <a:xfrm>
                <a:off x="2020889" y="2048689"/>
                <a:ext cx="400635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b="0" i="1" smtClean="0">
                          <a:solidFill>
                            <a:prstClr val="black"/>
                          </a:solidFill>
                          <a:latin typeface="Cambria Math" panose="02040503050406030204" pitchFamily="18" charset="0"/>
                        </a:rPr>
                        <m:t>𝑙𝑜𝑔𝐿</m:t>
                      </m:r>
                      <m:d>
                        <m:dPr>
                          <m:ctrlPr>
                            <a:rPr lang="en-US" altLang="zh-CN" sz="2400" b="0" i="1" smtClean="0">
                              <a:solidFill>
                                <a:prstClr val="black"/>
                              </a:solidFill>
                              <a:latin typeface="Cambria Math" panose="02040503050406030204" pitchFamily="18" charset="0"/>
                            </a:rPr>
                          </m:ctrlPr>
                        </m:dPr>
                        <m:e>
                          <m:r>
                            <a:rPr lang="zh-CN" altLang="en-US" sz="2400" b="0" i="1" smtClean="0">
                              <a:solidFill>
                                <a:prstClr val="black"/>
                              </a:solidFill>
                              <a:latin typeface="Cambria Math" panose="02040503050406030204" pitchFamily="18" charset="0"/>
                            </a:rPr>
                            <m:t>𝜃</m:t>
                          </m:r>
                        </m:e>
                      </m:d>
                      <m:r>
                        <a:rPr lang="en-US" altLang="zh-CN" sz="2400" b="0" i="1" smtClean="0">
                          <a:solidFill>
                            <a:prstClr val="black"/>
                          </a:solidFill>
                          <a:latin typeface="Cambria Math" panose="02040503050406030204" pitchFamily="18" charset="0"/>
                        </a:rPr>
                        <m:t>=</m:t>
                      </m:r>
                      <m:nary>
                        <m:naryPr>
                          <m:chr m:val="∑"/>
                          <m:supHide m:val="on"/>
                          <m:ctrlPr>
                            <a:rPr lang="en-US" altLang="zh-CN" sz="2400" b="0" i="1" smtClean="0">
                              <a:solidFill>
                                <a:prstClr val="black"/>
                              </a:solidFill>
                              <a:latin typeface="Cambria Math" panose="02040503050406030204" pitchFamily="18" charset="0"/>
                            </a:rPr>
                          </m:ctrlPr>
                        </m:naryPr>
                        <m:sub>
                          <m:sSup>
                            <m:sSupPr>
                              <m:ctrlPr>
                                <a:rPr lang="en-US" altLang="zh-CN" sz="2400" b="0" i="1" smtClean="0">
                                  <a:solidFill>
                                    <a:prstClr val="black"/>
                                  </a:solidFill>
                                  <a:latin typeface="Cambria Math" panose="02040503050406030204" pitchFamily="18" charset="0"/>
                                </a:rPr>
                              </m:ctrlPr>
                            </m:sSupPr>
                            <m:e>
                              <m:r>
                                <a:rPr lang="en-US" altLang="zh-CN" sz="2400" b="0" i="1" smtClean="0">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𝑟</m:t>
                              </m:r>
                            </m:sup>
                          </m:sSup>
                        </m:sub>
                        <m:sup/>
                        <m:e>
                          <m:r>
                            <a:rPr lang="en-US" altLang="zh-CN" sz="2400" b="0" i="1" smtClean="0">
                              <a:solidFill>
                                <a:prstClr val="black"/>
                              </a:solidFill>
                              <a:latin typeface="Cambria Math" panose="02040503050406030204" pitchFamily="18" charset="0"/>
                            </a:rPr>
                            <m:t>𝑙𝑜𝑔</m:t>
                          </m:r>
                          <m:sSub>
                            <m:sSubPr>
                              <m:ctrlPr>
                                <a:rPr lang="en-US" altLang="zh-CN" sz="2400" b="0" i="1" smtClean="0">
                                  <a:solidFill>
                                    <a:prstClr val="black"/>
                                  </a:solidFill>
                                  <a:latin typeface="Cambria Math" panose="02040503050406030204" pitchFamily="18" charset="0"/>
                                </a:rPr>
                              </m:ctrlPr>
                            </m:sSubPr>
                            <m:e>
                              <m:r>
                                <a:rPr lang="en-US" altLang="zh-CN" sz="2400" b="0" i="1" smtClean="0">
                                  <a:solidFill>
                                    <a:prstClr val="black"/>
                                  </a:solidFill>
                                  <a:latin typeface="Cambria Math" panose="02040503050406030204" pitchFamily="18" charset="0"/>
                                </a:rPr>
                                <m:t>𝑃</m:t>
                              </m:r>
                            </m:e>
                            <m:sub>
                              <m:r>
                                <a:rPr lang="zh-CN" altLang="en-US" sz="2400" b="0" i="1" smtClean="0">
                                  <a:solidFill>
                                    <a:prstClr val="black"/>
                                  </a:solidFill>
                                  <a:latin typeface="Cambria Math" panose="02040503050406030204" pitchFamily="18" charset="0"/>
                                </a:rPr>
                                <m:t>𝜃</m:t>
                              </m:r>
                            </m:sub>
                          </m:sSub>
                          <m:r>
                            <a:rPr lang="en-US" altLang="zh-CN" sz="2400" i="1">
                              <a:solidFill>
                                <a:prstClr val="black"/>
                              </a:solidFill>
                              <a:latin typeface="Cambria Math" panose="02040503050406030204" pitchFamily="18" charset="0"/>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𝑥</m:t>
                              </m:r>
                            </m:e>
                            <m:sup>
                              <m:r>
                                <a:rPr lang="en-US" altLang="zh-CN" sz="2400" i="1">
                                  <a:latin typeface="Cambria Math" panose="02040503050406030204" pitchFamily="18" charset="0"/>
                                  <a:cs typeface="Calibri"/>
                                </a:rPr>
                                <m:t>𝑟</m:t>
                              </m:r>
                            </m:sup>
                          </m:sSup>
                          <m:r>
                            <a:rPr lang="en-US" altLang="zh-CN" sz="2400" i="1">
                              <a:latin typeface="Cambria Math" panose="02040503050406030204" pitchFamily="18" charset="0"/>
                              <a:cs typeface="Calibri"/>
                            </a:rPr>
                            <m:t>,</m:t>
                          </m:r>
                          <m:sSup>
                            <m:sSupPr>
                              <m:ctrlPr>
                                <a:rPr lang="en-US" altLang="zh-CN" sz="2400" i="1">
                                  <a:latin typeface="Cambria Math" panose="02040503050406030204" pitchFamily="18" charset="0"/>
                                  <a:cs typeface="Calibri"/>
                                </a:rPr>
                              </m:ctrlPr>
                            </m:sSupPr>
                            <m:e>
                              <m:acc>
                                <m:accPr>
                                  <m:chr m:val="̂"/>
                                  <m:ctrlPr>
                                    <a:rPr lang="en-US" altLang="zh-CN" sz="2400" i="1">
                                      <a:latin typeface="Cambria Math" panose="02040503050406030204" pitchFamily="18" charset="0"/>
                                      <a:cs typeface="Calibri"/>
                                    </a:rPr>
                                  </m:ctrlPr>
                                </m:accPr>
                                <m:e>
                                  <m:r>
                                    <a:rPr lang="en-US" altLang="zh-CN" sz="2400" i="1">
                                      <a:latin typeface="Cambria Math" panose="02040503050406030204" pitchFamily="18" charset="0"/>
                                      <a:cs typeface="Calibri"/>
                                    </a:rPr>
                                    <m:t>𝑦</m:t>
                                  </m:r>
                                </m:e>
                              </m:acc>
                            </m:e>
                            <m:sup>
                              <m:r>
                                <a:rPr lang="en-US" altLang="zh-CN" sz="2400" i="1">
                                  <a:latin typeface="Cambria Math" panose="02040503050406030204" pitchFamily="18" charset="0"/>
                                  <a:cs typeface="Calibri"/>
                                </a:rPr>
                                <m:t>𝑟</m:t>
                              </m:r>
                            </m:sup>
                          </m:sSup>
                          <m:r>
                            <a:rPr lang="en-US" altLang="zh-CN" sz="2400" i="1">
                              <a:solidFill>
                                <a:prstClr val="black"/>
                              </a:solidFill>
                              <a:latin typeface="Cambria Math" panose="02040503050406030204" pitchFamily="18" charset="0"/>
                            </a:rPr>
                            <m:t>)</m:t>
                          </m:r>
                        </m:e>
                      </m:nary>
                    </m:oMath>
                  </m:oMathPara>
                </a14:m>
                <a:endParaRPr lang="zh-CN" altLang="en-US" dirty="0"/>
              </a:p>
            </p:txBody>
          </p:sp>
        </mc:Choice>
        <mc:Fallback xmlns="">
          <p:sp>
            <p:nvSpPr>
              <p:cNvPr id="9" name="矩形 8">
                <a:extLst>
                  <a:ext uri="{FF2B5EF4-FFF2-40B4-BE49-F238E27FC236}">
                    <a16:creationId xmlns:a16="http://schemas.microsoft.com/office/drawing/2014/main" id="{3F4EBBEC-50DB-4776-9D09-F205063FDED4}"/>
                  </a:ext>
                </a:extLst>
              </p:cNvPr>
              <p:cNvSpPr>
                <a:spLocks noRot="1" noChangeAspect="1" noMove="1" noResize="1" noEditPoints="1" noAdjustHandles="1" noChangeArrowheads="1" noChangeShapeType="1" noTextEdit="1"/>
              </p:cNvSpPr>
              <p:nvPr/>
            </p:nvSpPr>
            <p:spPr>
              <a:xfrm>
                <a:off x="2020889" y="2048689"/>
                <a:ext cx="4006353" cy="98854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BD3E1F8F-F4DA-4DCE-B1C6-DE35F7820911}"/>
                  </a:ext>
                </a:extLst>
              </p:cNvPr>
              <p:cNvSpPr/>
              <p:nvPr/>
            </p:nvSpPr>
            <p:spPr>
              <a:xfrm>
                <a:off x="7419630" y="1987069"/>
                <a:ext cx="2586086" cy="1005019"/>
              </a:xfrm>
              <a:prstGeom prst="rect">
                <a:avLst/>
              </a:prstGeom>
            </p:spPr>
            <p:txBody>
              <a:bodyPr wrap="square">
                <a:spAutoFit/>
              </a:bodyPr>
              <a:lstStyle/>
              <a:p>
                <a:pPr>
                  <a:lnSpc>
                    <a:spcPct val="125000"/>
                  </a:lnSpc>
                </a:pPr>
                <a14:m>
                  <m:oMathPara xmlns:m="http://schemas.openxmlformats.org/officeDocument/2006/math">
                    <m:oMathParaPr>
                      <m:jc m:val="centerGroup"/>
                    </m:oMathParaPr>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cs typeface="Calibri"/>
                                </a:rPr>
                              </m:ctrlPr>
                            </m:sSupPr>
                            <m:e>
                              <m:r>
                                <a:rPr lang="en-US" altLang="zh-CN" sz="2400" i="1">
                                  <a:solidFill>
                                    <a:prstClr val="black"/>
                                  </a:solidFill>
                                  <a:latin typeface="Cambria Math" panose="02040503050406030204" pitchFamily="18" charset="0"/>
                                  <a:cs typeface="Calibri"/>
                                </a:rPr>
                                <m:t>𝑥</m:t>
                              </m:r>
                            </m:e>
                            <m:sup>
                              <m:r>
                                <a:rPr lang="en-US" altLang="zh-CN" sz="2400" i="1">
                                  <a:solidFill>
                                    <a:prstClr val="black"/>
                                  </a:solidFill>
                                  <a:latin typeface="Cambria Math" panose="02040503050406030204" pitchFamily="18" charset="0"/>
                                  <a:cs typeface="Calibri"/>
                                </a:rPr>
                                <m:t>𝑟</m:t>
                              </m:r>
                            </m:sup>
                          </m:sSup>
                          <m:r>
                            <a:rPr lang="en-US" altLang="zh-CN" sz="2400" i="1">
                              <a:solidFill>
                                <a:prstClr val="black"/>
                              </a:solidFill>
                              <a:latin typeface="Cambria Math" panose="02040503050406030204" pitchFamily="18" charset="0"/>
                              <a:cs typeface="Calibri"/>
                            </a:rPr>
                            <m:t>,</m:t>
                          </m:r>
                          <m:sSup>
                            <m:sSupPr>
                              <m:ctrlPr>
                                <a:rPr lang="en-US" altLang="zh-CN" sz="2400" i="1">
                                  <a:solidFill>
                                    <a:prstClr val="black"/>
                                  </a:solidFill>
                                  <a:latin typeface="Cambria Math" panose="02040503050406030204" pitchFamily="18" charset="0"/>
                                  <a:cs typeface="Calibri"/>
                                </a:rPr>
                              </m:ctrlPr>
                            </m:sSupPr>
                            <m:e>
                              <m:acc>
                                <m:accPr>
                                  <m:chr m:val="̂"/>
                                  <m:ctrlPr>
                                    <a:rPr lang="en-US" altLang="zh-CN" sz="2400" i="1">
                                      <a:solidFill>
                                        <a:prstClr val="black"/>
                                      </a:solidFill>
                                      <a:latin typeface="Cambria Math" panose="02040503050406030204" pitchFamily="18" charset="0"/>
                                      <a:cs typeface="Calibri"/>
                                    </a:rPr>
                                  </m:ctrlPr>
                                </m:accPr>
                                <m:e>
                                  <m:r>
                                    <a:rPr lang="en-US" altLang="zh-CN" sz="2400" i="1">
                                      <a:solidFill>
                                        <a:prstClr val="black"/>
                                      </a:solidFill>
                                      <a:latin typeface="Cambria Math" panose="02040503050406030204" pitchFamily="18" charset="0"/>
                                      <a:cs typeface="Calibri"/>
                                    </a:rPr>
                                    <m:t>𝑦</m:t>
                                  </m:r>
                                </m:e>
                              </m:acc>
                            </m:e>
                            <m:sup>
                              <m:r>
                                <a:rPr lang="en-US" altLang="zh-CN" sz="2400" i="1">
                                  <a:solidFill>
                                    <a:prstClr val="black"/>
                                  </a:solidFill>
                                  <a:latin typeface="Cambria Math" panose="02040503050406030204" pitchFamily="18" charset="0"/>
                                  <a:cs typeface="Calibri"/>
                                </a:rPr>
                                <m:t>𝑟</m:t>
                              </m:r>
                            </m:sup>
                          </m:sSup>
                        </m:e>
                      </m:d>
                      <m:r>
                        <a:rPr lang="en-US" altLang="zh-CN" sz="2400" b="0" i="0" smtClean="0">
                          <a:solidFill>
                            <a:prstClr val="black"/>
                          </a:solidFill>
                          <a:latin typeface="Cambria Math" panose="02040503050406030204" pitchFamily="18" charset="0"/>
                          <a:cs typeface="Calibri"/>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cs typeface="Calibri"/>
                                </a:rPr>
                              </m:ctrlPr>
                            </m:sSupPr>
                            <m:e>
                              <m:r>
                                <a:rPr lang="en-US" altLang="zh-CN" sz="2400" i="1">
                                  <a:solidFill>
                                    <a:prstClr val="black"/>
                                  </a:solidFill>
                                  <a:latin typeface="Cambria Math" panose="02040503050406030204" pitchFamily="18" charset="0"/>
                                  <a:cs typeface="Calibri"/>
                                </a:rPr>
                                <m:t>𝑥</m:t>
                              </m:r>
                            </m:e>
                            <m:sup>
                              <m:r>
                                <a:rPr lang="en-US" altLang="zh-CN" sz="2400" i="1">
                                  <a:solidFill>
                                    <a:prstClr val="black"/>
                                  </a:solidFill>
                                  <a:latin typeface="Cambria Math" panose="02040503050406030204" pitchFamily="18" charset="0"/>
                                  <a:cs typeface="Calibri"/>
                                </a:rPr>
                                <m:t>𝑟</m:t>
                              </m:r>
                            </m:sup>
                          </m:sSup>
                          <m:r>
                            <a:rPr lang="en-US" altLang="zh-CN" sz="2400" i="1">
                              <a:solidFill>
                                <a:prstClr val="black"/>
                              </a:solidFill>
                              <a:latin typeface="Cambria Math" panose="02040503050406030204" pitchFamily="18" charset="0"/>
                              <a:cs typeface="Calibri"/>
                            </a:rPr>
                            <m:t>,</m:t>
                          </m:r>
                          <m:sSup>
                            <m:sSupPr>
                              <m:ctrlPr>
                                <a:rPr lang="en-US" altLang="zh-CN" sz="2400" i="1">
                                  <a:solidFill>
                                    <a:prstClr val="black"/>
                                  </a:solidFill>
                                  <a:latin typeface="Cambria Math" panose="02040503050406030204" pitchFamily="18" charset="0"/>
                                  <a:cs typeface="Calibri"/>
                                </a:rPr>
                              </m:ctrlPr>
                            </m:sSupPr>
                            <m:e>
                              <m:acc>
                                <m:accPr>
                                  <m:chr m:val="̂"/>
                                  <m:ctrlPr>
                                    <a:rPr lang="en-US" altLang="zh-CN" sz="2400" i="1">
                                      <a:solidFill>
                                        <a:prstClr val="black"/>
                                      </a:solidFill>
                                      <a:latin typeface="Cambria Math" panose="02040503050406030204" pitchFamily="18" charset="0"/>
                                      <a:cs typeface="Calibri"/>
                                    </a:rPr>
                                  </m:ctrlPr>
                                </m:accPr>
                                <m:e>
                                  <m:r>
                                    <a:rPr lang="en-US" altLang="zh-CN" sz="2400" i="1">
                                      <a:solidFill>
                                        <a:prstClr val="black"/>
                                      </a:solidFill>
                                      <a:latin typeface="Cambria Math" panose="02040503050406030204" pitchFamily="18" charset="0"/>
                                      <a:cs typeface="Calibri"/>
                                    </a:rPr>
                                    <m:t>𝑦</m:t>
                                  </m:r>
                                </m:e>
                              </m:acc>
                            </m:e>
                            <m:sup>
                              <m:r>
                                <a:rPr lang="en-US" altLang="zh-CN" sz="2400" i="1">
                                  <a:solidFill>
                                    <a:prstClr val="black"/>
                                  </a:solidFill>
                                  <a:latin typeface="Cambria Math" panose="02040503050406030204" pitchFamily="18" charset="0"/>
                                  <a:cs typeface="Calibri"/>
                                </a:rPr>
                                <m:t>𝑟</m:t>
                              </m:r>
                            </m:sup>
                          </m:sSup>
                        </m:e>
                      </m:d>
                      <m:r>
                        <a:rPr lang="en-US" altLang="zh-CN" sz="2400" b="0" i="1" smtClean="0">
                          <a:solidFill>
                            <a:prstClr val="black"/>
                          </a:solidFill>
                          <a:latin typeface="Cambria Math" panose="02040503050406030204" pitchFamily="18" charset="0"/>
                          <a:cs typeface="Calibri"/>
                        </a:rPr>
                        <m:t>𝑃</m:t>
                      </m:r>
                      <m:r>
                        <a:rPr lang="en-US" altLang="zh-CN" sz="2400" b="0" i="0" smtClean="0">
                          <a:solidFill>
                            <a:prstClr val="black"/>
                          </a:solidFill>
                          <a:latin typeface="Cambria Math" panose="02040503050406030204" pitchFamily="18" charset="0"/>
                          <a:cs typeface="Calibri"/>
                        </a:rPr>
                        <m:t>(</m:t>
                      </m:r>
                      <m:sSup>
                        <m:sSupPr>
                          <m:ctrlPr>
                            <a:rPr lang="en-US" altLang="zh-CN" sz="2400" i="1">
                              <a:solidFill>
                                <a:prstClr val="black"/>
                              </a:solidFill>
                              <a:latin typeface="Cambria Math" panose="02040503050406030204" pitchFamily="18" charset="0"/>
                              <a:cs typeface="Calibri"/>
                            </a:rPr>
                          </m:ctrlPr>
                        </m:sSupPr>
                        <m:e>
                          <m:acc>
                            <m:accPr>
                              <m:chr m:val="̂"/>
                              <m:ctrlPr>
                                <a:rPr lang="en-US" altLang="zh-CN" sz="2400" i="1">
                                  <a:solidFill>
                                    <a:prstClr val="black"/>
                                  </a:solidFill>
                                  <a:latin typeface="Cambria Math" panose="02040503050406030204" pitchFamily="18" charset="0"/>
                                  <a:cs typeface="Calibri"/>
                                </a:rPr>
                              </m:ctrlPr>
                            </m:accPr>
                            <m:e>
                              <m:r>
                                <a:rPr lang="en-US" altLang="zh-CN" sz="2400" i="1">
                                  <a:solidFill>
                                    <a:prstClr val="black"/>
                                  </a:solidFill>
                                  <a:latin typeface="Cambria Math" panose="02040503050406030204" pitchFamily="18" charset="0"/>
                                  <a:cs typeface="Calibri"/>
                                </a:rPr>
                                <m:t>𝑦</m:t>
                              </m:r>
                            </m:e>
                          </m:acc>
                        </m:e>
                        <m:sup>
                          <m:r>
                            <a:rPr lang="en-US" altLang="zh-CN" sz="2400" i="1">
                              <a:solidFill>
                                <a:prstClr val="black"/>
                              </a:solidFill>
                              <a:latin typeface="Cambria Math" panose="02040503050406030204" pitchFamily="18" charset="0"/>
                              <a:cs typeface="Calibri"/>
                            </a:rPr>
                            <m:t>𝑟</m:t>
                          </m:r>
                        </m:sup>
                      </m:sSup>
                      <m:r>
                        <a:rPr lang="en-US" altLang="zh-CN" sz="2400" b="0" i="0" smtClean="0">
                          <a:solidFill>
                            <a:prstClr val="black"/>
                          </a:solidFill>
                          <a:latin typeface="Cambria Math" panose="02040503050406030204" pitchFamily="18" charset="0"/>
                          <a:cs typeface="Calibri"/>
                        </a:rPr>
                        <m:t>)</m:t>
                      </m:r>
                    </m:oMath>
                  </m:oMathPara>
                </a14:m>
                <a:endParaRPr lang="zh-CN" altLang="en-US" dirty="0"/>
              </a:p>
            </p:txBody>
          </p:sp>
        </mc:Choice>
        <mc:Fallback xmlns="">
          <p:sp>
            <p:nvSpPr>
              <p:cNvPr id="11" name="矩形 10">
                <a:extLst>
                  <a:ext uri="{FF2B5EF4-FFF2-40B4-BE49-F238E27FC236}">
                    <a16:creationId xmlns:a16="http://schemas.microsoft.com/office/drawing/2014/main" id="{BD3E1F8F-F4DA-4DCE-B1C6-DE35F7820911}"/>
                  </a:ext>
                </a:extLst>
              </p:cNvPr>
              <p:cNvSpPr>
                <a:spLocks noRot="1" noChangeAspect="1" noMove="1" noResize="1" noEditPoints="1" noAdjustHandles="1" noChangeArrowheads="1" noChangeShapeType="1" noTextEdit="1"/>
              </p:cNvSpPr>
              <p:nvPr/>
            </p:nvSpPr>
            <p:spPr>
              <a:xfrm>
                <a:off x="7419630" y="1987069"/>
                <a:ext cx="2586086" cy="1005019"/>
              </a:xfrm>
              <a:prstGeom prst="rect">
                <a:avLst/>
              </a:prstGeom>
              <a:blipFill>
                <a:blip r:embed="rId6"/>
                <a:stretch>
                  <a:fillRect/>
                </a:stretch>
              </a:blipFill>
            </p:spPr>
            <p:txBody>
              <a:bodyPr/>
              <a:lstStyle/>
              <a:p>
                <a:r>
                  <a:rPr lang="zh-CN" altLang="en-US">
                    <a:noFill/>
                  </a:rPr>
                  <a:t> </a:t>
                </a:r>
              </a:p>
            </p:txBody>
          </p:sp>
        </mc:Fallback>
      </mc:AlternateContent>
      <p:sp>
        <p:nvSpPr>
          <p:cNvPr id="12" name="矩形 11">
            <a:extLst>
              <a:ext uri="{FF2B5EF4-FFF2-40B4-BE49-F238E27FC236}">
                <a16:creationId xmlns:a16="http://schemas.microsoft.com/office/drawing/2014/main" id="{F5C2F5F8-D0DB-4499-9A80-5870ABA290DE}"/>
              </a:ext>
            </a:extLst>
          </p:cNvPr>
          <p:cNvSpPr/>
          <p:nvPr/>
        </p:nvSpPr>
        <p:spPr>
          <a:xfrm>
            <a:off x="7298401" y="1964498"/>
            <a:ext cx="3196750" cy="1050160"/>
          </a:xfrm>
          <a:prstGeom prst="rect">
            <a:avLst/>
          </a:prstGeom>
          <a:noFill/>
          <a:ln w="63500">
            <a:solidFill>
              <a:srgbClr val="220DB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D9846EC7-7582-4FD8-AF79-3923DC7470CA}"/>
              </a:ext>
            </a:extLst>
          </p:cNvPr>
          <p:cNvSpPr/>
          <p:nvPr/>
        </p:nvSpPr>
        <p:spPr>
          <a:xfrm>
            <a:off x="1466808" y="3101221"/>
            <a:ext cx="4403770" cy="461665"/>
          </a:xfrm>
          <a:prstGeom prst="rect">
            <a:avLst/>
          </a:prstGeom>
        </p:spPr>
        <p:txBody>
          <a:bodyPr wrap="none">
            <a:spAutoFit/>
          </a:bodyPr>
          <a:lstStyle/>
          <a:p>
            <a:pPr marL="342900" indent="-342900">
              <a:buFont typeface="Arial" panose="020B0604020202020204" pitchFamily="34" charset="0"/>
              <a:buChar char="•"/>
            </a:pPr>
            <a:r>
              <a:rPr lang="zh-CN" altLang="en-US" sz="2400" dirty="0">
                <a:latin typeface="Arial" panose="020B0604020202020204" pitchFamily="34" charset="0"/>
              </a:rPr>
              <a:t>标记</a:t>
            </a:r>
            <a:r>
              <a:rPr lang="en-US" altLang="zh-CN" sz="2400" dirty="0">
                <a:latin typeface="Arial" panose="020B0604020202020204" pitchFamily="34" charset="0"/>
              </a:rPr>
              <a:t>+</a:t>
            </a:r>
            <a:r>
              <a:rPr lang="zh-CN" altLang="en-US" sz="2400" dirty="0">
                <a:latin typeface="Arial" panose="020B0604020202020204" pitchFamily="34" charset="0"/>
              </a:rPr>
              <a:t>未标记数据的最大似然</a:t>
            </a: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CBC37BD7-B775-4E19-818A-1E6A8FD4D5DC}"/>
                  </a:ext>
                </a:extLst>
              </p:cNvPr>
              <p:cNvSpPr/>
              <p:nvPr/>
            </p:nvSpPr>
            <p:spPr>
              <a:xfrm>
                <a:off x="2020889" y="3626878"/>
                <a:ext cx="6327693" cy="9885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solidFill>
                            <a:prstClr val="black"/>
                          </a:solidFill>
                          <a:latin typeface="Cambria Math" panose="02040503050406030204" pitchFamily="18" charset="0"/>
                        </a:rPr>
                        <m:t>𝑙𝑜𝑔𝐿</m:t>
                      </m:r>
                      <m:d>
                        <m:dPr>
                          <m:ctrlPr>
                            <a:rPr lang="en-US" altLang="zh-CN"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𝜃</m:t>
                          </m:r>
                        </m:e>
                      </m:d>
                      <m:r>
                        <a:rPr lang="en-US" altLang="zh-CN" sz="2400" i="1">
                          <a:solidFill>
                            <a:prstClr val="black"/>
                          </a:solidFill>
                          <a:latin typeface="Cambria Math" panose="02040503050406030204" pitchFamily="18" charset="0"/>
                        </a:rPr>
                        <m:t>=</m:t>
                      </m:r>
                      <m:nary>
                        <m:naryPr>
                          <m:chr m:val="∑"/>
                          <m:supHide m:val="on"/>
                          <m:ctrlPr>
                            <a:rPr lang="en-US" altLang="zh-CN" sz="2400" i="1">
                              <a:solidFill>
                                <a:prstClr val="black"/>
                              </a:solidFill>
                              <a:latin typeface="Cambria Math" panose="02040503050406030204" pitchFamily="18" charset="0"/>
                            </a:rPr>
                          </m:ctrlPr>
                        </m:naryPr>
                        <m:sub>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i="1">
                                  <a:solidFill>
                                    <a:prstClr val="black"/>
                                  </a:solidFill>
                                  <a:latin typeface="Cambria Math" panose="02040503050406030204" pitchFamily="18" charset="0"/>
                                </a:rPr>
                                <m:t>𝑟</m:t>
                              </m:r>
                            </m:sup>
                          </m:sSup>
                        </m:sub>
                        <m:sup/>
                        <m:e>
                          <m:r>
                            <a:rPr lang="en-US" altLang="zh-CN" sz="2400" i="1">
                              <a:solidFill>
                                <a:prstClr val="black"/>
                              </a:solidFill>
                              <a:latin typeface="Cambria Math" panose="02040503050406030204" pitchFamily="18" charset="0"/>
                            </a:rPr>
                            <m:t>𝑙𝑜𝑔</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r>
                            <a:rPr lang="en-US" altLang="zh-CN" sz="2400" i="1">
                              <a:solidFill>
                                <a:prstClr val="black"/>
                              </a:solidFill>
                              <a:latin typeface="Cambria Math" panose="02040503050406030204" pitchFamily="18" charset="0"/>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𝑥</m:t>
                              </m:r>
                            </m:e>
                            <m:sup>
                              <m:r>
                                <a:rPr lang="en-US" altLang="zh-CN" sz="2400" i="1">
                                  <a:latin typeface="Cambria Math" panose="02040503050406030204" pitchFamily="18" charset="0"/>
                                  <a:cs typeface="Calibri"/>
                                </a:rPr>
                                <m:t>𝑟</m:t>
                              </m:r>
                            </m:sup>
                          </m:sSup>
                          <m:r>
                            <a:rPr lang="en-US" altLang="zh-CN" sz="2400" i="1">
                              <a:latin typeface="Cambria Math" panose="02040503050406030204" pitchFamily="18" charset="0"/>
                              <a:cs typeface="Calibri"/>
                            </a:rPr>
                            <m:t>,</m:t>
                          </m:r>
                          <m:sSup>
                            <m:sSupPr>
                              <m:ctrlPr>
                                <a:rPr lang="en-US" altLang="zh-CN" sz="2400" i="1">
                                  <a:latin typeface="Cambria Math" panose="02040503050406030204" pitchFamily="18" charset="0"/>
                                  <a:cs typeface="Calibri"/>
                                </a:rPr>
                              </m:ctrlPr>
                            </m:sSupPr>
                            <m:e>
                              <m:acc>
                                <m:accPr>
                                  <m:chr m:val="̂"/>
                                  <m:ctrlPr>
                                    <a:rPr lang="en-US" altLang="zh-CN" sz="2400" i="1">
                                      <a:latin typeface="Cambria Math" panose="02040503050406030204" pitchFamily="18" charset="0"/>
                                      <a:cs typeface="Calibri"/>
                                    </a:rPr>
                                  </m:ctrlPr>
                                </m:accPr>
                                <m:e>
                                  <m:r>
                                    <a:rPr lang="en-US" altLang="zh-CN" sz="2400" i="1">
                                      <a:latin typeface="Cambria Math" panose="02040503050406030204" pitchFamily="18" charset="0"/>
                                      <a:cs typeface="Calibri"/>
                                    </a:rPr>
                                    <m:t>𝑦</m:t>
                                  </m:r>
                                </m:e>
                              </m:acc>
                            </m:e>
                            <m:sup>
                              <m:r>
                                <a:rPr lang="en-US" altLang="zh-CN" sz="2400" i="1">
                                  <a:latin typeface="Cambria Math" panose="02040503050406030204" pitchFamily="18" charset="0"/>
                                  <a:cs typeface="Calibri"/>
                                </a:rPr>
                                <m:t>𝑟</m:t>
                              </m:r>
                            </m:sup>
                          </m:sSup>
                          <m:r>
                            <a:rPr lang="en-US" altLang="zh-CN" sz="2400" i="1">
                              <a:solidFill>
                                <a:prstClr val="black"/>
                              </a:solidFill>
                              <a:latin typeface="Cambria Math" panose="02040503050406030204" pitchFamily="18" charset="0"/>
                            </a:rPr>
                            <m:t>)</m:t>
                          </m:r>
                        </m:e>
                      </m:nary>
                      <m:r>
                        <a:rPr lang="en-US" altLang="zh-CN" sz="2400" b="0" i="1" smtClean="0">
                          <a:solidFill>
                            <a:prstClr val="black"/>
                          </a:solidFill>
                          <a:latin typeface="Cambria Math" panose="02040503050406030204" pitchFamily="18" charset="0"/>
                        </a:rPr>
                        <m:t>+</m:t>
                      </m:r>
                      <m:nary>
                        <m:naryPr>
                          <m:chr m:val="∑"/>
                          <m:supHide m:val="on"/>
                          <m:ctrlPr>
                            <a:rPr lang="en-US" altLang="zh-CN" sz="2400" i="1">
                              <a:solidFill>
                                <a:prstClr val="black"/>
                              </a:solidFill>
                              <a:latin typeface="Cambria Math" panose="02040503050406030204" pitchFamily="18" charset="0"/>
                            </a:rPr>
                          </m:ctrlPr>
                        </m:naryPr>
                        <m:sub>
                          <m:sSup>
                            <m:sSupPr>
                              <m:ctrlPr>
                                <a:rPr lang="en-US" altLang="zh-CN" sz="2400" i="1">
                                  <a:solidFill>
                                    <a:prstClr val="black"/>
                                  </a:solidFill>
                                  <a:latin typeface="Cambria Math" panose="02040503050406030204" pitchFamily="18" charset="0"/>
                                </a:rPr>
                              </m:ctrlPr>
                            </m:sSupPr>
                            <m:e>
                              <m:r>
                                <a:rPr lang="en-US" altLang="zh-CN" sz="2400" i="1">
                                  <a:solidFill>
                                    <a:prstClr val="black"/>
                                  </a:solidFill>
                                  <a:latin typeface="Cambria Math" panose="02040503050406030204" pitchFamily="18" charset="0"/>
                                </a:rPr>
                                <m:t>𝑥</m:t>
                              </m:r>
                            </m:e>
                            <m:sup>
                              <m:r>
                                <a:rPr lang="en-US" altLang="zh-CN" sz="2400" b="0" i="1" smtClean="0">
                                  <a:solidFill>
                                    <a:prstClr val="black"/>
                                  </a:solidFill>
                                  <a:latin typeface="Cambria Math" panose="02040503050406030204" pitchFamily="18" charset="0"/>
                                </a:rPr>
                                <m:t>𝑢</m:t>
                              </m:r>
                            </m:sup>
                          </m:sSup>
                        </m:sub>
                        <m:sup/>
                        <m:e>
                          <m:r>
                            <a:rPr lang="en-US" altLang="zh-CN" sz="2400" i="1">
                              <a:solidFill>
                                <a:prstClr val="black"/>
                              </a:solidFill>
                              <a:latin typeface="Cambria Math" panose="02040503050406030204" pitchFamily="18" charset="0"/>
                            </a:rPr>
                            <m:t>𝑙𝑜𝑔</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r>
                            <a:rPr lang="en-US" altLang="zh-CN" sz="2400" i="1">
                              <a:solidFill>
                                <a:prstClr val="black"/>
                              </a:solidFill>
                              <a:latin typeface="Cambria Math" panose="02040503050406030204" pitchFamily="18" charset="0"/>
                            </a:rPr>
                            <m:t>(</m:t>
                          </m:r>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𝑥</m:t>
                              </m:r>
                            </m:e>
                            <m:sup>
                              <m:r>
                                <a:rPr lang="en-US" altLang="zh-CN" sz="2400" b="0" i="1" smtClean="0">
                                  <a:latin typeface="Cambria Math" panose="02040503050406030204" pitchFamily="18" charset="0"/>
                                  <a:cs typeface="Calibri"/>
                                </a:rPr>
                                <m:t>𝑢</m:t>
                              </m:r>
                            </m:sup>
                          </m:sSup>
                          <m:r>
                            <a:rPr lang="en-US" altLang="zh-CN" sz="2400" i="1">
                              <a:solidFill>
                                <a:prstClr val="black"/>
                              </a:solidFill>
                              <a:latin typeface="Cambria Math" panose="02040503050406030204" pitchFamily="18" charset="0"/>
                            </a:rPr>
                            <m:t>)</m:t>
                          </m:r>
                        </m:e>
                      </m:nary>
                    </m:oMath>
                  </m:oMathPara>
                </a14:m>
                <a:endParaRPr lang="zh-CN" altLang="en-US" sz="2400" dirty="0"/>
              </a:p>
            </p:txBody>
          </p:sp>
        </mc:Choice>
        <mc:Fallback xmlns="">
          <p:sp>
            <p:nvSpPr>
              <p:cNvPr id="13" name="矩形 12">
                <a:extLst>
                  <a:ext uri="{FF2B5EF4-FFF2-40B4-BE49-F238E27FC236}">
                    <a16:creationId xmlns:a16="http://schemas.microsoft.com/office/drawing/2014/main" id="{CBC37BD7-B775-4E19-818A-1E6A8FD4D5DC}"/>
                  </a:ext>
                </a:extLst>
              </p:cNvPr>
              <p:cNvSpPr>
                <a:spLocks noRot="1" noChangeAspect="1" noMove="1" noResize="1" noEditPoints="1" noAdjustHandles="1" noChangeArrowheads="1" noChangeShapeType="1" noTextEdit="1"/>
              </p:cNvSpPr>
              <p:nvPr/>
            </p:nvSpPr>
            <p:spPr>
              <a:xfrm>
                <a:off x="2020889" y="3626878"/>
                <a:ext cx="6327693" cy="988540"/>
              </a:xfrm>
              <a:prstGeom prst="rect">
                <a:avLst/>
              </a:prstGeom>
              <a:blipFill>
                <a:blip r:embed="rId7"/>
                <a:stretch>
                  <a:fillRect/>
                </a:stretch>
              </a:blipFill>
            </p:spPr>
            <p:txBody>
              <a:bodyPr/>
              <a:lstStyle/>
              <a:p>
                <a:r>
                  <a:rPr lang="zh-CN" altLang="en-US">
                    <a:noFill/>
                  </a:rPr>
                  <a:t> </a:t>
                </a:r>
              </a:p>
            </p:txBody>
          </p:sp>
        </mc:Fallback>
      </mc:AlternateContent>
      <p:sp>
        <p:nvSpPr>
          <p:cNvPr id="41" name="object 23">
            <a:extLst>
              <a:ext uri="{FF2B5EF4-FFF2-40B4-BE49-F238E27FC236}">
                <a16:creationId xmlns:a16="http://schemas.microsoft.com/office/drawing/2014/main" id="{4EDEBE4B-48D5-441F-9458-8BB3D0027D0A}"/>
              </a:ext>
            </a:extLst>
          </p:cNvPr>
          <p:cNvSpPr/>
          <p:nvPr/>
        </p:nvSpPr>
        <p:spPr>
          <a:xfrm>
            <a:off x="8865357" y="3342913"/>
            <a:ext cx="1778507" cy="567930"/>
          </a:xfrm>
          <a:prstGeom prst="rect">
            <a:avLst/>
          </a:prstGeom>
          <a:blipFill>
            <a:blip r:embed="rId8" cstate="print"/>
            <a:stretch>
              <a:fillRect/>
            </a:stretch>
          </a:blipFill>
        </p:spPr>
        <p:txBody>
          <a:bodyPr wrap="square" lIns="0" tIns="0" rIns="0" bIns="0" rtlCol="0"/>
          <a:lstStyle/>
          <a:p>
            <a:endParaRPr/>
          </a:p>
        </p:txBody>
      </p:sp>
      <p:sp>
        <p:nvSpPr>
          <p:cNvPr id="42" name="object 24">
            <a:extLst>
              <a:ext uri="{FF2B5EF4-FFF2-40B4-BE49-F238E27FC236}">
                <a16:creationId xmlns:a16="http://schemas.microsoft.com/office/drawing/2014/main" id="{74BD41A3-75A4-499F-8649-D7920E5BC533}"/>
              </a:ext>
            </a:extLst>
          </p:cNvPr>
          <p:cNvSpPr txBox="1"/>
          <p:nvPr/>
        </p:nvSpPr>
        <p:spPr>
          <a:xfrm>
            <a:off x="8865357" y="3429068"/>
            <a:ext cx="1718559" cy="395620"/>
          </a:xfrm>
          <a:prstGeom prst="rect">
            <a:avLst/>
          </a:prstGeom>
          <a:ln w="6096">
            <a:solidFill>
              <a:srgbClr val="4471C4"/>
            </a:solidFill>
          </a:ln>
        </p:spPr>
        <p:txBody>
          <a:bodyPr vert="horz" wrap="square" lIns="0" tIns="26034" rIns="0" bIns="0" rtlCol="0">
            <a:spAutoFit/>
          </a:bodyPr>
          <a:lstStyle/>
          <a:p>
            <a:pPr marL="1270" algn="ctr">
              <a:lnSpc>
                <a:spcPct val="100000"/>
              </a:lnSpc>
              <a:spcBef>
                <a:spcPts val="204"/>
              </a:spcBef>
            </a:pPr>
            <a:r>
              <a:rPr lang="zh-CN" altLang="en-US" sz="2400" spc="-10" dirty="0">
                <a:solidFill>
                  <a:srgbClr val="FFFFFF"/>
                </a:solidFill>
                <a:latin typeface="Calibri"/>
                <a:cs typeface="Calibri"/>
              </a:rPr>
              <a:t>迭代求解</a:t>
            </a:r>
            <a:endParaRPr sz="2400" dirty="0">
              <a:latin typeface="Calibri"/>
              <a:cs typeface="Calibri"/>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9AEF5352-9E0D-4B9E-A1D0-BB864A42D697}"/>
                  </a:ext>
                </a:extLst>
              </p:cNvPr>
              <p:cNvSpPr/>
              <p:nvPr/>
            </p:nvSpPr>
            <p:spPr>
              <a:xfrm>
                <a:off x="2104005" y="4974234"/>
                <a:ext cx="630050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cs typeface="Calibri"/>
                                </a:rPr>
                              </m:ctrlPr>
                            </m:sSupPr>
                            <m:e>
                              <m:r>
                                <a:rPr lang="en-US" altLang="zh-CN" sz="2400" i="1">
                                  <a:solidFill>
                                    <a:prstClr val="black"/>
                                  </a:solidFill>
                                  <a:latin typeface="Cambria Math" panose="02040503050406030204" pitchFamily="18" charset="0"/>
                                  <a:cs typeface="Calibri"/>
                                </a:rPr>
                                <m:t>𝑥</m:t>
                              </m:r>
                            </m:e>
                            <m:sup>
                              <m:r>
                                <a:rPr lang="en-US" altLang="zh-CN" sz="2400" i="1">
                                  <a:solidFill>
                                    <a:prstClr val="black"/>
                                  </a:solidFill>
                                  <a:latin typeface="Cambria Math" panose="02040503050406030204" pitchFamily="18" charset="0"/>
                                  <a:cs typeface="Calibri"/>
                                </a:rPr>
                                <m:t>𝑢</m:t>
                              </m:r>
                            </m:sup>
                          </m:sSup>
                        </m:e>
                      </m:d>
                      <m:r>
                        <a:rPr lang="en-US" altLang="zh-CN" sz="2400" b="0" i="1" smtClean="0">
                          <a:solidFill>
                            <a:prstClr val="black"/>
                          </a:solidFill>
                          <a:latin typeface="Cambria Math" panose="02040503050406030204" pitchFamily="18" charset="0"/>
                          <a:cs typeface="Calibri"/>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d>
                        <m:dPr>
                          <m:ctrlPr>
                            <a:rPr lang="en-US" altLang="zh-CN" sz="2400" i="1">
                              <a:solidFill>
                                <a:prstClr val="black"/>
                              </a:solidFill>
                              <a:latin typeface="Cambria Math" panose="02040503050406030204" pitchFamily="18" charset="0"/>
                            </a:rPr>
                          </m:ctrlPr>
                        </m:dPr>
                        <m:e>
                          <m:sSup>
                            <m:sSupPr>
                              <m:ctrlPr>
                                <a:rPr lang="en-US" altLang="zh-CN" sz="2400" i="1">
                                  <a:latin typeface="Cambria Math" panose="02040503050406030204" pitchFamily="18" charset="0"/>
                                  <a:cs typeface="Calibri"/>
                                </a:rPr>
                              </m:ctrlPr>
                            </m:sSupPr>
                            <m:e>
                              <m:r>
                                <a:rPr lang="en-US" altLang="zh-CN" sz="2400" i="1">
                                  <a:latin typeface="Cambria Math" panose="02040503050406030204" pitchFamily="18" charset="0"/>
                                  <a:cs typeface="Calibri"/>
                                </a:rPr>
                                <m:t>𝑥</m:t>
                              </m:r>
                            </m:e>
                            <m:sup>
                              <m:r>
                                <a:rPr lang="en-US" altLang="zh-CN" sz="2400" i="1">
                                  <a:latin typeface="Cambria Math" panose="02040503050406030204" pitchFamily="18" charset="0"/>
                                  <a:cs typeface="Calibri"/>
                                </a:rPr>
                                <m:t>𝑢</m:t>
                              </m:r>
                            </m:sup>
                          </m:sSup>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i="1">
                                  <a:solidFill>
                                    <a:prstClr val="black"/>
                                  </a:solidFill>
                                  <a:latin typeface="Cambria Math" panose="02040503050406030204" pitchFamily="18" charset="0"/>
                                </a:rPr>
                                <m:t>1</m:t>
                              </m:r>
                            </m:sub>
                          </m:sSub>
                        </m:e>
                      </m:d>
                      <m:r>
                        <a:rPr lang="en-US" altLang="zh-CN" sz="2400" b="0" i="1" smtClean="0">
                          <a:solidFill>
                            <a:prstClr val="black"/>
                          </a:solidFill>
                          <a:latin typeface="Cambria Math" panose="02040503050406030204" pitchFamily="18" charset="0"/>
                        </a:rPr>
                        <m:t>𝑃</m:t>
                      </m:r>
                      <m:d>
                        <m:dPr>
                          <m:ctrlPr>
                            <a:rPr lang="en-US" altLang="zh-CN" sz="2400" b="0" i="1" smtClean="0">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i="1">
                                  <a:solidFill>
                                    <a:prstClr val="black"/>
                                  </a:solidFill>
                                  <a:latin typeface="Cambria Math" panose="02040503050406030204" pitchFamily="18" charset="0"/>
                                </a:rPr>
                                <m:t>1</m:t>
                              </m:r>
                            </m:sub>
                          </m:sSub>
                        </m:e>
                      </m:d>
                      <m:r>
                        <a:rPr lang="en-US" altLang="zh-CN" sz="2400" b="0" i="1" smtClean="0">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𝑃</m:t>
                          </m:r>
                        </m:e>
                        <m:sub>
                          <m:r>
                            <a:rPr lang="zh-CN" altLang="en-US" sz="2400" i="1">
                              <a:solidFill>
                                <a:prstClr val="black"/>
                              </a:solidFill>
                              <a:latin typeface="Cambria Math" panose="02040503050406030204" pitchFamily="18" charset="0"/>
                            </a:rPr>
                            <m:t>𝜃</m:t>
                          </m:r>
                        </m:sub>
                      </m:sSub>
                      <m:d>
                        <m:dPr>
                          <m:ctrlPr>
                            <a:rPr lang="en-US" altLang="zh-CN" sz="2400" i="1">
                              <a:solidFill>
                                <a:prstClr val="black"/>
                              </a:solidFill>
                              <a:latin typeface="Cambria Math" panose="02040503050406030204" pitchFamily="18" charset="0"/>
                            </a:rPr>
                          </m:ctrlPr>
                        </m:dPr>
                        <m:e>
                          <m:sSup>
                            <m:sSupPr>
                              <m:ctrlPr>
                                <a:rPr lang="en-US" altLang="zh-CN" sz="2400" i="1">
                                  <a:solidFill>
                                    <a:prstClr val="black"/>
                                  </a:solidFill>
                                  <a:latin typeface="Cambria Math" panose="02040503050406030204" pitchFamily="18" charset="0"/>
                                  <a:cs typeface="Calibri"/>
                                </a:rPr>
                              </m:ctrlPr>
                            </m:sSupPr>
                            <m:e>
                              <m:r>
                                <a:rPr lang="en-US" altLang="zh-CN" sz="2400" i="1">
                                  <a:solidFill>
                                    <a:prstClr val="black"/>
                                  </a:solidFill>
                                  <a:latin typeface="Cambria Math" panose="02040503050406030204" pitchFamily="18" charset="0"/>
                                  <a:cs typeface="Calibri"/>
                                </a:rPr>
                                <m:t>𝑥</m:t>
                              </m:r>
                            </m:e>
                            <m:sup>
                              <m:r>
                                <a:rPr lang="en-US" altLang="zh-CN" sz="2400" i="1">
                                  <a:solidFill>
                                    <a:prstClr val="black"/>
                                  </a:solidFill>
                                  <a:latin typeface="Cambria Math" panose="02040503050406030204" pitchFamily="18" charset="0"/>
                                  <a:cs typeface="Calibri"/>
                                </a:rPr>
                                <m:t>𝑢</m:t>
                              </m:r>
                            </m:sup>
                          </m:sSup>
                        </m:e>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b="0" i="1" smtClean="0">
                                  <a:solidFill>
                                    <a:prstClr val="black"/>
                                  </a:solidFill>
                                  <a:latin typeface="Cambria Math" panose="02040503050406030204" pitchFamily="18" charset="0"/>
                                </a:rPr>
                                <m:t>2</m:t>
                              </m:r>
                            </m:sub>
                          </m:sSub>
                        </m:e>
                      </m:d>
                      <m:r>
                        <a:rPr lang="en-US" altLang="zh-CN" sz="2400" i="1">
                          <a:solidFill>
                            <a:prstClr val="black"/>
                          </a:solidFill>
                          <a:latin typeface="Cambria Math" panose="02040503050406030204" pitchFamily="18" charset="0"/>
                        </a:rPr>
                        <m:t>𝑃</m:t>
                      </m:r>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b="0" i="1" smtClean="0">
                                  <a:solidFill>
                                    <a:prstClr val="black"/>
                                  </a:solidFill>
                                  <a:latin typeface="Cambria Math" panose="02040503050406030204" pitchFamily="18" charset="0"/>
                                </a:rPr>
                                <m:t>2</m:t>
                              </m:r>
                            </m:sub>
                          </m:sSub>
                        </m:e>
                      </m:d>
                    </m:oMath>
                  </m:oMathPara>
                </a14:m>
                <a:endParaRPr lang="zh-CN" altLang="en-US" dirty="0"/>
              </a:p>
            </p:txBody>
          </p:sp>
        </mc:Choice>
        <mc:Fallback xmlns="">
          <p:sp>
            <p:nvSpPr>
              <p:cNvPr id="16" name="矩形 15">
                <a:extLst>
                  <a:ext uri="{FF2B5EF4-FFF2-40B4-BE49-F238E27FC236}">
                    <a16:creationId xmlns:a16="http://schemas.microsoft.com/office/drawing/2014/main" id="{9AEF5352-9E0D-4B9E-A1D0-BB864A42D697}"/>
                  </a:ext>
                </a:extLst>
              </p:cNvPr>
              <p:cNvSpPr>
                <a:spLocks noRot="1" noChangeAspect="1" noMove="1" noResize="1" noEditPoints="1" noAdjustHandles="1" noChangeArrowheads="1" noChangeShapeType="1" noTextEdit="1"/>
              </p:cNvSpPr>
              <p:nvPr/>
            </p:nvSpPr>
            <p:spPr>
              <a:xfrm>
                <a:off x="2104005" y="4974234"/>
                <a:ext cx="6300507" cy="461665"/>
              </a:xfrm>
              <a:prstGeom prst="rect">
                <a:avLst/>
              </a:prstGeom>
              <a:blipFill>
                <a:blip r:embed="rId9"/>
                <a:stretch>
                  <a:fillRect b="-526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5" name="object 20">
                <a:extLst>
                  <a:ext uri="{FF2B5EF4-FFF2-40B4-BE49-F238E27FC236}">
                    <a16:creationId xmlns:a16="http://schemas.microsoft.com/office/drawing/2014/main" id="{B6FC5011-B9FE-44B7-BB23-DC548BF326E0}"/>
                  </a:ext>
                </a:extLst>
              </p:cNvPr>
              <p:cNvSpPr txBox="1"/>
              <p:nvPr/>
            </p:nvSpPr>
            <p:spPr>
              <a:xfrm>
                <a:off x="6726789" y="5600912"/>
                <a:ext cx="4531360" cy="391160"/>
              </a:xfrm>
              <a:prstGeom prst="rect">
                <a:avLst/>
              </a:prstGeom>
            </p:spPr>
            <p:txBody>
              <a:bodyPr vert="horz" wrap="square" lIns="0" tIns="12700" rIns="0" bIns="0" rtlCol="0">
                <a:spAutoFit/>
              </a:bodyPr>
              <a:lstStyle/>
              <a:p>
                <a:pPr marL="38100">
                  <a:lnSpc>
                    <a:spcPct val="100000"/>
                  </a:lnSpc>
                  <a:spcBef>
                    <a:spcPts val="100"/>
                  </a:spcBef>
                </a:pPr>
                <a:r>
                  <a:rPr lang="zh-CN" altLang="en-US" sz="2400" spc="85" dirty="0">
                    <a:latin typeface="Calibri"/>
                    <a:cs typeface="Calibri"/>
                  </a:rPr>
                  <a:t>（</a:t>
                </a:r>
                <a:r>
                  <a:rPr sz="2400" spc="85" dirty="0">
                    <a:latin typeface="Cambria Math"/>
                    <a:cs typeface="Cambria Math"/>
                  </a:rPr>
                  <a:t>𝑥</a:t>
                </a:r>
                <a:r>
                  <a:rPr sz="2625" spc="127" baseline="28571" dirty="0">
                    <a:latin typeface="Cambria Math"/>
                    <a:cs typeface="Cambria Math"/>
                  </a:rPr>
                  <a:t>𝑢 </a:t>
                </a:r>
                <a:r>
                  <a:rPr lang="zh-CN" altLang="en-US" sz="2400" dirty="0">
                    <a:latin typeface="Calibri"/>
                    <a:cs typeface="Calibri"/>
                  </a:rPr>
                  <a:t>来自</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i="1">
                            <a:solidFill>
                              <a:prstClr val="black"/>
                            </a:solidFill>
                            <a:latin typeface="Cambria Math" panose="02040503050406030204" pitchFamily="18" charset="0"/>
                          </a:rPr>
                          <m:t>1</m:t>
                        </m:r>
                      </m:sub>
                    </m:sSub>
                  </m:oMath>
                </a14:m>
                <a:r>
                  <a:rPr lang="zh-CN" altLang="en-US" sz="2400" dirty="0">
                    <a:latin typeface="Calibri"/>
                    <a:cs typeface="Calibri"/>
                  </a:rPr>
                  <a:t>或</a:t>
                </a:r>
                <a14:m>
                  <m:oMath xmlns:m="http://schemas.openxmlformats.org/officeDocument/2006/math">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𝐶</m:t>
                        </m:r>
                      </m:e>
                      <m:sub>
                        <m:r>
                          <a:rPr lang="en-US" altLang="zh-CN" sz="2400" i="1">
                            <a:solidFill>
                              <a:prstClr val="black"/>
                            </a:solidFill>
                            <a:latin typeface="Cambria Math" panose="02040503050406030204" pitchFamily="18" charset="0"/>
                          </a:rPr>
                          <m:t>2</m:t>
                        </m:r>
                      </m:sub>
                    </m:sSub>
                  </m:oMath>
                </a14:m>
                <a:r>
                  <a:rPr lang="zh-CN" altLang="en-US" sz="2400" dirty="0">
                    <a:latin typeface="Calibri"/>
                    <a:cs typeface="Calibri"/>
                  </a:rPr>
                  <a:t>）</a:t>
                </a:r>
                <a:endParaRPr sz="2400" dirty="0">
                  <a:latin typeface="Calibri"/>
                  <a:cs typeface="Calibri"/>
                </a:endParaRPr>
              </a:p>
            </p:txBody>
          </p:sp>
        </mc:Choice>
        <mc:Fallback xmlns="">
          <p:sp>
            <p:nvSpPr>
              <p:cNvPr id="45" name="object 20">
                <a:extLst>
                  <a:ext uri="{FF2B5EF4-FFF2-40B4-BE49-F238E27FC236}">
                    <a16:creationId xmlns:a16="http://schemas.microsoft.com/office/drawing/2014/main" id="{B6FC5011-B9FE-44B7-BB23-DC548BF326E0}"/>
                  </a:ext>
                </a:extLst>
              </p:cNvPr>
              <p:cNvSpPr txBox="1">
                <a:spLocks noRot="1" noChangeAspect="1" noMove="1" noResize="1" noEditPoints="1" noAdjustHandles="1" noChangeArrowheads="1" noChangeShapeType="1" noTextEdit="1"/>
              </p:cNvSpPr>
              <p:nvPr/>
            </p:nvSpPr>
            <p:spPr>
              <a:xfrm>
                <a:off x="6726789" y="5600912"/>
                <a:ext cx="4531360" cy="391160"/>
              </a:xfrm>
              <a:prstGeom prst="rect">
                <a:avLst/>
              </a:prstGeom>
              <a:blipFill>
                <a:blip r:embed="rId10"/>
                <a:stretch>
                  <a:fillRect l="-3226" t="-25000" b="-42188"/>
                </a:stretch>
              </a:blipFill>
            </p:spPr>
            <p:txBody>
              <a:bodyPr/>
              <a:lstStyle/>
              <a:p>
                <a:r>
                  <a:rPr lang="zh-CN" altLang="en-US">
                    <a:noFill/>
                  </a:rPr>
                  <a:t> </a:t>
                </a:r>
              </a:p>
            </p:txBody>
          </p:sp>
        </mc:Fallback>
      </mc:AlternateContent>
      <p:sp>
        <p:nvSpPr>
          <p:cNvPr id="7" name="文本占位符 116">
            <a:extLst>
              <a:ext uri="{FF2B5EF4-FFF2-40B4-BE49-F238E27FC236}">
                <a16:creationId xmlns:a16="http://schemas.microsoft.com/office/drawing/2014/main" id="{94563C92-3D48-9D32-9848-8FB5FEA7881A}"/>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p:spTree>
    <p:extLst>
      <p:ext uri="{BB962C8B-B14F-4D97-AF65-F5344CB8AC3E}">
        <p14:creationId xmlns:p14="http://schemas.microsoft.com/office/powerpoint/2010/main" val="2093150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blinds(horizontal)">
                                      <p:cBhvr>
                                        <p:cTn id="15" dur="500"/>
                                        <p:tgtEl>
                                          <p:spTgt spid="11"/>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blinds(horizontal)">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blinds(horizontal)">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blinds(horizontal)">
                                      <p:cBhvr>
                                        <p:cTn id="30" dur="500"/>
                                        <p:tgtEl>
                                          <p:spTgt spid="16"/>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45"/>
                                        </p:tgtEl>
                                        <p:attrNameLst>
                                          <p:attrName>style.visibility</p:attrName>
                                        </p:attrNameLst>
                                      </p:cBhvr>
                                      <p:to>
                                        <p:strVal val="visible"/>
                                      </p:to>
                                    </p:set>
                                    <p:animEffect transition="in" filter="blinds(horizontal)">
                                      <p:cBhvr>
                                        <p:cTn id="35" dur="500"/>
                                        <p:tgtEl>
                                          <p:spTgt spid="45"/>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blinds(horizontal)">
                                      <p:cBhvr>
                                        <p:cTn id="40"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9" grpId="0"/>
      <p:bldP spid="11" grpId="0"/>
      <p:bldP spid="12" grpId="0" animBg="1"/>
      <p:bldP spid="13" grpId="0"/>
      <p:bldP spid="41" grpId="0" animBg="1"/>
      <p:bldP spid="16" grpId="0"/>
      <p:bldP spid="4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文本框 129">
            <a:extLst>
              <a:ext uri="{FF2B5EF4-FFF2-40B4-BE49-F238E27FC236}">
                <a16:creationId xmlns:a16="http://schemas.microsoft.com/office/drawing/2014/main" id="{2159C9C0-7BCA-4470-9702-3F425C3129DF}"/>
              </a:ext>
            </a:extLst>
          </p:cNvPr>
          <p:cNvSpPr txBox="1"/>
          <p:nvPr/>
        </p:nvSpPr>
        <p:spPr>
          <a:xfrm>
            <a:off x="738688" y="81409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自训练算法</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32" name="object 4">
                <a:extLst>
                  <a:ext uri="{FF2B5EF4-FFF2-40B4-BE49-F238E27FC236}">
                    <a16:creationId xmlns:a16="http://schemas.microsoft.com/office/drawing/2014/main" id="{489F756A-B8D7-4AE4-893E-4545D9F33CB5}"/>
                  </a:ext>
                </a:extLst>
              </p:cNvPr>
              <p:cNvSpPr txBox="1"/>
              <p:nvPr/>
            </p:nvSpPr>
            <p:spPr>
              <a:xfrm>
                <a:off x="1680337" y="1457583"/>
                <a:ext cx="9356257" cy="396968"/>
              </a:xfrm>
              <a:prstGeom prst="rect">
                <a:avLst/>
              </a:prstGeom>
            </p:spPr>
            <p:txBody>
              <a:bodyPr vert="horz" wrap="square" lIns="0" tIns="12700" rIns="0" bIns="0" rtlCol="0">
                <a:spAutoFit/>
              </a:bodyPr>
              <a:lstStyle/>
              <a:p>
                <a:pPr marL="266700" indent="-228600">
                  <a:spcBef>
                    <a:spcPts val="100"/>
                  </a:spcBef>
                  <a:buFont typeface="Arial"/>
                  <a:buChar char="•"/>
                  <a:tabLst>
                    <a:tab pos="266700" algn="l"/>
                    <a:tab pos="3695700" algn="l"/>
                  </a:tabLst>
                </a:pPr>
                <a:r>
                  <a:rPr lang="zh-CN" altLang="en-US" sz="2400" spc="-5" dirty="0">
                    <a:solidFill>
                      <a:prstClr val="black"/>
                    </a:solidFill>
                    <a:latin typeface="Calibri"/>
                    <a:cs typeface="Calibri"/>
                  </a:rPr>
                  <a:t>给定</a:t>
                </a:r>
                <a:r>
                  <a:rPr lang="en-US" altLang="zh-CN" sz="2400" spc="-5" dirty="0">
                    <a:solidFill>
                      <a:prstClr val="black"/>
                    </a:solidFill>
                    <a:latin typeface="Calibri"/>
                    <a:cs typeface="Calibri"/>
                  </a:rPr>
                  <a:t>: </a:t>
                </a:r>
                <a:r>
                  <a:rPr lang="zh-CN" altLang="en-US" sz="2400" spc="-5" dirty="0">
                    <a:solidFill>
                      <a:prstClr val="black"/>
                    </a:solidFill>
                    <a:latin typeface="Calibri"/>
                    <a:cs typeface="Calibri"/>
                  </a:rPr>
                  <a:t> </a:t>
                </a:r>
                <a:r>
                  <a:rPr lang="zh-CN" altLang="en-US" sz="2400" dirty="0">
                    <a:solidFill>
                      <a:prstClr val="black"/>
                    </a:solidFill>
                    <a:latin typeface="Calibri"/>
                    <a:cs typeface="Calibri"/>
                  </a:rPr>
                  <a:t>带标签数据集</a:t>
                </a:r>
                <a:r>
                  <a:rPr lang="zh-CN" altLang="en-US" sz="2400" spc="5" dirty="0">
                    <a:solidFill>
                      <a:prstClr val="black"/>
                    </a:solidFill>
                    <a:latin typeface="Calibri"/>
                    <a:cs typeface="Calibri"/>
                  </a:rPr>
                  <a:t> </a:t>
                </a:r>
                <a:r>
                  <a:rPr lang="en-US" altLang="zh-CN" sz="2400" dirty="0">
                    <a:solidFill>
                      <a:prstClr val="black"/>
                    </a:solidFill>
                    <a:latin typeface="Calibri"/>
                    <a:cs typeface="Calibri"/>
                  </a:rPr>
                  <a:t>=</a:t>
                </a:r>
                <a:r>
                  <a:rPr lang="zh-CN" altLang="en-US" sz="2400" dirty="0">
                    <a:cs typeface="Calibri"/>
                  </a:rPr>
                  <a:t> </a:t>
                </a:r>
                <a14:m>
                  <m:oMath xmlns:m="http://schemas.openxmlformats.org/officeDocument/2006/math">
                    <m:sSubSup>
                      <m:sSubSupPr>
                        <m:ctrlPr>
                          <a:rPr lang="ar-AE" altLang="zh-CN" sz="2400" i="1">
                            <a:latin typeface="Cambria Math" panose="02040503050406030204" pitchFamily="18" charset="0"/>
                            <a:cs typeface="Calibri"/>
                          </a:rPr>
                        </m:ctrlPr>
                      </m:sSubSupPr>
                      <m:e>
                        <m:r>
                          <a:rPr lang="ar-AE" altLang="zh-CN" sz="2400" i="1">
                            <a:latin typeface="Cambria Math" panose="02040503050406030204" pitchFamily="18" charset="0"/>
                            <a:cs typeface="Calibri"/>
                          </a:rPr>
                          <m:t>{(</m:t>
                        </m:r>
                        <m:sSup>
                          <m:sSupPr>
                            <m:ctrlPr>
                              <a:rPr lang="ar-AE" altLang="zh-CN" sz="2400" i="1">
                                <a:latin typeface="Cambria Math" panose="02040503050406030204" pitchFamily="18" charset="0"/>
                                <a:cs typeface="Calibri"/>
                              </a:rPr>
                            </m:ctrlPr>
                          </m:sSupPr>
                          <m:e>
                            <m:r>
                              <a:rPr lang="zh-CN" altLang="ar-AE" sz="2400" i="1">
                                <a:latin typeface="Cambria Math" panose="02040503050406030204" pitchFamily="18" charset="0"/>
                                <a:cs typeface="Calibri"/>
                              </a:rPr>
                              <m:t>𝑥</m:t>
                            </m:r>
                          </m:e>
                          <m:sup>
                            <m:r>
                              <a:rPr lang="zh-CN" altLang="ar-AE" sz="2400" i="1">
                                <a:latin typeface="Cambria Math" panose="02040503050406030204" pitchFamily="18" charset="0"/>
                                <a:cs typeface="Calibri"/>
                              </a:rPr>
                              <m:t>𝑟</m:t>
                            </m:r>
                          </m:sup>
                        </m:sSup>
                        <m:r>
                          <a:rPr lang="ar-AE" altLang="zh-CN" sz="2400" i="1">
                            <a:latin typeface="Cambria Math" panose="02040503050406030204" pitchFamily="18" charset="0"/>
                            <a:cs typeface="Calibri"/>
                          </a:rPr>
                          <m:t>,</m:t>
                        </m:r>
                        <m:sSup>
                          <m:sSupPr>
                            <m:ctrlPr>
                              <a:rPr lang="ar-AE" altLang="zh-CN" sz="2400" i="1">
                                <a:latin typeface="Cambria Math" panose="02040503050406030204" pitchFamily="18" charset="0"/>
                                <a:cs typeface="Calibri"/>
                              </a:rPr>
                            </m:ctrlPr>
                          </m:sSupPr>
                          <m:e>
                            <m:acc>
                              <m:accPr>
                                <m:chr m:val="̂"/>
                                <m:ctrlPr>
                                  <a:rPr lang="ar-AE" altLang="zh-CN" sz="2400" i="1">
                                    <a:latin typeface="Cambria Math" panose="02040503050406030204" pitchFamily="18" charset="0"/>
                                    <a:cs typeface="Calibri"/>
                                  </a:rPr>
                                </m:ctrlPr>
                              </m:accPr>
                              <m:e>
                                <m:r>
                                  <a:rPr lang="zh-CN" altLang="ar-AE" sz="2400" i="1">
                                    <a:latin typeface="Cambria Math" panose="02040503050406030204" pitchFamily="18" charset="0"/>
                                    <a:cs typeface="Calibri"/>
                                  </a:rPr>
                                  <m:t>𝑦</m:t>
                                </m:r>
                              </m:e>
                            </m:acc>
                          </m:e>
                          <m:sup>
                            <m:r>
                              <a:rPr lang="zh-CN" altLang="ar-AE" sz="2400" i="1">
                                <a:latin typeface="Cambria Math" panose="02040503050406030204" pitchFamily="18" charset="0"/>
                                <a:cs typeface="Calibri"/>
                              </a:rPr>
                              <m:t>𝑟</m:t>
                            </m:r>
                          </m:sup>
                        </m:sSup>
                        <m:r>
                          <a:rPr lang="ar-AE" altLang="zh-CN" sz="2400" i="1">
                            <a:latin typeface="Cambria Math" panose="02040503050406030204" pitchFamily="18" charset="0"/>
                            <a:cs typeface="Calibri"/>
                          </a:rPr>
                          <m:t>)}</m:t>
                        </m:r>
                      </m:e>
                      <m:sub>
                        <m:r>
                          <a:rPr lang="zh-CN" altLang="ar-AE" sz="2400" i="1">
                            <a:latin typeface="Cambria Math" panose="02040503050406030204" pitchFamily="18" charset="0"/>
                            <a:cs typeface="Calibri"/>
                          </a:rPr>
                          <m:t>𝑟</m:t>
                        </m:r>
                        <m:r>
                          <a:rPr lang="ar-AE" altLang="zh-CN" sz="2400" i="1">
                            <a:latin typeface="Cambria Math" panose="02040503050406030204" pitchFamily="18" charset="0"/>
                            <a:cs typeface="Calibri"/>
                          </a:rPr>
                          <m:t>=1</m:t>
                        </m:r>
                      </m:sub>
                      <m:sup>
                        <m:r>
                          <a:rPr lang="zh-CN" altLang="ar-AE" sz="2400" i="1">
                            <a:latin typeface="Cambria Math" panose="02040503050406030204" pitchFamily="18" charset="0"/>
                            <a:cs typeface="Calibri"/>
                          </a:rPr>
                          <m:t>𝑅</m:t>
                        </m:r>
                      </m:sup>
                    </m:sSubSup>
                    <m:r>
                      <a:rPr lang="zh-CN" altLang="ar-AE" sz="2400" i="1">
                        <a:latin typeface="Cambria Math" panose="02040503050406030204" pitchFamily="18" charset="0"/>
                        <a:cs typeface="Calibri"/>
                      </a:rPr>
                      <m:t>，</m:t>
                    </m:r>
                    <m:r>
                      <a:rPr lang="zh-CN" altLang="en-US" sz="2400" i="1" dirty="0">
                        <a:solidFill>
                          <a:prstClr val="black"/>
                        </a:solidFill>
                        <a:latin typeface="Cambria Math" panose="02040503050406030204" pitchFamily="18" charset="0"/>
                        <a:cs typeface="Calibri"/>
                      </a:rPr>
                      <m:t>未标记</m:t>
                    </m:r>
                    <m:r>
                      <m:rPr>
                        <m:nor/>
                      </m:rPr>
                      <a:rPr lang="zh-CN" altLang="en-US" sz="2400" dirty="0">
                        <a:solidFill>
                          <a:prstClr val="black"/>
                        </a:solidFill>
                        <a:latin typeface="Calibri"/>
                        <a:cs typeface="Calibri"/>
                      </a:rPr>
                      <m:t>数据集</m:t>
                    </m:r>
                    <m:sSubSup>
                      <m:sSubSupPr>
                        <m:ctrlPr>
                          <a:rPr lang="ar-AE" altLang="zh-CN" sz="2400" i="1">
                            <a:latin typeface="Cambria Math" panose="02040503050406030204" pitchFamily="18" charset="0"/>
                            <a:cs typeface="Calibri"/>
                          </a:rPr>
                        </m:ctrlPr>
                      </m:sSubSupPr>
                      <m:e>
                        <m:r>
                          <a:rPr lang="ar-AE" altLang="zh-CN" sz="2400" i="1">
                            <a:latin typeface="Cambria Math" panose="02040503050406030204" pitchFamily="18" charset="0"/>
                            <a:cs typeface="Calibri"/>
                          </a:rPr>
                          <m:t>{</m:t>
                        </m:r>
                        <m:sSup>
                          <m:sSupPr>
                            <m:ctrlPr>
                              <a:rPr lang="ar-AE" altLang="zh-CN" sz="2400" i="1">
                                <a:latin typeface="Cambria Math" panose="02040503050406030204" pitchFamily="18" charset="0"/>
                                <a:cs typeface="Calibri"/>
                              </a:rPr>
                            </m:ctrlPr>
                          </m:sSupPr>
                          <m:e>
                            <m:r>
                              <a:rPr lang="zh-CN" altLang="ar-AE" sz="2400" i="1">
                                <a:latin typeface="Cambria Math" panose="02040503050406030204" pitchFamily="18" charset="0"/>
                                <a:cs typeface="Calibri"/>
                              </a:rPr>
                              <m:t>𝑥</m:t>
                            </m:r>
                          </m:e>
                          <m:sup>
                            <m:r>
                              <a:rPr lang="zh-CN" altLang="ar-AE" sz="2400" b="0" i="1" smtClean="0">
                                <a:latin typeface="Cambria Math" panose="02040503050406030204" pitchFamily="18" charset="0"/>
                                <a:cs typeface="Calibri"/>
                              </a:rPr>
                              <m:t>𝑢</m:t>
                            </m:r>
                          </m:sup>
                        </m:sSup>
                        <m:r>
                          <a:rPr lang="ar-AE" altLang="zh-CN" sz="2400" i="1">
                            <a:latin typeface="Cambria Math" panose="02040503050406030204" pitchFamily="18" charset="0"/>
                            <a:cs typeface="Calibri"/>
                          </a:rPr>
                          <m:t>}</m:t>
                        </m:r>
                      </m:e>
                      <m:sub>
                        <m:r>
                          <a:rPr lang="en-US" altLang="zh-CN" sz="2400" b="0" i="1" smtClean="0">
                            <a:latin typeface="Cambria Math" panose="02040503050406030204" pitchFamily="18" charset="0"/>
                            <a:cs typeface="Calibri"/>
                          </a:rPr>
                          <m:t>𝑢</m:t>
                        </m:r>
                        <m:r>
                          <a:rPr lang="en-US" altLang="zh-CN" sz="2400" b="0" i="1" smtClean="0">
                            <a:latin typeface="Cambria Math" panose="02040503050406030204" pitchFamily="18" charset="0"/>
                            <a:cs typeface="Calibri"/>
                          </a:rPr>
                          <m:t>=</m:t>
                        </m:r>
                        <m:r>
                          <a:rPr lang="en-US" altLang="zh-CN" sz="2400" b="0" i="1" smtClean="0">
                            <a:latin typeface="Cambria Math" panose="02040503050406030204" pitchFamily="18" charset="0"/>
                            <a:cs typeface="Calibri"/>
                          </a:rPr>
                          <m:t>𝑙</m:t>
                        </m:r>
                      </m:sub>
                      <m:sup>
                        <m:r>
                          <a:rPr lang="zh-CN" altLang="ar-AE" sz="2400" i="1">
                            <a:latin typeface="Cambria Math" panose="02040503050406030204" pitchFamily="18" charset="0"/>
                            <a:cs typeface="Calibri"/>
                          </a:rPr>
                          <m:t>𝑅</m:t>
                        </m:r>
                        <m:r>
                          <a:rPr lang="en-US" altLang="zh-CN" sz="2400" b="0" i="1" smtClean="0">
                            <a:latin typeface="Cambria Math" panose="02040503050406030204" pitchFamily="18" charset="0"/>
                            <a:cs typeface="Calibri"/>
                          </a:rPr>
                          <m:t>+</m:t>
                        </m:r>
                        <m:r>
                          <a:rPr lang="en-US" altLang="zh-CN" sz="2400" b="0" i="1" smtClean="0">
                            <a:latin typeface="Cambria Math" panose="02040503050406030204" pitchFamily="18" charset="0"/>
                            <a:cs typeface="Calibri"/>
                          </a:rPr>
                          <m:t>𝑈</m:t>
                        </m:r>
                      </m:sup>
                    </m:sSubSup>
                  </m:oMath>
                </a14:m>
                <a:endParaRPr sz="2400" baseline="28571" dirty="0">
                  <a:solidFill>
                    <a:prstClr val="black"/>
                  </a:solidFill>
                  <a:latin typeface="Cambria Math"/>
                  <a:cs typeface="Cambria Math"/>
                </a:endParaRPr>
              </a:p>
            </p:txBody>
          </p:sp>
        </mc:Choice>
        <mc:Fallback xmlns="">
          <p:sp>
            <p:nvSpPr>
              <p:cNvPr id="132" name="object 4">
                <a:extLst>
                  <a:ext uri="{FF2B5EF4-FFF2-40B4-BE49-F238E27FC236}">
                    <a16:creationId xmlns:a16="http://schemas.microsoft.com/office/drawing/2014/main" id="{489F756A-B8D7-4AE4-893E-4545D9F33CB5}"/>
                  </a:ext>
                </a:extLst>
              </p:cNvPr>
              <p:cNvSpPr txBox="1">
                <a:spLocks noRot="1" noChangeAspect="1" noMove="1" noResize="1" noEditPoints="1" noAdjustHandles="1" noChangeArrowheads="1" noChangeShapeType="1" noTextEdit="1"/>
              </p:cNvSpPr>
              <p:nvPr/>
            </p:nvSpPr>
            <p:spPr>
              <a:xfrm>
                <a:off x="1680337" y="1457583"/>
                <a:ext cx="9356257" cy="396968"/>
              </a:xfrm>
              <a:prstGeom prst="rect">
                <a:avLst/>
              </a:prstGeom>
              <a:blipFill>
                <a:blip r:embed="rId3"/>
                <a:stretch>
                  <a:fillRect l="-1499" t="-16923" b="-47692"/>
                </a:stretch>
              </a:blipFill>
            </p:spPr>
            <p:txBody>
              <a:bodyPr/>
              <a:lstStyle/>
              <a:p>
                <a:r>
                  <a:rPr lang="zh-CN" altLang="en-US">
                    <a:noFill/>
                  </a:rPr>
                  <a:t> </a:t>
                </a:r>
              </a:p>
            </p:txBody>
          </p:sp>
        </mc:Fallback>
      </mc:AlternateContent>
      <p:sp>
        <p:nvSpPr>
          <p:cNvPr id="139" name="object 11">
            <a:extLst>
              <a:ext uri="{FF2B5EF4-FFF2-40B4-BE49-F238E27FC236}">
                <a16:creationId xmlns:a16="http://schemas.microsoft.com/office/drawing/2014/main" id="{12913BCA-33CE-41B4-8BE3-5709D2997560}"/>
              </a:ext>
            </a:extLst>
          </p:cNvPr>
          <p:cNvSpPr txBox="1"/>
          <p:nvPr/>
        </p:nvSpPr>
        <p:spPr>
          <a:xfrm>
            <a:off x="1680337" y="2046010"/>
            <a:ext cx="5370830" cy="411010"/>
          </a:xfrm>
          <a:prstGeom prst="rect">
            <a:avLst/>
          </a:prstGeom>
        </p:spPr>
        <p:txBody>
          <a:bodyPr vert="horz" wrap="square" lIns="0" tIns="41275" rIns="0" bIns="0" rtlCol="0">
            <a:spAutoFit/>
          </a:bodyPr>
          <a:lstStyle/>
          <a:p>
            <a:pPr marL="266700" indent="-228600">
              <a:spcBef>
                <a:spcPts val="325"/>
              </a:spcBef>
              <a:buFont typeface="Arial"/>
              <a:buChar char="•"/>
              <a:tabLst>
                <a:tab pos="266700" algn="l"/>
              </a:tabLst>
            </a:pPr>
            <a:r>
              <a:rPr sz="2400" spc="-10" dirty="0">
                <a:solidFill>
                  <a:prstClr val="black"/>
                </a:solidFill>
                <a:latin typeface="Calibri"/>
                <a:cs typeface="Calibri"/>
              </a:rPr>
              <a:t>Repeat:</a:t>
            </a:r>
            <a:endParaRPr sz="2400" dirty="0">
              <a:solidFill>
                <a:prstClr val="black"/>
              </a:solidFill>
              <a:latin typeface="Calibri"/>
              <a:cs typeface="Calibri"/>
            </a:endParaRPr>
          </a:p>
        </p:txBody>
      </p:sp>
      <mc:AlternateContent xmlns:mc="http://schemas.openxmlformats.org/markup-compatibility/2006" xmlns:a14="http://schemas.microsoft.com/office/drawing/2010/main">
        <mc:Choice Requires="a14">
          <p:sp>
            <p:nvSpPr>
              <p:cNvPr id="140" name="object 12">
                <a:extLst>
                  <a:ext uri="{FF2B5EF4-FFF2-40B4-BE49-F238E27FC236}">
                    <a16:creationId xmlns:a16="http://schemas.microsoft.com/office/drawing/2014/main" id="{1C20A2F6-4DCC-4742-9CC9-44DE002C10EF}"/>
                  </a:ext>
                </a:extLst>
              </p:cNvPr>
              <p:cNvSpPr txBox="1"/>
              <p:nvPr/>
            </p:nvSpPr>
            <p:spPr>
              <a:xfrm>
                <a:off x="2179975" y="3564198"/>
                <a:ext cx="4552315" cy="382156"/>
              </a:xfrm>
              <a:prstGeom prst="rect">
                <a:avLst/>
              </a:prstGeom>
            </p:spPr>
            <p:txBody>
              <a:bodyPr vert="horz" wrap="square" lIns="0" tIns="12700" rIns="0" bIns="0" rtlCol="0">
                <a:spAutoFit/>
              </a:bodyPr>
              <a:lstStyle/>
              <a:p>
                <a:pPr marL="266065" indent="-228600">
                  <a:spcBef>
                    <a:spcPts val="100"/>
                  </a:spcBef>
                  <a:buFont typeface="Arial"/>
                  <a:buChar char="•"/>
                  <a:tabLst>
                    <a:tab pos="266700" algn="l"/>
                  </a:tabLst>
                </a:pPr>
                <a:r>
                  <a:rPr lang="zh-CN" altLang="en-US" sz="2400" dirty="0">
                    <a:latin typeface="Arial" panose="020B0604020202020204" pitchFamily="34" charset="0"/>
                  </a:rPr>
                  <a:t>将</a:t>
                </a:r>
                <a14:m>
                  <m:oMath xmlns:m="http://schemas.openxmlformats.org/officeDocument/2006/math">
                    <m:sSup>
                      <m:sSupPr>
                        <m:ctrlPr>
                          <a:rPr lang="en-US" altLang="zh-CN" sz="2400" i="1" spc="-40">
                            <a:solidFill>
                              <a:prstClr val="black"/>
                            </a:solidFill>
                            <a:latin typeface="Cambria Math" panose="02040503050406030204" pitchFamily="18" charset="0"/>
                            <a:cs typeface="Calibri"/>
                          </a:rPr>
                        </m:ctrlPr>
                      </m:sSupPr>
                      <m:e>
                        <m:r>
                          <a:rPr lang="en-US" altLang="zh-CN" sz="2400" i="1" spc="-40">
                            <a:solidFill>
                              <a:prstClr val="black"/>
                            </a:solidFill>
                            <a:latin typeface="Cambria Math" panose="02040503050406030204" pitchFamily="18" charset="0"/>
                            <a:cs typeface="Calibri"/>
                          </a:rPr>
                          <m:t>𝑓</m:t>
                        </m:r>
                      </m:e>
                      <m:sup>
                        <m:r>
                          <a:rPr lang="en-US" altLang="zh-CN" sz="2400" i="1" spc="-40">
                            <a:solidFill>
                              <a:prstClr val="black"/>
                            </a:solidFill>
                            <a:latin typeface="Cambria Math" panose="02040503050406030204" pitchFamily="18" charset="0"/>
                            <a:cs typeface="Calibri"/>
                          </a:rPr>
                          <m:t>∗</m:t>
                        </m:r>
                      </m:sup>
                    </m:sSup>
                  </m:oMath>
                </a14:m>
                <a:r>
                  <a:rPr lang="zh-CN" altLang="en-US" sz="2400" dirty="0">
                    <a:latin typeface="Arial" panose="020B0604020202020204" pitchFamily="34" charset="0"/>
                  </a:rPr>
                  <a:t>应用于未标记的数据集</a:t>
                </a:r>
                <a:endParaRPr sz="2400" dirty="0">
                  <a:latin typeface="Calibri"/>
                  <a:cs typeface="Calibri"/>
                </a:endParaRPr>
              </a:p>
            </p:txBody>
          </p:sp>
        </mc:Choice>
        <mc:Fallback xmlns="">
          <p:sp>
            <p:nvSpPr>
              <p:cNvPr id="140" name="object 12">
                <a:extLst>
                  <a:ext uri="{FF2B5EF4-FFF2-40B4-BE49-F238E27FC236}">
                    <a16:creationId xmlns:a16="http://schemas.microsoft.com/office/drawing/2014/main" id="{1C20A2F6-4DCC-4742-9CC9-44DE002C10EF}"/>
                  </a:ext>
                </a:extLst>
              </p:cNvPr>
              <p:cNvSpPr txBox="1">
                <a:spLocks noRot="1" noChangeAspect="1" noMove="1" noResize="1" noEditPoints="1" noAdjustHandles="1" noChangeArrowheads="1" noChangeShapeType="1" noTextEdit="1"/>
              </p:cNvSpPr>
              <p:nvPr/>
            </p:nvSpPr>
            <p:spPr>
              <a:xfrm>
                <a:off x="2179975" y="3564198"/>
                <a:ext cx="4552315" cy="382156"/>
              </a:xfrm>
              <a:prstGeom prst="rect">
                <a:avLst/>
              </a:prstGeom>
              <a:blipFill>
                <a:blip r:embed="rId4"/>
                <a:stretch>
                  <a:fillRect l="-3083" t="-24194" b="-4677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2" name="object 14">
                <a:extLst>
                  <a:ext uri="{FF2B5EF4-FFF2-40B4-BE49-F238E27FC236}">
                    <a16:creationId xmlns:a16="http://schemas.microsoft.com/office/drawing/2014/main" id="{4E818A14-771B-44D5-8E55-9D969945AD49}"/>
                  </a:ext>
                </a:extLst>
              </p:cNvPr>
              <p:cNvSpPr txBox="1"/>
              <p:nvPr/>
            </p:nvSpPr>
            <p:spPr>
              <a:xfrm>
                <a:off x="2570454" y="4068980"/>
                <a:ext cx="4480713" cy="463845"/>
              </a:xfrm>
              <a:prstGeom prst="rect">
                <a:avLst/>
              </a:prstGeom>
            </p:spPr>
            <p:txBody>
              <a:bodyPr vert="horz" wrap="square" lIns="0" tIns="12700" rIns="0" bIns="0" rtlCol="0">
                <a:spAutoFit/>
              </a:bodyPr>
              <a:lstStyle/>
              <a:p>
                <a:pPr marL="266700" indent="-229235">
                  <a:spcBef>
                    <a:spcPts val="100"/>
                  </a:spcBef>
                  <a:buFont typeface="Arial"/>
                  <a:buChar char="•"/>
                  <a:tabLst>
                    <a:tab pos="267335" algn="l"/>
                    <a:tab pos="1412875" algn="l"/>
                  </a:tabLst>
                </a:pPr>
                <a:r>
                  <a:rPr lang="zh-CN" altLang="en-US" sz="2400" spc="-10" dirty="0">
                    <a:solidFill>
                      <a:prstClr val="black"/>
                    </a:solidFill>
                    <a:latin typeface="Calibri"/>
                    <a:cs typeface="Calibri"/>
                  </a:rPr>
                  <a:t>获得</a:t>
                </a:r>
                <a14:m>
                  <m:oMath xmlns:m="http://schemas.openxmlformats.org/officeDocument/2006/math">
                    <m:sSubSup>
                      <m:sSubSupPr>
                        <m:ctrlPr>
                          <a:rPr lang="ar-AE" altLang="zh-CN" sz="2800" i="1">
                            <a:latin typeface="Cambria Math" panose="02040503050406030204" pitchFamily="18" charset="0"/>
                            <a:cs typeface="Calibri"/>
                          </a:rPr>
                        </m:ctrlPr>
                      </m:sSubSupPr>
                      <m:e>
                        <m:r>
                          <a:rPr lang="ar-AE" altLang="zh-CN" sz="2800" i="1">
                            <a:latin typeface="Cambria Math" panose="02040503050406030204" pitchFamily="18" charset="0"/>
                            <a:cs typeface="Calibri"/>
                          </a:rPr>
                          <m:t>{</m:t>
                        </m:r>
                        <m:r>
                          <a:rPr lang="en-US" altLang="zh-CN" sz="2800" b="0" i="1" smtClean="0">
                            <a:latin typeface="Cambria Math" panose="02040503050406030204" pitchFamily="18" charset="0"/>
                            <a:cs typeface="Calibri"/>
                          </a:rPr>
                          <m:t>(</m:t>
                        </m:r>
                        <m:sSup>
                          <m:sSupPr>
                            <m:ctrlPr>
                              <a:rPr lang="ar-AE" altLang="zh-CN" sz="2800" i="1">
                                <a:latin typeface="Cambria Math" panose="02040503050406030204" pitchFamily="18" charset="0"/>
                                <a:cs typeface="Calibri"/>
                              </a:rPr>
                            </m:ctrlPr>
                          </m:sSupPr>
                          <m:e>
                            <m:r>
                              <a:rPr lang="zh-CN" altLang="ar-AE" sz="2800" i="1">
                                <a:latin typeface="Cambria Math" panose="02040503050406030204" pitchFamily="18" charset="0"/>
                                <a:cs typeface="Calibri"/>
                              </a:rPr>
                              <m:t>𝑥</m:t>
                            </m:r>
                          </m:e>
                          <m:sup>
                            <m:r>
                              <a:rPr lang="zh-CN" altLang="ar-AE" sz="2800" i="1">
                                <a:latin typeface="Cambria Math" panose="02040503050406030204" pitchFamily="18" charset="0"/>
                                <a:cs typeface="Calibri"/>
                              </a:rPr>
                              <m:t>𝑢</m:t>
                            </m:r>
                          </m:sup>
                        </m:sSup>
                        <m:r>
                          <a:rPr lang="en-US" altLang="zh-CN" sz="2800" b="0" i="1" smtClean="0">
                            <a:latin typeface="Cambria Math" panose="02040503050406030204" pitchFamily="18" charset="0"/>
                            <a:cs typeface="Calibri"/>
                          </a:rPr>
                          <m:t>,</m:t>
                        </m:r>
                        <m:sSup>
                          <m:sSupPr>
                            <m:ctrlPr>
                              <a:rPr lang="en-US" altLang="zh-CN" sz="2800" b="0" i="1" smtClean="0">
                                <a:latin typeface="Cambria Math" panose="02040503050406030204" pitchFamily="18" charset="0"/>
                                <a:cs typeface="Calibri"/>
                              </a:rPr>
                            </m:ctrlPr>
                          </m:sSupPr>
                          <m:e>
                            <m:r>
                              <a:rPr lang="en-US" altLang="zh-CN" sz="2800" b="0" i="1" smtClean="0">
                                <a:latin typeface="Cambria Math" panose="02040503050406030204" pitchFamily="18" charset="0"/>
                                <a:cs typeface="Calibri"/>
                              </a:rPr>
                              <m:t>𝑦</m:t>
                            </m:r>
                          </m:e>
                          <m:sup>
                            <m:r>
                              <a:rPr lang="en-US" altLang="zh-CN" sz="2800" b="0" i="1" smtClean="0">
                                <a:latin typeface="Cambria Math" panose="02040503050406030204" pitchFamily="18" charset="0"/>
                                <a:cs typeface="Calibri"/>
                              </a:rPr>
                              <m:t>𝑢</m:t>
                            </m:r>
                          </m:sup>
                        </m:sSup>
                        <m:r>
                          <a:rPr lang="en-US" altLang="zh-CN" sz="2800" b="0" i="1" smtClean="0">
                            <a:latin typeface="Cambria Math" panose="02040503050406030204" pitchFamily="18" charset="0"/>
                            <a:cs typeface="Calibri"/>
                          </a:rPr>
                          <m:t>)</m:t>
                        </m:r>
                        <m:r>
                          <a:rPr lang="ar-AE" altLang="zh-CN" sz="2800" i="1">
                            <a:latin typeface="Cambria Math" panose="02040503050406030204" pitchFamily="18" charset="0"/>
                            <a:cs typeface="Calibri"/>
                          </a:rPr>
                          <m:t>}</m:t>
                        </m:r>
                      </m:e>
                      <m:sub>
                        <m:r>
                          <a:rPr lang="en-US" altLang="zh-CN" sz="2800" i="1">
                            <a:latin typeface="Cambria Math" panose="02040503050406030204" pitchFamily="18" charset="0"/>
                            <a:cs typeface="Calibri"/>
                          </a:rPr>
                          <m:t>𝑢</m:t>
                        </m:r>
                        <m:r>
                          <a:rPr lang="en-US" altLang="zh-CN" sz="2800" i="1">
                            <a:latin typeface="Cambria Math" panose="02040503050406030204" pitchFamily="18" charset="0"/>
                            <a:cs typeface="Calibri"/>
                          </a:rPr>
                          <m:t>=</m:t>
                        </m:r>
                        <m:r>
                          <a:rPr lang="en-US" altLang="zh-CN" sz="2800" i="1">
                            <a:latin typeface="Cambria Math" panose="02040503050406030204" pitchFamily="18" charset="0"/>
                            <a:cs typeface="Calibri"/>
                          </a:rPr>
                          <m:t>𝑙</m:t>
                        </m:r>
                      </m:sub>
                      <m:sup>
                        <m:r>
                          <a:rPr lang="zh-CN" altLang="ar-AE" sz="2800" i="1">
                            <a:latin typeface="Cambria Math" panose="02040503050406030204" pitchFamily="18" charset="0"/>
                            <a:cs typeface="Calibri"/>
                          </a:rPr>
                          <m:t>𝑅</m:t>
                        </m:r>
                        <m:r>
                          <a:rPr lang="en-US" altLang="zh-CN" sz="2800" i="1">
                            <a:latin typeface="Cambria Math" panose="02040503050406030204" pitchFamily="18" charset="0"/>
                            <a:cs typeface="Calibri"/>
                          </a:rPr>
                          <m:t>+</m:t>
                        </m:r>
                        <m:r>
                          <a:rPr lang="en-US" altLang="zh-CN" sz="2800" i="1">
                            <a:latin typeface="Cambria Math" panose="02040503050406030204" pitchFamily="18" charset="0"/>
                            <a:cs typeface="Calibri"/>
                          </a:rPr>
                          <m:t>𝑈</m:t>
                        </m:r>
                      </m:sup>
                    </m:sSubSup>
                  </m:oMath>
                </a14:m>
                <a:endParaRPr sz="2625" baseline="28571" dirty="0">
                  <a:solidFill>
                    <a:prstClr val="black"/>
                  </a:solidFill>
                  <a:latin typeface="Cambria Math"/>
                  <a:cs typeface="Cambria Math"/>
                </a:endParaRPr>
              </a:p>
            </p:txBody>
          </p:sp>
        </mc:Choice>
        <mc:Fallback xmlns="">
          <p:sp>
            <p:nvSpPr>
              <p:cNvPr id="142" name="object 14">
                <a:extLst>
                  <a:ext uri="{FF2B5EF4-FFF2-40B4-BE49-F238E27FC236}">
                    <a16:creationId xmlns:a16="http://schemas.microsoft.com/office/drawing/2014/main" id="{4E818A14-771B-44D5-8E55-9D969945AD49}"/>
                  </a:ext>
                </a:extLst>
              </p:cNvPr>
              <p:cNvSpPr txBox="1">
                <a:spLocks noRot="1" noChangeAspect="1" noMove="1" noResize="1" noEditPoints="1" noAdjustHandles="1" noChangeArrowheads="1" noChangeShapeType="1" noTextEdit="1"/>
              </p:cNvSpPr>
              <p:nvPr/>
            </p:nvSpPr>
            <p:spPr>
              <a:xfrm>
                <a:off x="2570454" y="4068980"/>
                <a:ext cx="4480713" cy="463845"/>
              </a:xfrm>
              <a:prstGeom prst="rect">
                <a:avLst/>
              </a:prstGeom>
              <a:blipFill>
                <a:blip r:embed="rId5"/>
                <a:stretch>
                  <a:fillRect l="-3129" t="-2597" b="-35065"/>
                </a:stretch>
              </a:blipFill>
            </p:spPr>
            <p:txBody>
              <a:bodyPr/>
              <a:lstStyle/>
              <a:p>
                <a:r>
                  <a:rPr lang="zh-CN" altLang="en-US">
                    <a:noFill/>
                  </a:rPr>
                  <a:t> </a:t>
                </a:r>
              </a:p>
            </p:txBody>
          </p:sp>
        </mc:Fallback>
      </mc:AlternateContent>
      <p:sp>
        <p:nvSpPr>
          <p:cNvPr id="145" name="object 17">
            <a:extLst>
              <a:ext uri="{FF2B5EF4-FFF2-40B4-BE49-F238E27FC236}">
                <a16:creationId xmlns:a16="http://schemas.microsoft.com/office/drawing/2014/main" id="{B31EFB92-7570-4DC5-B9F9-FF29FEE43ABA}"/>
              </a:ext>
            </a:extLst>
          </p:cNvPr>
          <p:cNvSpPr txBox="1"/>
          <p:nvPr/>
        </p:nvSpPr>
        <p:spPr>
          <a:xfrm>
            <a:off x="2226659" y="4706460"/>
            <a:ext cx="9740554" cy="387927"/>
          </a:xfrm>
          <a:prstGeom prst="rect">
            <a:avLst/>
          </a:prstGeom>
        </p:spPr>
        <p:txBody>
          <a:bodyPr vert="horz" wrap="square" lIns="0" tIns="53975" rIns="0" bIns="0" rtlCol="0">
            <a:spAutoFit/>
          </a:bodyPr>
          <a:lstStyle/>
          <a:p>
            <a:pPr marL="240665" marR="5080" indent="-228600">
              <a:lnSpc>
                <a:spcPts val="2590"/>
              </a:lnSpc>
              <a:spcBef>
                <a:spcPts val="425"/>
              </a:spcBef>
              <a:buFont typeface="Arial"/>
              <a:buChar char="•"/>
              <a:tabLst>
                <a:tab pos="241300" algn="l"/>
              </a:tabLst>
            </a:pPr>
            <a:r>
              <a:rPr lang="zh-CN" altLang="en-US" sz="2400" dirty="0">
                <a:latin typeface="Arial" panose="020B0604020202020204" pitchFamily="34" charset="0"/>
              </a:rPr>
              <a:t>从未标记数据集中移除一组数据，并将它们添加到带标签数据集</a:t>
            </a:r>
            <a:endParaRPr sz="2400" dirty="0">
              <a:latin typeface="Arial" panose="020B0604020202020204" pitchFamily="34" charset="0"/>
            </a:endParaRPr>
          </a:p>
        </p:txBody>
      </p:sp>
      <p:grpSp>
        <p:nvGrpSpPr>
          <p:cNvPr id="146" name="object 18">
            <a:extLst>
              <a:ext uri="{FF2B5EF4-FFF2-40B4-BE49-F238E27FC236}">
                <a16:creationId xmlns:a16="http://schemas.microsoft.com/office/drawing/2014/main" id="{1A4FF740-0BC8-4083-AD4E-B1BA1444DDB1}"/>
              </a:ext>
            </a:extLst>
          </p:cNvPr>
          <p:cNvGrpSpPr/>
          <p:nvPr/>
        </p:nvGrpSpPr>
        <p:grpSpPr>
          <a:xfrm>
            <a:off x="3070158" y="2876832"/>
            <a:ext cx="3807460" cy="754380"/>
            <a:chOff x="2185416" y="3453384"/>
            <a:chExt cx="3807460" cy="754380"/>
          </a:xfrm>
        </p:grpSpPr>
        <p:sp>
          <p:nvSpPr>
            <p:cNvPr id="147" name="object 19">
              <a:extLst>
                <a:ext uri="{FF2B5EF4-FFF2-40B4-BE49-F238E27FC236}">
                  <a16:creationId xmlns:a16="http://schemas.microsoft.com/office/drawing/2014/main" id="{F524D703-D2BA-450D-96E4-DA095448160D}"/>
                </a:ext>
              </a:extLst>
            </p:cNvPr>
            <p:cNvSpPr/>
            <p:nvPr/>
          </p:nvSpPr>
          <p:spPr>
            <a:xfrm>
              <a:off x="2285988" y="3509772"/>
              <a:ext cx="3653050" cy="565403"/>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48" name="object 20">
              <a:extLst>
                <a:ext uri="{FF2B5EF4-FFF2-40B4-BE49-F238E27FC236}">
                  <a16:creationId xmlns:a16="http://schemas.microsoft.com/office/drawing/2014/main" id="{377ED13D-BCF5-4310-A2BE-0541857EF044}"/>
                </a:ext>
              </a:extLst>
            </p:cNvPr>
            <p:cNvSpPr/>
            <p:nvPr/>
          </p:nvSpPr>
          <p:spPr>
            <a:xfrm>
              <a:off x="2185416" y="3453384"/>
              <a:ext cx="3806952" cy="754379"/>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49" name="object 21">
              <a:extLst>
                <a:ext uri="{FF2B5EF4-FFF2-40B4-BE49-F238E27FC236}">
                  <a16:creationId xmlns:a16="http://schemas.microsoft.com/office/drawing/2014/main" id="{02CA2F96-8782-4DC9-8FBA-8C18C5682638}"/>
                </a:ext>
              </a:extLst>
            </p:cNvPr>
            <p:cNvSpPr/>
            <p:nvPr/>
          </p:nvSpPr>
          <p:spPr>
            <a:xfrm>
              <a:off x="2336292" y="3540252"/>
              <a:ext cx="3557015" cy="461772"/>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grpSp>
      <p:sp>
        <p:nvSpPr>
          <p:cNvPr id="150" name="object 22">
            <a:extLst>
              <a:ext uri="{FF2B5EF4-FFF2-40B4-BE49-F238E27FC236}">
                <a16:creationId xmlns:a16="http://schemas.microsoft.com/office/drawing/2014/main" id="{DF3D3ECC-8F3F-4D76-B3B1-6BA8A3870BF6}"/>
              </a:ext>
            </a:extLst>
          </p:cNvPr>
          <p:cNvSpPr txBox="1"/>
          <p:nvPr/>
        </p:nvSpPr>
        <p:spPr>
          <a:xfrm>
            <a:off x="3221034" y="2963700"/>
            <a:ext cx="3557270" cy="395620"/>
          </a:xfrm>
          <a:prstGeom prst="rect">
            <a:avLst/>
          </a:prstGeom>
        </p:spPr>
        <p:txBody>
          <a:bodyPr vert="horz" wrap="square" lIns="0" tIns="26034" rIns="0" bIns="0" rtlCol="0">
            <a:spAutoFit/>
          </a:bodyPr>
          <a:lstStyle/>
          <a:p>
            <a:pPr marL="92075">
              <a:spcBef>
                <a:spcPts val="204"/>
              </a:spcBef>
            </a:pPr>
            <a:r>
              <a:rPr lang="en-US" sz="2400" spc="-5" dirty="0" err="1">
                <a:solidFill>
                  <a:srgbClr val="FFFFFF"/>
                </a:solidFill>
                <a:latin typeface="Calibri"/>
                <a:cs typeface="Calibri"/>
              </a:rPr>
              <a:t>根据需要选择合适模型</a:t>
            </a:r>
            <a:endParaRPr sz="2400" dirty="0">
              <a:solidFill>
                <a:prstClr val="black"/>
              </a:solidFill>
              <a:latin typeface="Calibri"/>
              <a:cs typeface="Calibri"/>
            </a:endParaRPr>
          </a:p>
        </p:txBody>
      </p:sp>
      <p:grpSp>
        <p:nvGrpSpPr>
          <p:cNvPr id="151" name="object 23">
            <a:extLst>
              <a:ext uri="{FF2B5EF4-FFF2-40B4-BE49-F238E27FC236}">
                <a16:creationId xmlns:a16="http://schemas.microsoft.com/office/drawing/2014/main" id="{246BD60B-B9AF-47EE-BF01-7DD97C85006C}"/>
              </a:ext>
            </a:extLst>
          </p:cNvPr>
          <p:cNvGrpSpPr/>
          <p:nvPr/>
        </p:nvGrpSpPr>
        <p:grpSpPr>
          <a:xfrm>
            <a:off x="2403957" y="5288317"/>
            <a:ext cx="3489960" cy="1120140"/>
            <a:chOff x="1455419" y="5650990"/>
            <a:chExt cx="3489960" cy="1120140"/>
          </a:xfrm>
        </p:grpSpPr>
        <p:sp>
          <p:nvSpPr>
            <p:cNvPr id="152" name="object 24">
              <a:extLst>
                <a:ext uri="{FF2B5EF4-FFF2-40B4-BE49-F238E27FC236}">
                  <a16:creationId xmlns:a16="http://schemas.microsoft.com/office/drawing/2014/main" id="{184DD189-8AFB-40B1-A68C-BC2F2B890848}"/>
                </a:ext>
              </a:extLst>
            </p:cNvPr>
            <p:cNvSpPr/>
            <p:nvPr/>
          </p:nvSpPr>
          <p:spPr>
            <a:xfrm>
              <a:off x="1536191" y="5696711"/>
              <a:ext cx="3262884" cy="944892"/>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153" name="object 25">
              <a:extLst>
                <a:ext uri="{FF2B5EF4-FFF2-40B4-BE49-F238E27FC236}">
                  <a16:creationId xmlns:a16="http://schemas.microsoft.com/office/drawing/2014/main" id="{91286367-5DB3-4F78-AD16-4BE31E94C558}"/>
                </a:ext>
              </a:extLst>
            </p:cNvPr>
            <p:cNvSpPr/>
            <p:nvPr/>
          </p:nvSpPr>
          <p:spPr>
            <a:xfrm>
              <a:off x="1455419" y="5650990"/>
              <a:ext cx="3489959" cy="1120139"/>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154" name="object 26">
              <a:extLst>
                <a:ext uri="{FF2B5EF4-FFF2-40B4-BE49-F238E27FC236}">
                  <a16:creationId xmlns:a16="http://schemas.microsoft.com/office/drawing/2014/main" id="{81511660-2D21-4BA6-8A7B-9BDA45887C41}"/>
                </a:ext>
              </a:extLst>
            </p:cNvPr>
            <p:cNvSpPr/>
            <p:nvPr/>
          </p:nvSpPr>
          <p:spPr>
            <a:xfrm>
              <a:off x="1595627" y="5736335"/>
              <a:ext cx="3148584" cy="832104"/>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grpSp>
      <p:sp>
        <p:nvSpPr>
          <p:cNvPr id="155" name="object 27">
            <a:extLst>
              <a:ext uri="{FF2B5EF4-FFF2-40B4-BE49-F238E27FC236}">
                <a16:creationId xmlns:a16="http://schemas.microsoft.com/office/drawing/2014/main" id="{D2BBE216-380A-4FE0-B514-A538379F14ED}"/>
              </a:ext>
            </a:extLst>
          </p:cNvPr>
          <p:cNvSpPr txBox="1"/>
          <p:nvPr/>
        </p:nvSpPr>
        <p:spPr>
          <a:xfrm>
            <a:off x="2544165" y="5373662"/>
            <a:ext cx="3148965" cy="832485"/>
          </a:xfrm>
          <a:prstGeom prst="rect">
            <a:avLst/>
          </a:prstGeom>
        </p:spPr>
        <p:txBody>
          <a:bodyPr vert="horz" wrap="square" lIns="0" tIns="27940" rIns="0" bIns="0" rtlCol="0">
            <a:spAutoFit/>
          </a:bodyPr>
          <a:lstStyle/>
          <a:p>
            <a:pPr marL="507365" marR="95250" indent="-405765">
              <a:spcBef>
                <a:spcPts val="220"/>
              </a:spcBef>
            </a:pPr>
            <a:r>
              <a:rPr sz="2400" spc="-10" dirty="0">
                <a:solidFill>
                  <a:srgbClr val="FFFFFF"/>
                </a:solidFill>
                <a:latin typeface="Calibri"/>
                <a:cs typeface="Calibri"/>
              </a:rPr>
              <a:t>How </a:t>
            </a:r>
            <a:r>
              <a:rPr sz="2400" spc="-15" dirty="0">
                <a:solidFill>
                  <a:srgbClr val="FFFFFF"/>
                </a:solidFill>
                <a:latin typeface="Calibri"/>
                <a:cs typeface="Calibri"/>
              </a:rPr>
              <a:t>to </a:t>
            </a:r>
            <a:r>
              <a:rPr sz="2400" spc="-5" dirty="0">
                <a:solidFill>
                  <a:srgbClr val="FFFFFF"/>
                </a:solidFill>
                <a:latin typeface="Calibri"/>
                <a:cs typeface="Calibri"/>
              </a:rPr>
              <a:t>choose </a:t>
            </a:r>
            <a:r>
              <a:rPr sz="2400" dirty="0">
                <a:solidFill>
                  <a:srgbClr val="FFFFFF"/>
                </a:solidFill>
                <a:latin typeface="Calibri"/>
                <a:cs typeface="Calibri"/>
              </a:rPr>
              <a:t>the</a:t>
            </a:r>
            <a:r>
              <a:rPr sz="2400" spc="-55" dirty="0">
                <a:solidFill>
                  <a:srgbClr val="FFFFFF"/>
                </a:solidFill>
                <a:latin typeface="Calibri"/>
                <a:cs typeface="Calibri"/>
              </a:rPr>
              <a:t> </a:t>
            </a:r>
            <a:r>
              <a:rPr sz="2400" spc="-15" dirty="0">
                <a:solidFill>
                  <a:srgbClr val="FFFFFF"/>
                </a:solidFill>
                <a:latin typeface="Calibri"/>
                <a:cs typeface="Calibri"/>
              </a:rPr>
              <a:t>data  </a:t>
            </a:r>
            <a:r>
              <a:rPr sz="2400" spc="-5" dirty="0">
                <a:solidFill>
                  <a:srgbClr val="FFFFFF"/>
                </a:solidFill>
                <a:latin typeface="Calibri"/>
                <a:cs typeface="Calibri"/>
              </a:rPr>
              <a:t>set remains</a:t>
            </a:r>
            <a:r>
              <a:rPr sz="2400" spc="-35" dirty="0">
                <a:solidFill>
                  <a:srgbClr val="FFFFFF"/>
                </a:solidFill>
                <a:latin typeface="Calibri"/>
                <a:cs typeface="Calibri"/>
              </a:rPr>
              <a:t> </a:t>
            </a:r>
            <a:r>
              <a:rPr sz="2400" spc="-10" dirty="0">
                <a:solidFill>
                  <a:srgbClr val="FFFFFF"/>
                </a:solidFill>
                <a:latin typeface="Calibri"/>
                <a:cs typeface="Calibri"/>
              </a:rPr>
              <a:t>open</a:t>
            </a:r>
            <a:endParaRPr sz="2400" dirty="0">
              <a:solidFill>
                <a:prstClr val="black"/>
              </a:solidFill>
              <a:latin typeface="Calibri"/>
              <a:cs typeface="Calibri"/>
            </a:endParaRPr>
          </a:p>
        </p:txBody>
      </p:sp>
      <p:grpSp>
        <p:nvGrpSpPr>
          <p:cNvPr id="156" name="object 28">
            <a:extLst>
              <a:ext uri="{FF2B5EF4-FFF2-40B4-BE49-F238E27FC236}">
                <a16:creationId xmlns:a16="http://schemas.microsoft.com/office/drawing/2014/main" id="{C43F9FDA-4FA4-4EC3-B46A-B138BD36C64A}"/>
              </a:ext>
            </a:extLst>
          </p:cNvPr>
          <p:cNvGrpSpPr/>
          <p:nvPr/>
        </p:nvGrpSpPr>
        <p:grpSpPr>
          <a:xfrm>
            <a:off x="1556614" y="2782862"/>
            <a:ext cx="544195" cy="2100580"/>
            <a:chOff x="608076" y="3145535"/>
            <a:chExt cx="544195" cy="2100580"/>
          </a:xfrm>
        </p:grpSpPr>
        <p:sp>
          <p:nvSpPr>
            <p:cNvPr id="157" name="object 29">
              <a:extLst>
                <a:ext uri="{FF2B5EF4-FFF2-40B4-BE49-F238E27FC236}">
                  <a16:creationId xmlns:a16="http://schemas.microsoft.com/office/drawing/2014/main" id="{291DA675-F199-4E51-8250-A079EFB7F15A}"/>
                </a:ext>
              </a:extLst>
            </p:cNvPr>
            <p:cNvSpPr/>
            <p:nvPr/>
          </p:nvSpPr>
          <p:spPr>
            <a:xfrm>
              <a:off x="614177" y="3151631"/>
              <a:ext cx="532130" cy="1062355"/>
            </a:xfrm>
            <a:custGeom>
              <a:avLst/>
              <a:gdLst/>
              <a:ahLst/>
              <a:cxnLst/>
              <a:rect l="l" t="t" r="r" b="b"/>
              <a:pathLst>
                <a:path w="532130" h="1062354">
                  <a:moveTo>
                    <a:pt x="398901" y="0"/>
                  </a:moveTo>
                  <a:lnTo>
                    <a:pt x="398901" y="66420"/>
                  </a:lnTo>
                  <a:lnTo>
                    <a:pt x="366994" y="83207"/>
                  </a:lnTo>
                  <a:lnTo>
                    <a:pt x="336057" y="103300"/>
                  </a:lnTo>
                  <a:lnTo>
                    <a:pt x="277299" y="152890"/>
                  </a:lnTo>
                  <a:lnTo>
                    <a:pt x="249581" y="182131"/>
                  </a:lnTo>
                  <a:lnTo>
                    <a:pt x="223038" y="214166"/>
                  </a:lnTo>
                  <a:lnTo>
                    <a:pt x="197721" y="248866"/>
                  </a:lnTo>
                  <a:lnTo>
                    <a:pt x="173682" y="286103"/>
                  </a:lnTo>
                  <a:lnTo>
                    <a:pt x="150972" y="325749"/>
                  </a:lnTo>
                  <a:lnTo>
                    <a:pt x="129642" y="367675"/>
                  </a:lnTo>
                  <a:lnTo>
                    <a:pt x="109744" y="411755"/>
                  </a:lnTo>
                  <a:lnTo>
                    <a:pt x="91329" y="457859"/>
                  </a:lnTo>
                  <a:lnTo>
                    <a:pt x="74447" y="505859"/>
                  </a:lnTo>
                  <a:lnTo>
                    <a:pt x="59151" y="555628"/>
                  </a:lnTo>
                  <a:lnTo>
                    <a:pt x="45491" y="607036"/>
                  </a:lnTo>
                  <a:lnTo>
                    <a:pt x="33519" y="659957"/>
                  </a:lnTo>
                  <a:lnTo>
                    <a:pt x="23286" y="714262"/>
                  </a:lnTo>
                  <a:lnTo>
                    <a:pt x="14843" y="769822"/>
                  </a:lnTo>
                  <a:lnTo>
                    <a:pt x="8242" y="826510"/>
                  </a:lnTo>
                  <a:lnTo>
                    <a:pt x="3533" y="884197"/>
                  </a:lnTo>
                  <a:lnTo>
                    <a:pt x="769" y="942755"/>
                  </a:lnTo>
                  <a:lnTo>
                    <a:pt x="0" y="1002057"/>
                  </a:lnTo>
                  <a:lnTo>
                    <a:pt x="1277" y="1061973"/>
                  </a:lnTo>
                  <a:lnTo>
                    <a:pt x="4726" y="1000700"/>
                  </a:lnTo>
                  <a:lnTo>
                    <a:pt x="10278" y="940527"/>
                  </a:lnTo>
                  <a:lnTo>
                    <a:pt x="17870" y="881589"/>
                  </a:lnTo>
                  <a:lnTo>
                    <a:pt x="27441" y="824022"/>
                  </a:lnTo>
                  <a:lnTo>
                    <a:pt x="38927" y="767961"/>
                  </a:lnTo>
                  <a:lnTo>
                    <a:pt x="52268" y="713539"/>
                  </a:lnTo>
                  <a:lnTo>
                    <a:pt x="67400" y="660893"/>
                  </a:lnTo>
                  <a:lnTo>
                    <a:pt x="84262" y="610156"/>
                  </a:lnTo>
                  <a:lnTo>
                    <a:pt x="102792" y="561465"/>
                  </a:lnTo>
                  <a:lnTo>
                    <a:pt x="122927" y="514953"/>
                  </a:lnTo>
                  <a:lnTo>
                    <a:pt x="144605" y="470755"/>
                  </a:lnTo>
                  <a:lnTo>
                    <a:pt x="167764" y="429008"/>
                  </a:lnTo>
                  <a:lnTo>
                    <a:pt x="192342" y="389844"/>
                  </a:lnTo>
                  <a:lnTo>
                    <a:pt x="218277" y="353400"/>
                  </a:lnTo>
                  <a:lnTo>
                    <a:pt x="245507" y="319809"/>
                  </a:lnTo>
                  <a:lnTo>
                    <a:pt x="273969" y="289208"/>
                  </a:lnTo>
                  <a:lnTo>
                    <a:pt x="303602" y="261730"/>
                  </a:lnTo>
                  <a:lnTo>
                    <a:pt x="334343" y="237512"/>
                  </a:lnTo>
                  <a:lnTo>
                    <a:pt x="398901" y="199389"/>
                  </a:lnTo>
                  <a:lnTo>
                    <a:pt x="398901" y="265938"/>
                  </a:lnTo>
                  <a:lnTo>
                    <a:pt x="531870" y="102488"/>
                  </a:lnTo>
                  <a:lnTo>
                    <a:pt x="398901" y="0"/>
                  </a:lnTo>
                  <a:close/>
                </a:path>
              </a:pathLst>
            </a:custGeom>
            <a:solidFill>
              <a:srgbClr val="6FAC46"/>
            </a:solidFill>
          </p:spPr>
          <p:txBody>
            <a:bodyPr wrap="square" lIns="0" tIns="0" rIns="0" bIns="0" rtlCol="0"/>
            <a:lstStyle/>
            <a:p>
              <a:endParaRPr>
                <a:solidFill>
                  <a:prstClr val="black"/>
                </a:solidFill>
                <a:latin typeface="Calibri"/>
              </a:endParaRPr>
            </a:p>
          </p:txBody>
        </p:sp>
        <p:sp>
          <p:nvSpPr>
            <p:cNvPr id="158" name="object 30">
              <a:extLst>
                <a:ext uri="{FF2B5EF4-FFF2-40B4-BE49-F238E27FC236}">
                  <a16:creationId xmlns:a16="http://schemas.microsoft.com/office/drawing/2014/main" id="{559D5136-2167-40FF-9026-1023342B7059}"/>
                </a:ext>
              </a:extLst>
            </p:cNvPr>
            <p:cNvSpPr/>
            <p:nvPr/>
          </p:nvSpPr>
          <p:spPr>
            <a:xfrm>
              <a:off x="614172" y="4147057"/>
              <a:ext cx="532130" cy="1092835"/>
            </a:xfrm>
            <a:custGeom>
              <a:avLst/>
              <a:gdLst/>
              <a:ahLst/>
              <a:cxnLst/>
              <a:rect l="l" t="t" r="r" b="b"/>
              <a:pathLst>
                <a:path w="532130" h="1092835">
                  <a:moveTo>
                    <a:pt x="0" y="0"/>
                  </a:moveTo>
                  <a:lnTo>
                    <a:pt x="0" y="132969"/>
                  </a:lnTo>
                  <a:lnTo>
                    <a:pt x="1046" y="193654"/>
                  </a:lnTo>
                  <a:lnTo>
                    <a:pt x="4144" y="253336"/>
                  </a:lnTo>
                  <a:lnTo>
                    <a:pt x="9230" y="311902"/>
                  </a:lnTo>
                  <a:lnTo>
                    <a:pt x="16243" y="369239"/>
                  </a:lnTo>
                  <a:lnTo>
                    <a:pt x="25121" y="425235"/>
                  </a:lnTo>
                  <a:lnTo>
                    <a:pt x="35800" y="479778"/>
                  </a:lnTo>
                  <a:lnTo>
                    <a:pt x="48220" y="532755"/>
                  </a:lnTo>
                  <a:lnTo>
                    <a:pt x="62316" y="584055"/>
                  </a:lnTo>
                  <a:lnTo>
                    <a:pt x="78028" y="633564"/>
                  </a:lnTo>
                  <a:lnTo>
                    <a:pt x="95293" y="681170"/>
                  </a:lnTo>
                  <a:lnTo>
                    <a:pt x="114048" y="726761"/>
                  </a:lnTo>
                  <a:lnTo>
                    <a:pt x="134232" y="770226"/>
                  </a:lnTo>
                  <a:lnTo>
                    <a:pt x="155781" y="811450"/>
                  </a:lnTo>
                  <a:lnTo>
                    <a:pt x="178634" y="850323"/>
                  </a:lnTo>
                  <a:lnTo>
                    <a:pt x="202728" y="886731"/>
                  </a:lnTo>
                  <a:lnTo>
                    <a:pt x="228002" y="920563"/>
                  </a:lnTo>
                  <a:lnTo>
                    <a:pt x="254392" y="951705"/>
                  </a:lnTo>
                  <a:lnTo>
                    <a:pt x="281836" y="980047"/>
                  </a:lnTo>
                  <a:lnTo>
                    <a:pt x="310273" y="1005475"/>
                  </a:lnTo>
                  <a:lnTo>
                    <a:pt x="369873" y="1047141"/>
                  </a:lnTo>
                  <a:lnTo>
                    <a:pt x="432695" y="1075804"/>
                  </a:lnTo>
                  <a:lnTo>
                    <a:pt x="498238" y="1090566"/>
                  </a:lnTo>
                  <a:lnTo>
                    <a:pt x="531876" y="1092454"/>
                  </a:lnTo>
                  <a:lnTo>
                    <a:pt x="531876" y="959485"/>
                  </a:lnTo>
                  <a:lnTo>
                    <a:pt x="498238" y="957597"/>
                  </a:lnTo>
                  <a:lnTo>
                    <a:pt x="465157" y="952010"/>
                  </a:lnTo>
                  <a:lnTo>
                    <a:pt x="400912" y="930185"/>
                  </a:lnTo>
                  <a:lnTo>
                    <a:pt x="339639" y="894908"/>
                  </a:lnTo>
                  <a:lnTo>
                    <a:pt x="281836" y="847078"/>
                  </a:lnTo>
                  <a:lnTo>
                    <a:pt x="254392" y="818736"/>
                  </a:lnTo>
                  <a:lnTo>
                    <a:pt x="228002" y="787594"/>
                  </a:lnTo>
                  <a:lnTo>
                    <a:pt x="202728" y="753762"/>
                  </a:lnTo>
                  <a:lnTo>
                    <a:pt x="178634" y="717354"/>
                  </a:lnTo>
                  <a:lnTo>
                    <a:pt x="155781" y="678481"/>
                  </a:lnTo>
                  <a:lnTo>
                    <a:pt x="134232" y="637257"/>
                  </a:lnTo>
                  <a:lnTo>
                    <a:pt x="114048" y="593792"/>
                  </a:lnTo>
                  <a:lnTo>
                    <a:pt x="95293" y="548201"/>
                  </a:lnTo>
                  <a:lnTo>
                    <a:pt x="78028" y="500595"/>
                  </a:lnTo>
                  <a:lnTo>
                    <a:pt x="62316" y="451086"/>
                  </a:lnTo>
                  <a:lnTo>
                    <a:pt x="48220" y="399786"/>
                  </a:lnTo>
                  <a:lnTo>
                    <a:pt x="35800" y="346809"/>
                  </a:lnTo>
                  <a:lnTo>
                    <a:pt x="25121" y="292266"/>
                  </a:lnTo>
                  <a:lnTo>
                    <a:pt x="16243" y="236270"/>
                  </a:lnTo>
                  <a:lnTo>
                    <a:pt x="9230" y="178933"/>
                  </a:lnTo>
                  <a:lnTo>
                    <a:pt x="4144" y="120367"/>
                  </a:lnTo>
                  <a:lnTo>
                    <a:pt x="1046" y="60685"/>
                  </a:lnTo>
                  <a:lnTo>
                    <a:pt x="0" y="0"/>
                  </a:lnTo>
                  <a:close/>
                </a:path>
              </a:pathLst>
            </a:custGeom>
            <a:solidFill>
              <a:srgbClr val="5A8A39"/>
            </a:solidFill>
          </p:spPr>
          <p:txBody>
            <a:bodyPr wrap="square" lIns="0" tIns="0" rIns="0" bIns="0" rtlCol="0"/>
            <a:lstStyle/>
            <a:p>
              <a:endParaRPr>
                <a:solidFill>
                  <a:prstClr val="black"/>
                </a:solidFill>
                <a:latin typeface="Calibri"/>
              </a:endParaRPr>
            </a:p>
          </p:txBody>
        </p:sp>
        <p:sp>
          <p:nvSpPr>
            <p:cNvPr id="159" name="object 31">
              <a:extLst>
                <a:ext uri="{FF2B5EF4-FFF2-40B4-BE49-F238E27FC236}">
                  <a16:creationId xmlns:a16="http://schemas.microsoft.com/office/drawing/2014/main" id="{B6F4CFEE-FA95-4B35-9EB0-747AAFF6F78D}"/>
                </a:ext>
              </a:extLst>
            </p:cNvPr>
            <p:cNvSpPr/>
            <p:nvPr/>
          </p:nvSpPr>
          <p:spPr>
            <a:xfrm>
              <a:off x="614172" y="3151631"/>
              <a:ext cx="532130" cy="2087880"/>
            </a:xfrm>
            <a:custGeom>
              <a:avLst/>
              <a:gdLst/>
              <a:ahLst/>
              <a:cxnLst/>
              <a:rect l="l" t="t" r="r" b="b"/>
              <a:pathLst>
                <a:path w="532130" h="2087879">
                  <a:moveTo>
                    <a:pt x="0" y="995425"/>
                  </a:moveTo>
                  <a:lnTo>
                    <a:pt x="1046" y="1056111"/>
                  </a:lnTo>
                  <a:lnTo>
                    <a:pt x="4144" y="1115793"/>
                  </a:lnTo>
                  <a:lnTo>
                    <a:pt x="9230" y="1174359"/>
                  </a:lnTo>
                  <a:lnTo>
                    <a:pt x="16243" y="1231696"/>
                  </a:lnTo>
                  <a:lnTo>
                    <a:pt x="25121" y="1287692"/>
                  </a:lnTo>
                  <a:lnTo>
                    <a:pt x="35800" y="1342235"/>
                  </a:lnTo>
                  <a:lnTo>
                    <a:pt x="48220" y="1395212"/>
                  </a:lnTo>
                  <a:lnTo>
                    <a:pt x="62316" y="1446512"/>
                  </a:lnTo>
                  <a:lnTo>
                    <a:pt x="78028" y="1496021"/>
                  </a:lnTo>
                  <a:lnTo>
                    <a:pt x="95293" y="1543627"/>
                  </a:lnTo>
                  <a:lnTo>
                    <a:pt x="114048" y="1589218"/>
                  </a:lnTo>
                  <a:lnTo>
                    <a:pt x="134232" y="1632683"/>
                  </a:lnTo>
                  <a:lnTo>
                    <a:pt x="155781" y="1673907"/>
                  </a:lnTo>
                  <a:lnTo>
                    <a:pt x="178634" y="1712780"/>
                  </a:lnTo>
                  <a:lnTo>
                    <a:pt x="202728" y="1749188"/>
                  </a:lnTo>
                  <a:lnTo>
                    <a:pt x="228002" y="1783020"/>
                  </a:lnTo>
                  <a:lnTo>
                    <a:pt x="254392" y="1814162"/>
                  </a:lnTo>
                  <a:lnTo>
                    <a:pt x="281836" y="1842504"/>
                  </a:lnTo>
                  <a:lnTo>
                    <a:pt x="310273" y="1867932"/>
                  </a:lnTo>
                  <a:lnTo>
                    <a:pt x="369873" y="1909598"/>
                  </a:lnTo>
                  <a:lnTo>
                    <a:pt x="432695" y="1938261"/>
                  </a:lnTo>
                  <a:lnTo>
                    <a:pt x="498238" y="1953023"/>
                  </a:lnTo>
                  <a:lnTo>
                    <a:pt x="531876" y="1954910"/>
                  </a:lnTo>
                  <a:lnTo>
                    <a:pt x="531876" y="2087879"/>
                  </a:lnTo>
                  <a:lnTo>
                    <a:pt x="465157" y="2080405"/>
                  </a:lnTo>
                  <a:lnTo>
                    <a:pt x="400912" y="2058580"/>
                  </a:lnTo>
                  <a:lnTo>
                    <a:pt x="339639" y="2023303"/>
                  </a:lnTo>
                  <a:lnTo>
                    <a:pt x="281836" y="1975473"/>
                  </a:lnTo>
                  <a:lnTo>
                    <a:pt x="254392" y="1947131"/>
                  </a:lnTo>
                  <a:lnTo>
                    <a:pt x="228002" y="1915989"/>
                  </a:lnTo>
                  <a:lnTo>
                    <a:pt x="202728" y="1882157"/>
                  </a:lnTo>
                  <a:lnTo>
                    <a:pt x="178634" y="1845749"/>
                  </a:lnTo>
                  <a:lnTo>
                    <a:pt x="155781" y="1806876"/>
                  </a:lnTo>
                  <a:lnTo>
                    <a:pt x="134232" y="1765652"/>
                  </a:lnTo>
                  <a:lnTo>
                    <a:pt x="114048" y="1722187"/>
                  </a:lnTo>
                  <a:lnTo>
                    <a:pt x="95293" y="1676596"/>
                  </a:lnTo>
                  <a:lnTo>
                    <a:pt x="78028" y="1628990"/>
                  </a:lnTo>
                  <a:lnTo>
                    <a:pt x="62316" y="1579481"/>
                  </a:lnTo>
                  <a:lnTo>
                    <a:pt x="48220" y="1528181"/>
                  </a:lnTo>
                  <a:lnTo>
                    <a:pt x="35800" y="1475204"/>
                  </a:lnTo>
                  <a:lnTo>
                    <a:pt x="25121" y="1420661"/>
                  </a:lnTo>
                  <a:lnTo>
                    <a:pt x="16243" y="1364665"/>
                  </a:lnTo>
                  <a:lnTo>
                    <a:pt x="9230" y="1307328"/>
                  </a:lnTo>
                  <a:lnTo>
                    <a:pt x="4144" y="1248762"/>
                  </a:lnTo>
                  <a:lnTo>
                    <a:pt x="1046" y="1189080"/>
                  </a:lnTo>
                  <a:lnTo>
                    <a:pt x="0" y="1128394"/>
                  </a:lnTo>
                  <a:lnTo>
                    <a:pt x="0" y="995425"/>
                  </a:lnTo>
                  <a:lnTo>
                    <a:pt x="1008" y="936129"/>
                  </a:lnTo>
                  <a:lnTo>
                    <a:pt x="3997" y="877642"/>
                  </a:lnTo>
                  <a:lnTo>
                    <a:pt x="8916" y="820088"/>
                  </a:lnTo>
                  <a:lnTo>
                    <a:pt x="15710" y="763590"/>
                  </a:lnTo>
                  <a:lnTo>
                    <a:pt x="24328" y="708268"/>
                  </a:lnTo>
                  <a:lnTo>
                    <a:pt x="34718" y="654246"/>
                  </a:lnTo>
                  <a:lnTo>
                    <a:pt x="46825" y="601645"/>
                  </a:lnTo>
                  <a:lnTo>
                    <a:pt x="60599" y="550589"/>
                  </a:lnTo>
                  <a:lnTo>
                    <a:pt x="75986" y="501199"/>
                  </a:lnTo>
                  <a:lnTo>
                    <a:pt x="92934" y="453598"/>
                  </a:lnTo>
                  <a:lnTo>
                    <a:pt x="111390" y="407908"/>
                  </a:lnTo>
                  <a:lnTo>
                    <a:pt x="131301" y="364251"/>
                  </a:lnTo>
                  <a:lnTo>
                    <a:pt x="152616" y="322750"/>
                  </a:lnTo>
                  <a:lnTo>
                    <a:pt x="175281" y="283526"/>
                  </a:lnTo>
                  <a:lnTo>
                    <a:pt x="199243" y="246703"/>
                  </a:lnTo>
                  <a:lnTo>
                    <a:pt x="224451" y="212402"/>
                  </a:lnTo>
                  <a:lnTo>
                    <a:pt x="250852" y="180747"/>
                  </a:lnTo>
                  <a:lnTo>
                    <a:pt x="278393" y="151858"/>
                  </a:lnTo>
                  <a:lnTo>
                    <a:pt x="307022" y="125859"/>
                  </a:lnTo>
                  <a:lnTo>
                    <a:pt x="367331" y="83018"/>
                  </a:lnTo>
                  <a:lnTo>
                    <a:pt x="398906" y="66420"/>
                  </a:lnTo>
                  <a:lnTo>
                    <a:pt x="398906" y="0"/>
                  </a:lnTo>
                  <a:lnTo>
                    <a:pt x="531876" y="102488"/>
                  </a:lnTo>
                  <a:lnTo>
                    <a:pt x="398906" y="265938"/>
                  </a:lnTo>
                  <a:lnTo>
                    <a:pt x="398906" y="199389"/>
                  </a:lnTo>
                  <a:lnTo>
                    <a:pt x="366136" y="216686"/>
                  </a:lnTo>
                  <a:lnTo>
                    <a:pt x="303608" y="261730"/>
                  </a:lnTo>
                  <a:lnTo>
                    <a:pt x="273975" y="289208"/>
                  </a:lnTo>
                  <a:lnTo>
                    <a:pt x="245513" y="319809"/>
                  </a:lnTo>
                  <a:lnTo>
                    <a:pt x="218283" y="353400"/>
                  </a:lnTo>
                  <a:lnTo>
                    <a:pt x="192348" y="389844"/>
                  </a:lnTo>
                  <a:lnTo>
                    <a:pt x="167770" y="429008"/>
                  </a:lnTo>
                  <a:lnTo>
                    <a:pt x="144610" y="470755"/>
                  </a:lnTo>
                  <a:lnTo>
                    <a:pt x="122932" y="514953"/>
                  </a:lnTo>
                  <a:lnTo>
                    <a:pt x="102797" y="561465"/>
                  </a:lnTo>
                  <a:lnTo>
                    <a:pt x="84268" y="610156"/>
                  </a:lnTo>
                  <a:lnTo>
                    <a:pt x="67406" y="660893"/>
                  </a:lnTo>
                  <a:lnTo>
                    <a:pt x="52273" y="713539"/>
                  </a:lnTo>
                  <a:lnTo>
                    <a:pt x="38933" y="767961"/>
                  </a:lnTo>
                  <a:lnTo>
                    <a:pt x="27446" y="824022"/>
                  </a:lnTo>
                  <a:lnTo>
                    <a:pt x="17876" y="881589"/>
                  </a:lnTo>
                  <a:lnTo>
                    <a:pt x="10284" y="940527"/>
                  </a:lnTo>
                  <a:lnTo>
                    <a:pt x="4732" y="1000700"/>
                  </a:lnTo>
                  <a:lnTo>
                    <a:pt x="1282" y="1061973"/>
                  </a:lnTo>
                </a:path>
              </a:pathLst>
            </a:custGeom>
            <a:ln w="12192">
              <a:solidFill>
                <a:srgbClr val="507D31"/>
              </a:solidFill>
            </a:ln>
          </p:spPr>
          <p:txBody>
            <a:bodyPr wrap="square" lIns="0" tIns="0" rIns="0" bIns="0" rtlCol="0"/>
            <a:lstStyle/>
            <a:p>
              <a:endParaRPr>
                <a:solidFill>
                  <a:prstClr val="black"/>
                </a:solidFill>
                <a:latin typeface="Calibri"/>
              </a:endParaRPr>
            </a:p>
          </p:txBody>
        </p:sp>
      </p:grpSp>
      <p:grpSp>
        <p:nvGrpSpPr>
          <p:cNvPr id="160" name="object 32">
            <a:extLst>
              <a:ext uri="{FF2B5EF4-FFF2-40B4-BE49-F238E27FC236}">
                <a16:creationId xmlns:a16="http://schemas.microsoft.com/office/drawing/2014/main" id="{7F8D4A3F-94F7-497E-993D-6FAF5769636B}"/>
              </a:ext>
            </a:extLst>
          </p:cNvPr>
          <p:cNvGrpSpPr/>
          <p:nvPr/>
        </p:nvGrpSpPr>
        <p:grpSpPr>
          <a:xfrm>
            <a:off x="6828342" y="2876832"/>
            <a:ext cx="2167255" cy="754380"/>
            <a:chOff x="5943600" y="3453384"/>
            <a:chExt cx="2167255" cy="754380"/>
          </a:xfrm>
        </p:grpSpPr>
        <p:sp>
          <p:nvSpPr>
            <p:cNvPr id="161" name="object 33">
              <a:extLst>
                <a:ext uri="{FF2B5EF4-FFF2-40B4-BE49-F238E27FC236}">
                  <a16:creationId xmlns:a16="http://schemas.microsoft.com/office/drawing/2014/main" id="{05D07A1B-451F-475E-A443-FB31F6416737}"/>
                </a:ext>
              </a:extLst>
            </p:cNvPr>
            <p:cNvSpPr/>
            <p:nvPr/>
          </p:nvSpPr>
          <p:spPr>
            <a:xfrm>
              <a:off x="5943600" y="3500653"/>
              <a:ext cx="2167128" cy="574522"/>
            </a:xfrm>
            <a:prstGeom prst="rect">
              <a:avLst/>
            </a:prstGeom>
            <a:blipFill>
              <a:blip r:embed="rId12" cstate="print"/>
              <a:stretch>
                <a:fillRect/>
              </a:stretch>
            </a:blipFill>
          </p:spPr>
          <p:txBody>
            <a:bodyPr wrap="square" lIns="0" tIns="0" rIns="0" bIns="0" rtlCol="0"/>
            <a:lstStyle/>
            <a:p>
              <a:endParaRPr>
                <a:solidFill>
                  <a:prstClr val="black"/>
                </a:solidFill>
                <a:latin typeface="Calibri"/>
              </a:endParaRPr>
            </a:p>
          </p:txBody>
        </p:sp>
        <p:sp>
          <p:nvSpPr>
            <p:cNvPr id="162" name="object 34">
              <a:extLst>
                <a:ext uri="{FF2B5EF4-FFF2-40B4-BE49-F238E27FC236}">
                  <a16:creationId xmlns:a16="http://schemas.microsoft.com/office/drawing/2014/main" id="{6CBD392A-2593-4D13-B2F1-125EB2CEE758}"/>
                </a:ext>
              </a:extLst>
            </p:cNvPr>
            <p:cNvSpPr/>
            <p:nvPr/>
          </p:nvSpPr>
          <p:spPr>
            <a:xfrm>
              <a:off x="6045707" y="3453384"/>
              <a:ext cx="1961388" cy="754379"/>
            </a:xfrm>
            <a:prstGeom prst="rect">
              <a:avLst/>
            </a:prstGeom>
            <a:blipFill>
              <a:blip r:embed="rId13" cstate="print"/>
              <a:stretch>
                <a:fillRect/>
              </a:stretch>
            </a:blipFill>
          </p:spPr>
          <p:txBody>
            <a:bodyPr wrap="square" lIns="0" tIns="0" rIns="0" bIns="0" rtlCol="0"/>
            <a:lstStyle/>
            <a:p>
              <a:endParaRPr>
                <a:solidFill>
                  <a:prstClr val="black"/>
                </a:solidFill>
                <a:latin typeface="Calibri"/>
              </a:endParaRPr>
            </a:p>
          </p:txBody>
        </p:sp>
        <p:sp>
          <p:nvSpPr>
            <p:cNvPr id="163" name="object 35">
              <a:extLst>
                <a:ext uri="{FF2B5EF4-FFF2-40B4-BE49-F238E27FC236}">
                  <a16:creationId xmlns:a16="http://schemas.microsoft.com/office/drawing/2014/main" id="{1D9D2586-56D4-48CC-BD06-DD5DE8AF4AA9}"/>
                </a:ext>
              </a:extLst>
            </p:cNvPr>
            <p:cNvSpPr/>
            <p:nvPr/>
          </p:nvSpPr>
          <p:spPr>
            <a:xfrm>
              <a:off x="6003035" y="3540252"/>
              <a:ext cx="2052827" cy="461772"/>
            </a:xfrm>
            <a:prstGeom prst="rect">
              <a:avLst/>
            </a:prstGeom>
            <a:blipFill>
              <a:blip r:embed="rId14" cstate="print"/>
              <a:stretch>
                <a:fillRect/>
              </a:stretch>
            </a:blipFill>
          </p:spPr>
          <p:txBody>
            <a:bodyPr wrap="square" lIns="0" tIns="0" rIns="0" bIns="0" rtlCol="0"/>
            <a:lstStyle/>
            <a:p>
              <a:endParaRPr>
                <a:solidFill>
                  <a:prstClr val="black"/>
                </a:solidFill>
                <a:latin typeface="Calibri"/>
              </a:endParaRPr>
            </a:p>
          </p:txBody>
        </p:sp>
      </p:grpSp>
      <p:sp>
        <p:nvSpPr>
          <p:cNvPr id="164" name="object 36">
            <a:extLst>
              <a:ext uri="{FF2B5EF4-FFF2-40B4-BE49-F238E27FC236}">
                <a16:creationId xmlns:a16="http://schemas.microsoft.com/office/drawing/2014/main" id="{A1220138-0E76-4124-B540-8941C5ECB161}"/>
              </a:ext>
            </a:extLst>
          </p:cNvPr>
          <p:cNvSpPr txBox="1"/>
          <p:nvPr/>
        </p:nvSpPr>
        <p:spPr>
          <a:xfrm>
            <a:off x="6887777" y="2963700"/>
            <a:ext cx="2052955" cy="395620"/>
          </a:xfrm>
          <a:prstGeom prst="rect">
            <a:avLst/>
          </a:prstGeom>
        </p:spPr>
        <p:txBody>
          <a:bodyPr vert="horz" wrap="square" lIns="0" tIns="26034" rIns="0" bIns="0" rtlCol="0">
            <a:spAutoFit/>
          </a:bodyPr>
          <a:lstStyle/>
          <a:p>
            <a:pPr marL="286385">
              <a:spcBef>
                <a:spcPts val="204"/>
              </a:spcBef>
            </a:pPr>
            <a:r>
              <a:rPr lang="en-CN" sz="2400" spc="-10" dirty="0">
                <a:solidFill>
                  <a:srgbClr val="FFFFFF"/>
                </a:solidFill>
                <a:latin typeface="Calibri"/>
                <a:cs typeface="Calibri"/>
              </a:rPr>
              <a:t>回归</a:t>
            </a:r>
            <a:r>
              <a:rPr sz="2400" spc="-10" dirty="0">
                <a:solidFill>
                  <a:srgbClr val="FFFFFF"/>
                </a:solidFill>
                <a:latin typeface="Calibri"/>
                <a:cs typeface="Calibri"/>
              </a:rPr>
              <a:t>?</a:t>
            </a:r>
            <a:endParaRPr sz="2400" dirty="0">
              <a:solidFill>
                <a:prstClr val="black"/>
              </a:solidFill>
              <a:latin typeface="Calibri"/>
              <a:cs typeface="Calibri"/>
            </a:endParaRPr>
          </a:p>
        </p:txBody>
      </p:sp>
      <p:grpSp>
        <p:nvGrpSpPr>
          <p:cNvPr id="165" name="object 37">
            <a:extLst>
              <a:ext uri="{FF2B5EF4-FFF2-40B4-BE49-F238E27FC236}">
                <a16:creationId xmlns:a16="http://schemas.microsoft.com/office/drawing/2014/main" id="{D1566053-A65C-46F3-80F7-6E699218B858}"/>
              </a:ext>
            </a:extLst>
          </p:cNvPr>
          <p:cNvGrpSpPr/>
          <p:nvPr/>
        </p:nvGrpSpPr>
        <p:grpSpPr>
          <a:xfrm>
            <a:off x="7617361" y="3936587"/>
            <a:ext cx="2075814" cy="754380"/>
            <a:chOff x="4573523" y="4483608"/>
            <a:chExt cx="2075814" cy="754380"/>
          </a:xfrm>
        </p:grpSpPr>
        <p:sp>
          <p:nvSpPr>
            <p:cNvPr id="166" name="object 38">
              <a:extLst>
                <a:ext uri="{FF2B5EF4-FFF2-40B4-BE49-F238E27FC236}">
                  <a16:creationId xmlns:a16="http://schemas.microsoft.com/office/drawing/2014/main" id="{77C8094B-AE06-4401-9898-81F3A347FB53}"/>
                </a:ext>
              </a:extLst>
            </p:cNvPr>
            <p:cNvSpPr/>
            <p:nvPr/>
          </p:nvSpPr>
          <p:spPr>
            <a:xfrm>
              <a:off x="4585715" y="4529353"/>
              <a:ext cx="2054351" cy="574522"/>
            </a:xfrm>
            <a:prstGeom prst="rect">
              <a:avLst/>
            </a:prstGeom>
            <a:blipFill>
              <a:blip r:embed="rId15" cstate="print"/>
              <a:stretch>
                <a:fillRect/>
              </a:stretch>
            </a:blipFill>
          </p:spPr>
          <p:txBody>
            <a:bodyPr wrap="square" lIns="0" tIns="0" rIns="0" bIns="0" rtlCol="0"/>
            <a:lstStyle/>
            <a:p>
              <a:endParaRPr>
                <a:solidFill>
                  <a:prstClr val="black"/>
                </a:solidFill>
                <a:latin typeface="Calibri"/>
              </a:endParaRPr>
            </a:p>
          </p:txBody>
        </p:sp>
        <p:sp>
          <p:nvSpPr>
            <p:cNvPr id="167" name="object 39">
              <a:extLst>
                <a:ext uri="{FF2B5EF4-FFF2-40B4-BE49-F238E27FC236}">
                  <a16:creationId xmlns:a16="http://schemas.microsoft.com/office/drawing/2014/main" id="{0D8F64C3-FA59-4784-9375-00BFDA51BC05}"/>
                </a:ext>
              </a:extLst>
            </p:cNvPr>
            <p:cNvSpPr/>
            <p:nvPr/>
          </p:nvSpPr>
          <p:spPr>
            <a:xfrm>
              <a:off x="4573523" y="4483608"/>
              <a:ext cx="2075687" cy="754380"/>
            </a:xfrm>
            <a:prstGeom prst="rect">
              <a:avLst/>
            </a:prstGeom>
            <a:blipFill>
              <a:blip r:embed="rId16" cstate="print"/>
              <a:stretch>
                <a:fillRect/>
              </a:stretch>
            </a:blipFill>
          </p:spPr>
          <p:txBody>
            <a:bodyPr wrap="square" lIns="0" tIns="0" rIns="0" bIns="0" rtlCol="0"/>
            <a:lstStyle/>
            <a:p>
              <a:endParaRPr>
                <a:solidFill>
                  <a:prstClr val="black"/>
                </a:solidFill>
                <a:latin typeface="Calibri"/>
              </a:endParaRPr>
            </a:p>
          </p:txBody>
        </p:sp>
        <p:sp>
          <p:nvSpPr>
            <p:cNvPr id="168" name="object 40">
              <a:extLst>
                <a:ext uri="{FF2B5EF4-FFF2-40B4-BE49-F238E27FC236}">
                  <a16:creationId xmlns:a16="http://schemas.microsoft.com/office/drawing/2014/main" id="{C966BE3C-078A-4CE9-BA5B-5CDE234CC283}"/>
                </a:ext>
              </a:extLst>
            </p:cNvPr>
            <p:cNvSpPr/>
            <p:nvPr/>
          </p:nvSpPr>
          <p:spPr>
            <a:xfrm>
              <a:off x="4645151" y="4568952"/>
              <a:ext cx="1940052" cy="461772"/>
            </a:xfrm>
            <a:prstGeom prst="rect">
              <a:avLst/>
            </a:prstGeom>
            <a:blipFill>
              <a:blip r:embed="rId17" cstate="print"/>
              <a:stretch>
                <a:fillRect/>
              </a:stretch>
            </a:blipFill>
          </p:spPr>
          <p:txBody>
            <a:bodyPr wrap="square" lIns="0" tIns="0" rIns="0" bIns="0" rtlCol="0"/>
            <a:lstStyle/>
            <a:p>
              <a:endParaRPr>
                <a:solidFill>
                  <a:prstClr val="black"/>
                </a:solidFill>
                <a:latin typeface="Calibri"/>
              </a:endParaRPr>
            </a:p>
          </p:txBody>
        </p:sp>
      </p:grpSp>
      <p:sp>
        <p:nvSpPr>
          <p:cNvPr id="169" name="object 41">
            <a:extLst>
              <a:ext uri="{FF2B5EF4-FFF2-40B4-BE49-F238E27FC236}">
                <a16:creationId xmlns:a16="http://schemas.microsoft.com/office/drawing/2014/main" id="{71BF9E49-E859-4E3A-B03D-7AEB8375DA0F}"/>
              </a:ext>
            </a:extLst>
          </p:cNvPr>
          <p:cNvSpPr txBox="1"/>
          <p:nvPr/>
        </p:nvSpPr>
        <p:spPr>
          <a:xfrm>
            <a:off x="7617361" y="4018448"/>
            <a:ext cx="1940560" cy="396904"/>
          </a:xfrm>
          <a:prstGeom prst="rect">
            <a:avLst/>
          </a:prstGeom>
        </p:spPr>
        <p:txBody>
          <a:bodyPr vert="horz" wrap="square" lIns="0" tIns="27305" rIns="0" bIns="0" rtlCol="0">
            <a:spAutoFit/>
          </a:bodyPr>
          <a:lstStyle/>
          <a:p>
            <a:pPr marL="171450" algn="ctr">
              <a:spcBef>
                <a:spcPts val="215"/>
              </a:spcBef>
            </a:pPr>
            <a:r>
              <a:rPr lang="zh-CN" altLang="en-US" sz="2400" spc="-10" dirty="0">
                <a:solidFill>
                  <a:srgbClr val="FFFFFF"/>
                </a:solidFill>
                <a:latin typeface="Calibri"/>
                <a:cs typeface="Calibri"/>
              </a:rPr>
              <a:t>伪标签</a:t>
            </a:r>
            <a:endParaRPr sz="2400" dirty="0">
              <a:solidFill>
                <a:prstClr val="black"/>
              </a:solidFill>
              <a:latin typeface="Calibri"/>
              <a:cs typeface="Calibri"/>
            </a:endParaRPr>
          </a:p>
        </p:txBody>
      </p:sp>
      <p:grpSp>
        <p:nvGrpSpPr>
          <p:cNvPr id="170" name="object 42">
            <a:extLst>
              <a:ext uri="{FF2B5EF4-FFF2-40B4-BE49-F238E27FC236}">
                <a16:creationId xmlns:a16="http://schemas.microsoft.com/office/drawing/2014/main" id="{802B9095-184C-4F8B-A705-4E195ADC9F16}"/>
              </a:ext>
            </a:extLst>
          </p:cNvPr>
          <p:cNvGrpSpPr/>
          <p:nvPr/>
        </p:nvGrpSpPr>
        <p:grpSpPr>
          <a:xfrm>
            <a:off x="5829909" y="5288317"/>
            <a:ext cx="3401695" cy="1120140"/>
            <a:chOff x="4881371" y="5650990"/>
            <a:chExt cx="3401695" cy="1120140"/>
          </a:xfrm>
        </p:grpSpPr>
        <p:sp>
          <p:nvSpPr>
            <p:cNvPr id="171" name="object 43">
              <a:extLst>
                <a:ext uri="{FF2B5EF4-FFF2-40B4-BE49-F238E27FC236}">
                  <a16:creationId xmlns:a16="http://schemas.microsoft.com/office/drawing/2014/main" id="{5DC046CC-7336-4D24-A2D7-1DC23F50F7D9}"/>
                </a:ext>
              </a:extLst>
            </p:cNvPr>
            <p:cNvSpPr/>
            <p:nvPr/>
          </p:nvSpPr>
          <p:spPr>
            <a:xfrm>
              <a:off x="4881371" y="5696711"/>
              <a:ext cx="3401568" cy="944892"/>
            </a:xfrm>
            <a:prstGeom prst="rect">
              <a:avLst/>
            </a:prstGeom>
            <a:blipFill>
              <a:blip r:embed="rId18" cstate="print"/>
              <a:stretch>
                <a:fillRect/>
              </a:stretch>
            </a:blipFill>
          </p:spPr>
          <p:txBody>
            <a:bodyPr wrap="square" lIns="0" tIns="0" rIns="0" bIns="0" rtlCol="0"/>
            <a:lstStyle/>
            <a:p>
              <a:endParaRPr>
                <a:solidFill>
                  <a:prstClr val="black"/>
                </a:solidFill>
                <a:latin typeface="Calibri"/>
              </a:endParaRPr>
            </a:p>
          </p:txBody>
        </p:sp>
        <p:sp>
          <p:nvSpPr>
            <p:cNvPr id="172" name="object 44">
              <a:extLst>
                <a:ext uri="{FF2B5EF4-FFF2-40B4-BE49-F238E27FC236}">
                  <a16:creationId xmlns:a16="http://schemas.microsoft.com/office/drawing/2014/main" id="{36682092-FB2E-4079-A4FF-440908986ABB}"/>
                </a:ext>
              </a:extLst>
            </p:cNvPr>
            <p:cNvSpPr/>
            <p:nvPr/>
          </p:nvSpPr>
          <p:spPr>
            <a:xfrm>
              <a:off x="4972811" y="5650990"/>
              <a:ext cx="3284220" cy="1120139"/>
            </a:xfrm>
            <a:prstGeom prst="rect">
              <a:avLst/>
            </a:prstGeom>
            <a:blipFill>
              <a:blip r:embed="rId19" cstate="print"/>
              <a:stretch>
                <a:fillRect/>
              </a:stretch>
            </a:blipFill>
          </p:spPr>
          <p:txBody>
            <a:bodyPr wrap="square" lIns="0" tIns="0" rIns="0" bIns="0" rtlCol="0"/>
            <a:lstStyle/>
            <a:p>
              <a:endParaRPr>
                <a:solidFill>
                  <a:prstClr val="black"/>
                </a:solidFill>
                <a:latin typeface="Calibri"/>
              </a:endParaRPr>
            </a:p>
          </p:txBody>
        </p:sp>
        <p:sp>
          <p:nvSpPr>
            <p:cNvPr id="173" name="object 45">
              <a:extLst>
                <a:ext uri="{FF2B5EF4-FFF2-40B4-BE49-F238E27FC236}">
                  <a16:creationId xmlns:a16="http://schemas.microsoft.com/office/drawing/2014/main" id="{A9649CE5-F878-4483-9E63-38771C8FA4C0}"/>
                </a:ext>
              </a:extLst>
            </p:cNvPr>
            <p:cNvSpPr/>
            <p:nvPr/>
          </p:nvSpPr>
          <p:spPr>
            <a:xfrm>
              <a:off x="4940807" y="5736335"/>
              <a:ext cx="3287267" cy="832104"/>
            </a:xfrm>
            <a:prstGeom prst="rect">
              <a:avLst/>
            </a:prstGeom>
            <a:blipFill>
              <a:blip r:embed="rId20" cstate="print"/>
              <a:stretch>
                <a:fillRect/>
              </a:stretch>
            </a:blipFill>
          </p:spPr>
          <p:txBody>
            <a:bodyPr wrap="square" lIns="0" tIns="0" rIns="0" bIns="0" rtlCol="0"/>
            <a:lstStyle/>
            <a:p>
              <a:endParaRPr>
                <a:solidFill>
                  <a:prstClr val="black"/>
                </a:solidFill>
                <a:latin typeface="Calibri"/>
              </a:endParaRPr>
            </a:p>
          </p:txBody>
        </p:sp>
      </p:grpSp>
      <p:sp>
        <p:nvSpPr>
          <p:cNvPr id="174" name="object 46">
            <a:extLst>
              <a:ext uri="{FF2B5EF4-FFF2-40B4-BE49-F238E27FC236}">
                <a16:creationId xmlns:a16="http://schemas.microsoft.com/office/drawing/2014/main" id="{6542BF26-F34E-44B1-BECF-93C7F3974640}"/>
              </a:ext>
            </a:extLst>
          </p:cNvPr>
          <p:cNvSpPr txBox="1"/>
          <p:nvPr/>
        </p:nvSpPr>
        <p:spPr>
          <a:xfrm>
            <a:off x="5889346" y="5373662"/>
            <a:ext cx="3287395" cy="832485"/>
          </a:xfrm>
          <a:prstGeom prst="rect">
            <a:avLst/>
          </a:prstGeom>
        </p:spPr>
        <p:txBody>
          <a:bodyPr vert="horz" wrap="square" lIns="0" tIns="27940" rIns="0" bIns="0" rtlCol="0">
            <a:spAutoFit/>
          </a:bodyPr>
          <a:lstStyle/>
          <a:p>
            <a:pPr marL="386715" marR="267970" indent="-111760">
              <a:spcBef>
                <a:spcPts val="220"/>
              </a:spcBef>
            </a:pPr>
            <a:r>
              <a:rPr sz="2400" spc="-65" dirty="0">
                <a:solidFill>
                  <a:srgbClr val="FFFFFF"/>
                </a:solidFill>
                <a:latin typeface="Calibri"/>
                <a:cs typeface="Calibri"/>
              </a:rPr>
              <a:t>You </a:t>
            </a:r>
            <a:r>
              <a:rPr sz="2400" spc="-5" dirty="0">
                <a:solidFill>
                  <a:srgbClr val="FFFFFF"/>
                </a:solidFill>
                <a:latin typeface="Calibri"/>
                <a:cs typeface="Calibri"/>
              </a:rPr>
              <a:t>can </a:t>
            </a:r>
            <a:r>
              <a:rPr sz="2400" dirty="0">
                <a:solidFill>
                  <a:srgbClr val="FFFFFF"/>
                </a:solidFill>
                <a:latin typeface="Calibri"/>
                <a:cs typeface="Calibri"/>
              </a:rPr>
              <a:t>also </a:t>
            </a:r>
            <a:r>
              <a:rPr sz="2400" spc="-10" dirty="0">
                <a:solidFill>
                  <a:srgbClr val="FFFFFF"/>
                </a:solidFill>
                <a:latin typeface="Calibri"/>
                <a:cs typeface="Calibri"/>
              </a:rPr>
              <a:t>provide </a:t>
            </a:r>
            <a:r>
              <a:rPr sz="2400" dirty="0">
                <a:solidFill>
                  <a:srgbClr val="FFFFFF"/>
                </a:solidFill>
                <a:latin typeface="Calibri"/>
                <a:cs typeface="Calibri"/>
              </a:rPr>
              <a:t>a  </a:t>
            </a:r>
            <a:r>
              <a:rPr sz="2400" spc="-10" dirty="0">
                <a:solidFill>
                  <a:srgbClr val="FFFFFF"/>
                </a:solidFill>
                <a:latin typeface="Calibri"/>
                <a:cs typeface="Calibri"/>
              </a:rPr>
              <a:t>weight </a:t>
            </a:r>
            <a:r>
              <a:rPr sz="2400" spc="-15" dirty="0">
                <a:solidFill>
                  <a:srgbClr val="FFFFFF"/>
                </a:solidFill>
                <a:latin typeface="Calibri"/>
                <a:cs typeface="Calibri"/>
              </a:rPr>
              <a:t>to </a:t>
            </a:r>
            <a:r>
              <a:rPr sz="2400" dirty="0">
                <a:solidFill>
                  <a:srgbClr val="FFFFFF"/>
                </a:solidFill>
                <a:latin typeface="Calibri"/>
                <a:cs typeface="Calibri"/>
              </a:rPr>
              <a:t>each</a:t>
            </a:r>
            <a:r>
              <a:rPr sz="2400" spc="-50" dirty="0">
                <a:solidFill>
                  <a:srgbClr val="FFFFFF"/>
                </a:solidFill>
                <a:latin typeface="Calibri"/>
                <a:cs typeface="Calibri"/>
              </a:rPr>
              <a:t> </a:t>
            </a:r>
            <a:r>
              <a:rPr sz="2400" spc="-15" dirty="0">
                <a:solidFill>
                  <a:srgbClr val="FFFFFF"/>
                </a:solidFill>
                <a:latin typeface="Calibri"/>
                <a:cs typeface="Calibri"/>
              </a:rPr>
              <a:t>data.</a:t>
            </a:r>
            <a:endParaRPr sz="2400" dirty="0">
              <a:solidFill>
                <a:prstClr val="black"/>
              </a:solidFill>
              <a:latin typeface="Calibri"/>
              <a:cs typeface="Calibri"/>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478D6660-D0D8-4BF6-83C0-0B6773B26053}"/>
                  </a:ext>
                </a:extLst>
              </p:cNvPr>
              <p:cNvSpPr/>
              <p:nvPr/>
            </p:nvSpPr>
            <p:spPr>
              <a:xfrm>
                <a:off x="1614638" y="2516830"/>
                <a:ext cx="4243085" cy="461665"/>
              </a:xfrm>
              <a:prstGeom prst="rect">
                <a:avLst/>
              </a:prstGeom>
            </p:spPr>
            <p:txBody>
              <a:bodyPr wrap="none">
                <a:spAutoFit/>
              </a:bodyPr>
              <a:lstStyle/>
              <a:p>
                <a:pPr marL="723265" lvl="1" indent="-228600">
                  <a:spcBef>
                    <a:spcPts val="229"/>
                  </a:spcBef>
                  <a:buFont typeface="Arial"/>
                  <a:buChar char="•"/>
                  <a:tabLst>
                    <a:tab pos="723900" algn="l"/>
                  </a:tabLst>
                </a:pPr>
                <a:r>
                  <a:rPr lang="zh-CN" altLang="en-US" sz="2400" spc="-40" dirty="0">
                    <a:solidFill>
                      <a:prstClr val="black"/>
                    </a:solidFill>
                    <a:latin typeface="Calibri"/>
                    <a:cs typeface="Calibri"/>
                  </a:rPr>
                  <a:t>从标记数据集训练模型</a:t>
                </a:r>
                <a14:m>
                  <m:oMath xmlns:m="http://schemas.openxmlformats.org/officeDocument/2006/math">
                    <m:sSup>
                      <m:sSupPr>
                        <m:ctrlPr>
                          <a:rPr lang="en-US" altLang="zh-CN" sz="2400" i="1" spc="-40" smtClean="0">
                            <a:solidFill>
                              <a:prstClr val="black"/>
                            </a:solidFill>
                            <a:latin typeface="Cambria Math" panose="02040503050406030204" pitchFamily="18" charset="0"/>
                            <a:cs typeface="Calibri"/>
                          </a:rPr>
                        </m:ctrlPr>
                      </m:sSupPr>
                      <m:e>
                        <m:r>
                          <a:rPr lang="en-US" altLang="zh-CN" sz="2400" b="0" i="1" spc="-40" smtClean="0">
                            <a:solidFill>
                              <a:prstClr val="black"/>
                            </a:solidFill>
                            <a:latin typeface="Cambria Math" panose="02040503050406030204" pitchFamily="18" charset="0"/>
                            <a:cs typeface="Calibri"/>
                          </a:rPr>
                          <m:t>𝑓</m:t>
                        </m:r>
                      </m:e>
                      <m:sup>
                        <m:r>
                          <a:rPr lang="en-US" altLang="zh-CN" sz="2400" b="0" i="1" spc="-40" smtClean="0">
                            <a:solidFill>
                              <a:prstClr val="black"/>
                            </a:solidFill>
                            <a:latin typeface="Cambria Math" panose="02040503050406030204" pitchFamily="18" charset="0"/>
                            <a:cs typeface="Calibri"/>
                          </a:rPr>
                          <m:t>∗</m:t>
                        </m:r>
                      </m:sup>
                    </m:sSup>
                  </m:oMath>
                </a14:m>
                <a:endParaRPr lang="en-US" altLang="zh-CN" sz="2400" dirty="0">
                  <a:solidFill>
                    <a:prstClr val="black"/>
                  </a:solidFill>
                  <a:latin typeface="Calibri"/>
                  <a:cs typeface="Calibri"/>
                </a:endParaRPr>
              </a:p>
            </p:txBody>
          </p:sp>
        </mc:Choice>
        <mc:Fallback xmlns="">
          <p:sp>
            <p:nvSpPr>
              <p:cNvPr id="2" name="矩形 1">
                <a:extLst>
                  <a:ext uri="{FF2B5EF4-FFF2-40B4-BE49-F238E27FC236}">
                    <a16:creationId xmlns:a16="http://schemas.microsoft.com/office/drawing/2014/main" id="{478D6660-D0D8-4BF6-83C0-0B6773B26053}"/>
                  </a:ext>
                </a:extLst>
              </p:cNvPr>
              <p:cNvSpPr>
                <a:spLocks noRot="1" noChangeAspect="1" noMove="1" noResize="1" noEditPoints="1" noAdjustHandles="1" noChangeArrowheads="1" noChangeShapeType="1" noTextEdit="1"/>
              </p:cNvSpPr>
              <p:nvPr/>
            </p:nvSpPr>
            <p:spPr>
              <a:xfrm>
                <a:off x="1614638" y="2516830"/>
                <a:ext cx="4243085" cy="461665"/>
              </a:xfrm>
              <a:prstGeom prst="rect">
                <a:avLst/>
              </a:prstGeom>
              <a:blipFill>
                <a:blip r:embed="rId21"/>
                <a:stretch>
                  <a:fillRect t="-11842" b="-27632"/>
                </a:stretch>
              </a:blipFill>
            </p:spPr>
            <p:txBody>
              <a:bodyPr/>
              <a:lstStyle/>
              <a:p>
                <a:r>
                  <a:rPr lang="zh-CN" altLang="en-US">
                    <a:noFill/>
                  </a:rPr>
                  <a:t> </a:t>
                </a:r>
              </a:p>
            </p:txBody>
          </p:sp>
        </mc:Fallback>
      </mc:AlternateContent>
      <p:sp>
        <p:nvSpPr>
          <p:cNvPr id="8" name="文本占位符 3">
            <a:extLst>
              <a:ext uri="{FF2B5EF4-FFF2-40B4-BE49-F238E27FC236}">
                <a16:creationId xmlns:a16="http://schemas.microsoft.com/office/drawing/2014/main" id="{9D81961D-6EFC-5693-97A5-4487959AF1E6}"/>
              </a:ext>
            </a:extLst>
          </p:cNvPr>
          <p:cNvSpPr>
            <a:spLocks noGrp="1"/>
          </p:cNvSpPr>
          <p:nvPr>
            <p:ph type="body" sz="quarter" idx="12"/>
          </p:nvPr>
        </p:nvSpPr>
        <p:spPr>
          <a:xfrm>
            <a:off x="566962" y="265803"/>
            <a:ext cx="4836888" cy="426497"/>
          </a:xfrm>
        </p:spPr>
        <p:txBody>
          <a:bodyPr/>
          <a:lstStyle/>
          <a:p>
            <a:pPr marL="0" indent="0">
              <a:buNone/>
            </a:pPr>
            <a:r>
              <a:rPr lang="en-US" altLang="zh-CN" dirty="0"/>
              <a:t>2.2.Self-Training</a:t>
            </a:r>
            <a:endParaRPr lang="zh-CN" altLang="en-US" dirty="0"/>
          </a:p>
        </p:txBody>
      </p:sp>
    </p:spTree>
    <p:extLst>
      <p:ext uri="{BB962C8B-B14F-4D97-AF65-F5344CB8AC3E}">
        <p14:creationId xmlns:p14="http://schemas.microsoft.com/office/powerpoint/2010/main" val="2008645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blinds(horizontal)">
                                      <p:cBhvr>
                                        <p:cTn id="15" dur="500"/>
                                        <p:tgtEl>
                                          <p:spTgt spid="165"/>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51"/>
                                        </p:tgtEl>
                                        <p:attrNameLst>
                                          <p:attrName>style.visibility</p:attrName>
                                        </p:attrNameLst>
                                      </p:cBhvr>
                                      <p:to>
                                        <p:strVal val="visible"/>
                                      </p:to>
                                    </p:set>
                                    <p:animEffect transition="in" filter="blinds(horizontal)">
                                      <p:cBhvr>
                                        <p:cTn id="24" dur="500"/>
                                        <p:tgtEl>
                                          <p:spTgt spid="151"/>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nodeType="clickEffect">
                                  <p:stCondLst>
                                    <p:cond delay="0"/>
                                  </p:stCondLst>
                                  <p:childTnLst>
                                    <p:set>
                                      <p:cBhvr>
                                        <p:cTn id="28" dur="1" fill="hold">
                                          <p:stCondLst>
                                            <p:cond delay="0"/>
                                          </p:stCondLst>
                                        </p:cTn>
                                        <p:tgtEl>
                                          <p:spTgt spid="170"/>
                                        </p:tgtEl>
                                        <p:attrNameLst>
                                          <p:attrName>style.visibility</p:attrName>
                                        </p:attrNameLst>
                                      </p:cBhvr>
                                      <p:to>
                                        <p:strVal val="visible"/>
                                      </p:to>
                                    </p:set>
                                    <p:animEffect transition="in" filter="blinds(horizontal)">
                                      <p:cBhvr>
                                        <p:cTn id="29" dur="500"/>
                                        <p:tgtEl>
                                          <p:spTgt spid="170"/>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blinds(horizontal)">
                                      <p:cBhvr>
                                        <p:cTn id="34" dur="500"/>
                                        <p:tgtEl>
                                          <p:spTgt spid="156"/>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160"/>
                                        </p:tgtEl>
                                        <p:attrNameLst>
                                          <p:attrName>style.visibility</p:attrName>
                                        </p:attrNameLst>
                                      </p:cBhvr>
                                      <p:to>
                                        <p:strVal val="visible"/>
                                      </p:to>
                                    </p:set>
                                    <p:animEffect transition="in" filter="blinds(horizontal)">
                                      <p:cBhvr>
                                        <p:cTn id="39" dur="5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2" grpId="0"/>
      <p:bldP spid="14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文本框 129">
            <a:extLst>
              <a:ext uri="{FF2B5EF4-FFF2-40B4-BE49-F238E27FC236}">
                <a16:creationId xmlns:a16="http://schemas.microsoft.com/office/drawing/2014/main" id="{2159C9C0-7BCA-4470-9702-3F425C3129DF}"/>
              </a:ext>
            </a:extLst>
          </p:cNvPr>
          <p:cNvSpPr txBox="1"/>
          <p:nvPr/>
        </p:nvSpPr>
        <p:spPr>
          <a:xfrm>
            <a:off x="738688" y="81409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自训练算法</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32" name="object 4">
                <a:extLst>
                  <a:ext uri="{FF2B5EF4-FFF2-40B4-BE49-F238E27FC236}">
                    <a16:creationId xmlns:a16="http://schemas.microsoft.com/office/drawing/2014/main" id="{489F756A-B8D7-4AE4-893E-4545D9F33CB5}"/>
                  </a:ext>
                </a:extLst>
              </p:cNvPr>
              <p:cNvSpPr txBox="1"/>
              <p:nvPr/>
            </p:nvSpPr>
            <p:spPr>
              <a:xfrm>
                <a:off x="1680337" y="1457583"/>
                <a:ext cx="9356257" cy="1855123"/>
              </a:xfrm>
              <a:prstGeom prst="rect">
                <a:avLst/>
              </a:prstGeom>
            </p:spPr>
            <p:txBody>
              <a:bodyPr vert="horz" wrap="square" lIns="0" tIns="12700" rIns="0" bIns="0" rtlCol="0">
                <a:spAutoFit/>
              </a:bodyPr>
              <a:lstStyle/>
              <a:p>
                <a:pPr marL="266700" indent="-228600">
                  <a:lnSpc>
                    <a:spcPct val="125000"/>
                  </a:lnSpc>
                  <a:spcBef>
                    <a:spcPts val="100"/>
                  </a:spcBef>
                  <a:buFont typeface="Arial"/>
                  <a:buChar char="•"/>
                  <a:tabLst>
                    <a:tab pos="266700" algn="l"/>
                    <a:tab pos="3695700" algn="l"/>
                  </a:tabLst>
                </a:pPr>
                <a:r>
                  <a:rPr lang="zh-CN" altLang="en-US" sz="2400" dirty="0">
                    <a:latin typeface="Arial" panose="020B0604020202020204" pitchFamily="34" charset="0"/>
                  </a:rPr>
                  <a:t>类似于生成模型的半监督学习 </a:t>
                </a:r>
                <a:endParaRPr lang="en-US" altLang="zh-CN" sz="2400" dirty="0">
                  <a:latin typeface="Arial" panose="020B0604020202020204" pitchFamily="34" charset="0"/>
                </a:endParaRPr>
              </a:p>
              <a:p>
                <a:pPr marL="266700" indent="-228600">
                  <a:lnSpc>
                    <a:spcPct val="125000"/>
                  </a:lnSpc>
                  <a:spcBef>
                    <a:spcPts val="100"/>
                  </a:spcBef>
                  <a:buFont typeface="Arial"/>
                  <a:buChar char="•"/>
                  <a:tabLst>
                    <a:tab pos="266700" algn="l"/>
                    <a:tab pos="3695700" algn="l"/>
                  </a:tabLst>
                </a:pPr>
                <a:r>
                  <a:rPr lang="zh-CN" altLang="en-US" sz="2400" dirty="0">
                    <a:latin typeface="Arial" panose="020B0604020202020204" pitchFamily="34" charset="0"/>
                  </a:rPr>
                  <a:t>硬标签 </a:t>
                </a:r>
                <a:r>
                  <a:rPr lang="en-US" altLang="zh-CN" sz="2400" dirty="0" err="1">
                    <a:latin typeface="Arial" panose="020B0604020202020204" pitchFamily="34" charset="0"/>
                  </a:rPr>
                  <a:t>v.s</a:t>
                </a:r>
                <a:r>
                  <a:rPr lang="en-US" altLang="zh-CN" sz="2400" dirty="0">
                    <a:latin typeface="Arial" panose="020B0604020202020204" pitchFamily="34" charset="0"/>
                  </a:rPr>
                  <a:t>. </a:t>
                </a:r>
                <a:r>
                  <a:rPr lang="zh-CN" altLang="en-US" sz="2400" dirty="0">
                    <a:latin typeface="Arial" panose="020B0604020202020204" pitchFamily="34" charset="0"/>
                  </a:rPr>
                  <a:t>软标签</a:t>
                </a:r>
                <a:endParaRPr lang="en-US" altLang="zh-CN" sz="2400" dirty="0">
                  <a:latin typeface="Arial" panose="020B0604020202020204" pitchFamily="34" charset="0"/>
                </a:endParaRPr>
              </a:p>
              <a:p>
                <a:pPr marL="38100">
                  <a:lnSpc>
                    <a:spcPct val="125000"/>
                  </a:lnSpc>
                  <a:spcBef>
                    <a:spcPts val="100"/>
                  </a:spcBef>
                  <a:tabLst>
                    <a:tab pos="266700" algn="l"/>
                    <a:tab pos="3695700" algn="l"/>
                  </a:tabLst>
                </a:pPr>
                <a:r>
                  <a:rPr lang="en-US" altLang="zh-CN" sz="2400" dirty="0">
                    <a:latin typeface="Arial" panose="020B0604020202020204" pitchFamily="34" charset="0"/>
                  </a:rPr>
                  <a:t>	</a:t>
                </a:r>
                <a:r>
                  <a:rPr lang="zh-CN" altLang="en-US" sz="2400" dirty="0">
                    <a:latin typeface="Arial" panose="020B0604020202020204" pitchFamily="34" charset="0"/>
                  </a:rPr>
                  <a:t>考虑使用神经网络</a:t>
                </a:r>
                <a:endParaRPr lang="en-US" altLang="zh-CN" sz="2400" dirty="0">
                  <a:latin typeface="Arial" panose="020B0604020202020204" pitchFamily="34" charset="0"/>
                </a:endParaRPr>
              </a:p>
              <a:p>
                <a:pPr marL="38100">
                  <a:lnSpc>
                    <a:spcPct val="125000"/>
                  </a:lnSpc>
                  <a:spcBef>
                    <a:spcPts val="100"/>
                  </a:spcBef>
                  <a:tabLst>
                    <a:tab pos="266700" algn="l"/>
                    <a:tab pos="3695700" algn="l"/>
                  </a:tabLst>
                </a:pPr>
                <a:r>
                  <a:rPr lang="en-US" altLang="zh-CN" sz="2400" dirty="0">
                    <a:latin typeface="Arial" panose="020B0604020202020204" pitchFamily="34" charset="0"/>
                  </a:rPr>
                  <a:t>	</a:t>
                </a:r>
                <a:r>
                  <a:rPr lang="zh-CN" altLang="en-US" sz="2400" dirty="0">
                    <a:latin typeface="Arial" panose="020B0604020202020204" pitchFamily="34" charset="0"/>
                  </a:rPr>
                  <a:t>来自标记数据的 </a:t>
                </a:r>
                <a14:m>
                  <m:oMath xmlns:m="http://schemas.openxmlformats.org/officeDocument/2006/math">
                    <m:sSup>
                      <m:sSupPr>
                        <m:ctrlPr>
                          <a:rPr lang="en-US" altLang="zh-CN" sz="2400" i="1" smtClean="0">
                            <a:latin typeface="Cambria Math" panose="02040503050406030204" pitchFamily="18" charset="0"/>
                          </a:rPr>
                        </m:ctrlPr>
                      </m:sSupPr>
                      <m:e>
                        <m:r>
                          <a:rPr lang="zh-CN" altLang="en-US" sz="2400" i="1" smtClean="0">
                            <a:latin typeface="Cambria Math" panose="02040503050406030204" pitchFamily="18" charset="0"/>
                          </a:rPr>
                          <m:t>𝜃</m:t>
                        </m:r>
                      </m:e>
                      <m:sup>
                        <m:r>
                          <a:rPr lang="en-US" altLang="zh-CN" sz="2400" b="0" i="1" smtClean="0">
                            <a:latin typeface="Cambria Math" panose="02040503050406030204" pitchFamily="18" charset="0"/>
                          </a:rPr>
                          <m:t>∗</m:t>
                        </m:r>
                      </m:sup>
                    </m:sSup>
                  </m:oMath>
                </a14:m>
                <a:r>
                  <a:rPr lang="en-US" altLang="zh-CN" sz="2400" dirty="0">
                    <a:latin typeface="Arial" panose="020B0604020202020204" pitchFamily="34" charset="0"/>
                  </a:rPr>
                  <a:t>(</a:t>
                </a:r>
                <a:r>
                  <a:rPr lang="zh-CN" altLang="en-US" sz="2400" dirty="0">
                    <a:latin typeface="Arial" panose="020B0604020202020204" pitchFamily="34" charset="0"/>
                  </a:rPr>
                  <a:t>网络参数</a:t>
                </a:r>
                <a:r>
                  <a:rPr lang="en-US" altLang="zh-CN" sz="2400" dirty="0">
                    <a:latin typeface="Arial" panose="020B0604020202020204" pitchFamily="34" charset="0"/>
                  </a:rPr>
                  <a:t>)</a:t>
                </a:r>
                <a:endParaRPr sz="2400" baseline="28571" dirty="0">
                  <a:latin typeface="Cambria Math"/>
                  <a:cs typeface="Cambria Math"/>
                </a:endParaRPr>
              </a:p>
            </p:txBody>
          </p:sp>
        </mc:Choice>
        <mc:Fallback xmlns="">
          <p:sp>
            <p:nvSpPr>
              <p:cNvPr id="132" name="object 4">
                <a:extLst>
                  <a:ext uri="{FF2B5EF4-FFF2-40B4-BE49-F238E27FC236}">
                    <a16:creationId xmlns:a16="http://schemas.microsoft.com/office/drawing/2014/main" id="{489F756A-B8D7-4AE4-893E-4545D9F33CB5}"/>
                  </a:ext>
                </a:extLst>
              </p:cNvPr>
              <p:cNvSpPr txBox="1">
                <a:spLocks noRot="1" noChangeAspect="1" noMove="1" noResize="1" noEditPoints="1" noAdjustHandles="1" noChangeArrowheads="1" noChangeShapeType="1" noTextEdit="1"/>
              </p:cNvSpPr>
              <p:nvPr/>
            </p:nvSpPr>
            <p:spPr>
              <a:xfrm>
                <a:off x="1680337" y="1457583"/>
                <a:ext cx="9356257" cy="1855123"/>
              </a:xfrm>
              <a:prstGeom prst="rect">
                <a:avLst/>
              </a:prstGeom>
              <a:blipFill>
                <a:blip r:embed="rId3"/>
                <a:stretch>
                  <a:fillRect l="-1499" t="-1645" b="-9539"/>
                </a:stretch>
              </a:blipFill>
            </p:spPr>
            <p:txBody>
              <a:bodyPr/>
              <a:lstStyle/>
              <a:p>
                <a:r>
                  <a:rPr lang="zh-CN" altLang="en-US">
                    <a:noFill/>
                  </a:rPr>
                  <a:t> </a:t>
                </a:r>
              </a:p>
            </p:txBody>
          </p:sp>
        </mc:Fallback>
      </mc:AlternateContent>
      <p:grpSp>
        <p:nvGrpSpPr>
          <p:cNvPr id="39" name="object 4">
            <a:extLst>
              <a:ext uri="{FF2B5EF4-FFF2-40B4-BE49-F238E27FC236}">
                <a16:creationId xmlns:a16="http://schemas.microsoft.com/office/drawing/2014/main" id="{CE87B495-5CE3-435D-A85C-516D429C336A}"/>
              </a:ext>
            </a:extLst>
          </p:cNvPr>
          <p:cNvGrpSpPr/>
          <p:nvPr/>
        </p:nvGrpSpPr>
        <p:grpSpPr>
          <a:xfrm>
            <a:off x="4412963" y="3977474"/>
            <a:ext cx="728345" cy="599440"/>
            <a:chOff x="2764917" y="4232655"/>
            <a:chExt cx="728345" cy="599440"/>
          </a:xfrm>
        </p:grpSpPr>
        <p:sp>
          <p:nvSpPr>
            <p:cNvPr id="40" name="object 5">
              <a:extLst>
                <a:ext uri="{FF2B5EF4-FFF2-40B4-BE49-F238E27FC236}">
                  <a16:creationId xmlns:a16="http://schemas.microsoft.com/office/drawing/2014/main" id="{1E2A90F1-9DDC-4C79-B16E-BB0461262326}"/>
                </a:ext>
              </a:extLst>
            </p:cNvPr>
            <p:cNvSpPr/>
            <p:nvPr/>
          </p:nvSpPr>
          <p:spPr>
            <a:xfrm>
              <a:off x="2771267" y="4239005"/>
              <a:ext cx="715645" cy="586740"/>
            </a:xfrm>
            <a:custGeom>
              <a:avLst/>
              <a:gdLst/>
              <a:ahLst/>
              <a:cxnLst/>
              <a:rect l="l" t="t" r="r" b="b"/>
              <a:pathLst>
                <a:path w="715645" h="586739">
                  <a:moveTo>
                    <a:pt x="401193" y="0"/>
                  </a:moveTo>
                  <a:lnTo>
                    <a:pt x="463041" y="95377"/>
                  </a:lnTo>
                  <a:lnTo>
                    <a:pt x="0" y="395478"/>
                  </a:lnTo>
                  <a:lnTo>
                    <a:pt x="123570" y="586232"/>
                  </a:lnTo>
                  <a:lnTo>
                    <a:pt x="586612" y="286131"/>
                  </a:lnTo>
                  <a:lnTo>
                    <a:pt x="648461" y="381508"/>
                  </a:lnTo>
                  <a:lnTo>
                    <a:pt x="715518" y="67056"/>
                  </a:lnTo>
                  <a:lnTo>
                    <a:pt x="401193" y="0"/>
                  </a:lnTo>
                  <a:close/>
                </a:path>
              </a:pathLst>
            </a:custGeom>
            <a:solidFill>
              <a:srgbClr val="5B9BD4"/>
            </a:solidFill>
          </p:spPr>
          <p:txBody>
            <a:bodyPr wrap="square" lIns="0" tIns="0" rIns="0" bIns="0" rtlCol="0"/>
            <a:lstStyle/>
            <a:p>
              <a:endParaRPr>
                <a:solidFill>
                  <a:prstClr val="black"/>
                </a:solidFill>
                <a:latin typeface="Calibri"/>
              </a:endParaRPr>
            </a:p>
          </p:txBody>
        </p:sp>
        <p:sp>
          <p:nvSpPr>
            <p:cNvPr id="41" name="object 6">
              <a:extLst>
                <a:ext uri="{FF2B5EF4-FFF2-40B4-BE49-F238E27FC236}">
                  <a16:creationId xmlns:a16="http://schemas.microsoft.com/office/drawing/2014/main" id="{735E728C-BB82-4C62-B2E3-02C2974B3C9B}"/>
                </a:ext>
              </a:extLst>
            </p:cNvPr>
            <p:cNvSpPr/>
            <p:nvPr/>
          </p:nvSpPr>
          <p:spPr>
            <a:xfrm>
              <a:off x="2771267" y="4239005"/>
              <a:ext cx="715645" cy="586740"/>
            </a:xfrm>
            <a:custGeom>
              <a:avLst/>
              <a:gdLst/>
              <a:ahLst/>
              <a:cxnLst/>
              <a:rect l="l" t="t" r="r" b="b"/>
              <a:pathLst>
                <a:path w="715645" h="586739">
                  <a:moveTo>
                    <a:pt x="0" y="395478"/>
                  </a:moveTo>
                  <a:lnTo>
                    <a:pt x="463041" y="95377"/>
                  </a:lnTo>
                  <a:lnTo>
                    <a:pt x="401193" y="0"/>
                  </a:lnTo>
                  <a:lnTo>
                    <a:pt x="715518" y="67056"/>
                  </a:lnTo>
                  <a:lnTo>
                    <a:pt x="648461" y="381508"/>
                  </a:lnTo>
                  <a:lnTo>
                    <a:pt x="586612" y="286131"/>
                  </a:lnTo>
                  <a:lnTo>
                    <a:pt x="123570" y="586232"/>
                  </a:lnTo>
                  <a:lnTo>
                    <a:pt x="0" y="395478"/>
                  </a:lnTo>
                </a:path>
              </a:pathLst>
            </a:custGeom>
            <a:ln w="12700">
              <a:solidFill>
                <a:srgbClr val="41709C"/>
              </a:solidFill>
            </a:ln>
          </p:spPr>
          <p:txBody>
            <a:bodyPr wrap="square" lIns="0" tIns="0" rIns="0" bIns="0" rtlCol="0"/>
            <a:lstStyle/>
            <a:p>
              <a:endParaRPr>
                <a:solidFill>
                  <a:prstClr val="black"/>
                </a:solidFill>
                <a:latin typeface="Calibri"/>
              </a:endParaRPr>
            </a:p>
          </p:txBody>
        </p:sp>
      </p:grpSp>
      <p:sp>
        <p:nvSpPr>
          <p:cNvPr id="42" name="object 7">
            <a:extLst>
              <a:ext uri="{FF2B5EF4-FFF2-40B4-BE49-F238E27FC236}">
                <a16:creationId xmlns:a16="http://schemas.microsoft.com/office/drawing/2014/main" id="{85C7FFE1-B4FF-4A9A-9E1B-F49F82E488B5}"/>
              </a:ext>
            </a:extLst>
          </p:cNvPr>
          <p:cNvSpPr/>
          <p:nvPr/>
        </p:nvSpPr>
        <p:spPr>
          <a:xfrm>
            <a:off x="10023188" y="3655148"/>
            <a:ext cx="71120" cy="499109"/>
          </a:xfrm>
          <a:custGeom>
            <a:avLst/>
            <a:gdLst/>
            <a:ahLst/>
            <a:cxnLst/>
            <a:rect l="l" t="t" r="r" b="b"/>
            <a:pathLst>
              <a:path w="71120" h="499110">
                <a:moveTo>
                  <a:pt x="70866" y="0"/>
                </a:moveTo>
                <a:lnTo>
                  <a:pt x="0" y="0"/>
                </a:lnTo>
                <a:lnTo>
                  <a:pt x="0" y="12700"/>
                </a:lnTo>
                <a:lnTo>
                  <a:pt x="43307" y="12700"/>
                </a:lnTo>
                <a:lnTo>
                  <a:pt x="43307" y="486410"/>
                </a:lnTo>
                <a:lnTo>
                  <a:pt x="0" y="486410"/>
                </a:lnTo>
                <a:lnTo>
                  <a:pt x="0" y="499110"/>
                </a:lnTo>
                <a:lnTo>
                  <a:pt x="70866" y="499110"/>
                </a:lnTo>
                <a:lnTo>
                  <a:pt x="70866" y="486410"/>
                </a:lnTo>
                <a:lnTo>
                  <a:pt x="70866" y="12700"/>
                </a:lnTo>
                <a:lnTo>
                  <a:pt x="708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3" name="object 8">
            <a:extLst>
              <a:ext uri="{FF2B5EF4-FFF2-40B4-BE49-F238E27FC236}">
                <a16:creationId xmlns:a16="http://schemas.microsoft.com/office/drawing/2014/main" id="{B08CF01E-CDA7-452F-9AB6-771E1D5F9405}"/>
              </a:ext>
            </a:extLst>
          </p:cNvPr>
          <p:cNvSpPr/>
          <p:nvPr/>
        </p:nvSpPr>
        <p:spPr>
          <a:xfrm>
            <a:off x="9769823" y="3655148"/>
            <a:ext cx="71120" cy="499109"/>
          </a:xfrm>
          <a:custGeom>
            <a:avLst/>
            <a:gdLst/>
            <a:ahLst/>
            <a:cxnLst/>
            <a:rect l="l" t="t" r="r" b="b"/>
            <a:pathLst>
              <a:path w="71120" h="499110">
                <a:moveTo>
                  <a:pt x="70866" y="0"/>
                </a:moveTo>
                <a:lnTo>
                  <a:pt x="0" y="0"/>
                </a:lnTo>
                <a:lnTo>
                  <a:pt x="0" y="12700"/>
                </a:lnTo>
                <a:lnTo>
                  <a:pt x="0" y="486410"/>
                </a:lnTo>
                <a:lnTo>
                  <a:pt x="0" y="499110"/>
                </a:lnTo>
                <a:lnTo>
                  <a:pt x="70866" y="499110"/>
                </a:lnTo>
                <a:lnTo>
                  <a:pt x="70866" y="486410"/>
                </a:lnTo>
                <a:lnTo>
                  <a:pt x="27559" y="486410"/>
                </a:lnTo>
                <a:lnTo>
                  <a:pt x="27559" y="12700"/>
                </a:lnTo>
                <a:lnTo>
                  <a:pt x="70866" y="12700"/>
                </a:lnTo>
                <a:lnTo>
                  <a:pt x="708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4" name="object 9">
            <a:extLst>
              <a:ext uri="{FF2B5EF4-FFF2-40B4-BE49-F238E27FC236}">
                <a16:creationId xmlns:a16="http://schemas.microsoft.com/office/drawing/2014/main" id="{F8A4A93E-7D6F-4536-93AF-2B0C21405A0A}"/>
              </a:ext>
            </a:extLst>
          </p:cNvPr>
          <p:cNvSpPr txBox="1"/>
          <p:nvPr/>
        </p:nvSpPr>
        <p:spPr>
          <a:xfrm>
            <a:off x="7170767" y="3675037"/>
            <a:ext cx="2884805" cy="391795"/>
          </a:xfrm>
          <a:prstGeom prst="rect">
            <a:avLst/>
          </a:prstGeom>
        </p:spPr>
        <p:txBody>
          <a:bodyPr vert="horz" wrap="square" lIns="0" tIns="12700" rIns="0" bIns="0" rtlCol="0">
            <a:spAutoFit/>
          </a:bodyPr>
          <a:lstStyle/>
          <a:p>
            <a:pPr marL="38100">
              <a:spcBef>
                <a:spcPts val="100"/>
              </a:spcBef>
              <a:tabLst>
                <a:tab pos="2677795" algn="l"/>
              </a:tabLst>
            </a:pPr>
            <a:r>
              <a:rPr sz="2400" spc="-5" dirty="0">
                <a:solidFill>
                  <a:prstClr val="black"/>
                </a:solidFill>
                <a:latin typeface="Calibri"/>
                <a:cs typeface="Calibri"/>
              </a:rPr>
              <a:t>New </a:t>
            </a:r>
            <a:r>
              <a:rPr sz="2400" spc="-20" dirty="0">
                <a:solidFill>
                  <a:prstClr val="black"/>
                </a:solidFill>
                <a:latin typeface="Calibri"/>
                <a:cs typeface="Calibri"/>
              </a:rPr>
              <a:t>target for</a:t>
            </a:r>
            <a:r>
              <a:rPr sz="2400" spc="-5" dirty="0">
                <a:solidFill>
                  <a:prstClr val="black"/>
                </a:solidFill>
                <a:latin typeface="Calibri"/>
                <a:cs typeface="Calibri"/>
              </a:rPr>
              <a:t> </a:t>
            </a:r>
            <a:r>
              <a:rPr sz="2400" spc="130" dirty="0">
                <a:solidFill>
                  <a:prstClr val="black"/>
                </a:solidFill>
                <a:latin typeface="Cambria Math"/>
                <a:cs typeface="Cambria Math"/>
              </a:rPr>
              <a:t>𝑥</a:t>
            </a:r>
            <a:r>
              <a:rPr sz="2625" spc="195" baseline="28571" dirty="0">
                <a:solidFill>
                  <a:prstClr val="black"/>
                </a:solidFill>
                <a:latin typeface="Cambria Math"/>
                <a:cs typeface="Cambria Math"/>
              </a:rPr>
              <a:t>𝑢</a:t>
            </a:r>
            <a:r>
              <a:rPr sz="2625" spc="442" baseline="28571" dirty="0">
                <a:solidFill>
                  <a:prstClr val="black"/>
                </a:solidFill>
                <a:latin typeface="Cambria Math"/>
                <a:cs typeface="Cambria Math"/>
              </a:rPr>
              <a:t> </a:t>
            </a:r>
            <a:r>
              <a:rPr sz="2400" dirty="0">
                <a:solidFill>
                  <a:prstClr val="black"/>
                </a:solidFill>
                <a:latin typeface="Calibri"/>
                <a:cs typeface="Calibri"/>
              </a:rPr>
              <a:t>is	</a:t>
            </a:r>
            <a:r>
              <a:rPr sz="3600" baseline="30092" dirty="0">
                <a:solidFill>
                  <a:prstClr val="black"/>
                </a:solidFill>
                <a:latin typeface="Cambria Math"/>
                <a:cs typeface="Cambria Math"/>
              </a:rPr>
              <a:t>1</a:t>
            </a:r>
            <a:endParaRPr sz="3600" baseline="30092">
              <a:solidFill>
                <a:prstClr val="black"/>
              </a:solidFill>
              <a:latin typeface="Cambria Math"/>
              <a:cs typeface="Cambria Math"/>
            </a:endParaRPr>
          </a:p>
        </p:txBody>
      </p:sp>
      <p:sp>
        <p:nvSpPr>
          <p:cNvPr id="45" name="object 10">
            <a:extLst>
              <a:ext uri="{FF2B5EF4-FFF2-40B4-BE49-F238E27FC236}">
                <a16:creationId xmlns:a16="http://schemas.microsoft.com/office/drawing/2014/main" id="{D8373AEA-674E-4D0F-97F6-13388104CD21}"/>
              </a:ext>
            </a:extLst>
          </p:cNvPr>
          <p:cNvSpPr txBox="1"/>
          <p:nvPr/>
        </p:nvSpPr>
        <p:spPr>
          <a:xfrm>
            <a:off x="9835989" y="3869144"/>
            <a:ext cx="194310" cy="391160"/>
          </a:xfrm>
          <a:prstGeom prst="rect">
            <a:avLst/>
          </a:prstGeom>
        </p:spPr>
        <p:txBody>
          <a:bodyPr vert="horz" wrap="square" lIns="0" tIns="12700" rIns="0" bIns="0" rtlCol="0">
            <a:spAutoFit/>
          </a:bodyPr>
          <a:lstStyle/>
          <a:p>
            <a:pPr marL="12700">
              <a:spcBef>
                <a:spcPts val="100"/>
              </a:spcBef>
            </a:pPr>
            <a:r>
              <a:rPr sz="2400" dirty="0">
                <a:solidFill>
                  <a:prstClr val="black"/>
                </a:solidFill>
                <a:latin typeface="Cambria Math"/>
                <a:cs typeface="Cambria Math"/>
              </a:rPr>
              <a:t>0</a:t>
            </a:r>
            <a:endParaRPr sz="2400">
              <a:solidFill>
                <a:prstClr val="black"/>
              </a:solidFill>
              <a:latin typeface="Cambria Math"/>
              <a:cs typeface="Cambria Math"/>
            </a:endParaRPr>
          </a:p>
        </p:txBody>
      </p:sp>
      <p:sp>
        <p:nvSpPr>
          <p:cNvPr id="46" name="object 11">
            <a:extLst>
              <a:ext uri="{FF2B5EF4-FFF2-40B4-BE49-F238E27FC236}">
                <a16:creationId xmlns:a16="http://schemas.microsoft.com/office/drawing/2014/main" id="{186B0018-938D-41AC-BB9A-3FE31C8C0295}"/>
              </a:ext>
            </a:extLst>
          </p:cNvPr>
          <p:cNvSpPr txBox="1"/>
          <p:nvPr/>
        </p:nvSpPr>
        <p:spPr>
          <a:xfrm>
            <a:off x="5351111" y="3695103"/>
            <a:ext cx="864235" cy="391795"/>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libri"/>
                <a:cs typeface="Calibri"/>
              </a:rPr>
              <a:t>Class</a:t>
            </a:r>
            <a:r>
              <a:rPr sz="2400" spc="-95" dirty="0">
                <a:solidFill>
                  <a:prstClr val="black"/>
                </a:solidFill>
                <a:latin typeface="Calibri"/>
                <a:cs typeface="Calibri"/>
              </a:rPr>
              <a:t> </a:t>
            </a:r>
            <a:r>
              <a:rPr sz="2400" dirty="0">
                <a:solidFill>
                  <a:prstClr val="black"/>
                </a:solidFill>
                <a:latin typeface="Calibri"/>
                <a:cs typeface="Calibri"/>
              </a:rPr>
              <a:t>1</a:t>
            </a:r>
            <a:endParaRPr sz="2400">
              <a:solidFill>
                <a:prstClr val="black"/>
              </a:solidFill>
              <a:latin typeface="Calibri"/>
              <a:cs typeface="Calibri"/>
            </a:endParaRPr>
          </a:p>
        </p:txBody>
      </p:sp>
      <p:sp>
        <p:nvSpPr>
          <p:cNvPr id="47" name="object 12">
            <a:extLst>
              <a:ext uri="{FF2B5EF4-FFF2-40B4-BE49-F238E27FC236}">
                <a16:creationId xmlns:a16="http://schemas.microsoft.com/office/drawing/2014/main" id="{344CA240-C84B-4BDB-AB52-B0046A389270}"/>
              </a:ext>
            </a:extLst>
          </p:cNvPr>
          <p:cNvSpPr/>
          <p:nvPr/>
        </p:nvSpPr>
        <p:spPr>
          <a:xfrm>
            <a:off x="10255598" y="5186769"/>
            <a:ext cx="71120" cy="500380"/>
          </a:xfrm>
          <a:custGeom>
            <a:avLst/>
            <a:gdLst/>
            <a:ahLst/>
            <a:cxnLst/>
            <a:rect l="l" t="t" r="r" b="b"/>
            <a:pathLst>
              <a:path w="71120" h="500379">
                <a:moveTo>
                  <a:pt x="70866" y="0"/>
                </a:moveTo>
                <a:lnTo>
                  <a:pt x="0" y="0"/>
                </a:lnTo>
                <a:lnTo>
                  <a:pt x="0" y="12700"/>
                </a:lnTo>
                <a:lnTo>
                  <a:pt x="43307" y="12700"/>
                </a:lnTo>
                <a:lnTo>
                  <a:pt x="43307" y="486410"/>
                </a:lnTo>
                <a:lnTo>
                  <a:pt x="0" y="486410"/>
                </a:lnTo>
                <a:lnTo>
                  <a:pt x="0" y="500380"/>
                </a:lnTo>
                <a:lnTo>
                  <a:pt x="70866" y="500380"/>
                </a:lnTo>
                <a:lnTo>
                  <a:pt x="70866" y="486410"/>
                </a:lnTo>
                <a:lnTo>
                  <a:pt x="70866" y="12700"/>
                </a:lnTo>
                <a:lnTo>
                  <a:pt x="708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8" name="object 13">
            <a:extLst>
              <a:ext uri="{FF2B5EF4-FFF2-40B4-BE49-F238E27FC236}">
                <a16:creationId xmlns:a16="http://schemas.microsoft.com/office/drawing/2014/main" id="{3A45427B-0739-4408-B3E1-A82E855871A7}"/>
              </a:ext>
            </a:extLst>
          </p:cNvPr>
          <p:cNvSpPr/>
          <p:nvPr/>
        </p:nvSpPr>
        <p:spPr>
          <a:xfrm>
            <a:off x="9772236" y="5186769"/>
            <a:ext cx="71120" cy="500380"/>
          </a:xfrm>
          <a:custGeom>
            <a:avLst/>
            <a:gdLst/>
            <a:ahLst/>
            <a:cxnLst/>
            <a:rect l="l" t="t" r="r" b="b"/>
            <a:pathLst>
              <a:path w="71120" h="500379">
                <a:moveTo>
                  <a:pt x="70866" y="0"/>
                </a:moveTo>
                <a:lnTo>
                  <a:pt x="0" y="0"/>
                </a:lnTo>
                <a:lnTo>
                  <a:pt x="0" y="12700"/>
                </a:lnTo>
                <a:lnTo>
                  <a:pt x="0" y="486410"/>
                </a:lnTo>
                <a:lnTo>
                  <a:pt x="0" y="500380"/>
                </a:lnTo>
                <a:lnTo>
                  <a:pt x="70866" y="500380"/>
                </a:lnTo>
                <a:lnTo>
                  <a:pt x="70866" y="486410"/>
                </a:lnTo>
                <a:lnTo>
                  <a:pt x="27559" y="486410"/>
                </a:lnTo>
                <a:lnTo>
                  <a:pt x="27559" y="12700"/>
                </a:lnTo>
                <a:lnTo>
                  <a:pt x="70866" y="12700"/>
                </a:lnTo>
                <a:lnTo>
                  <a:pt x="708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49" name="object 14">
            <a:extLst>
              <a:ext uri="{FF2B5EF4-FFF2-40B4-BE49-F238E27FC236}">
                <a16:creationId xmlns:a16="http://schemas.microsoft.com/office/drawing/2014/main" id="{A6E2E6E9-01F0-4958-A7A5-72D331A9CBA9}"/>
              </a:ext>
            </a:extLst>
          </p:cNvPr>
          <p:cNvSpPr txBox="1"/>
          <p:nvPr/>
        </p:nvSpPr>
        <p:spPr>
          <a:xfrm>
            <a:off x="5216365" y="5212118"/>
            <a:ext cx="5086350" cy="757555"/>
          </a:xfrm>
          <a:prstGeom prst="rect">
            <a:avLst/>
          </a:prstGeom>
        </p:spPr>
        <p:txBody>
          <a:bodyPr vert="horz" wrap="square" lIns="0" tIns="12700" rIns="0" bIns="0" rtlCol="0">
            <a:spAutoFit/>
          </a:bodyPr>
          <a:lstStyle/>
          <a:p>
            <a:pPr marL="38100">
              <a:spcBef>
                <a:spcPts val="100"/>
              </a:spcBef>
              <a:tabLst>
                <a:tab pos="1993900" algn="l"/>
                <a:tab pos="4634230" algn="l"/>
              </a:tabLst>
            </a:pPr>
            <a:r>
              <a:rPr sz="2400" spc="-5" dirty="0">
                <a:solidFill>
                  <a:prstClr val="black"/>
                </a:solidFill>
                <a:latin typeface="Calibri"/>
                <a:cs typeface="Calibri"/>
              </a:rPr>
              <a:t>70%</a:t>
            </a:r>
            <a:r>
              <a:rPr sz="2400" dirty="0">
                <a:solidFill>
                  <a:prstClr val="black"/>
                </a:solidFill>
                <a:latin typeface="Calibri"/>
                <a:cs typeface="Calibri"/>
              </a:rPr>
              <a:t> </a:t>
            </a:r>
            <a:r>
              <a:rPr sz="2400" spc="-5" dirty="0">
                <a:solidFill>
                  <a:prstClr val="black"/>
                </a:solidFill>
                <a:latin typeface="Calibri"/>
                <a:cs typeface="Calibri"/>
              </a:rPr>
              <a:t>Class</a:t>
            </a:r>
            <a:r>
              <a:rPr sz="2400" spc="-20" dirty="0">
                <a:solidFill>
                  <a:prstClr val="black"/>
                </a:solidFill>
                <a:latin typeface="Calibri"/>
                <a:cs typeface="Calibri"/>
              </a:rPr>
              <a:t> </a:t>
            </a:r>
            <a:r>
              <a:rPr sz="2400" dirty="0">
                <a:solidFill>
                  <a:prstClr val="black"/>
                </a:solidFill>
                <a:latin typeface="Calibri"/>
                <a:cs typeface="Calibri"/>
              </a:rPr>
              <a:t>1	</a:t>
            </a:r>
            <a:r>
              <a:rPr sz="3600" spc="-7" baseline="1157" dirty="0">
                <a:solidFill>
                  <a:prstClr val="black"/>
                </a:solidFill>
                <a:latin typeface="Calibri"/>
                <a:cs typeface="Calibri"/>
              </a:rPr>
              <a:t>New </a:t>
            </a:r>
            <a:r>
              <a:rPr sz="3600" spc="-30" baseline="1157" dirty="0">
                <a:solidFill>
                  <a:prstClr val="black"/>
                </a:solidFill>
                <a:latin typeface="Calibri"/>
                <a:cs typeface="Calibri"/>
              </a:rPr>
              <a:t>target for</a:t>
            </a:r>
            <a:r>
              <a:rPr sz="3600" baseline="1157" dirty="0">
                <a:solidFill>
                  <a:prstClr val="black"/>
                </a:solidFill>
                <a:latin typeface="Calibri"/>
                <a:cs typeface="Calibri"/>
              </a:rPr>
              <a:t> </a:t>
            </a:r>
            <a:r>
              <a:rPr sz="3600" spc="187" baseline="1157" dirty="0">
                <a:solidFill>
                  <a:prstClr val="black"/>
                </a:solidFill>
                <a:latin typeface="Cambria Math"/>
                <a:cs typeface="Cambria Math"/>
              </a:rPr>
              <a:t>𝑥</a:t>
            </a:r>
            <a:r>
              <a:rPr sz="2625" spc="187" baseline="28571" dirty="0">
                <a:solidFill>
                  <a:prstClr val="black"/>
                </a:solidFill>
                <a:latin typeface="Cambria Math"/>
                <a:cs typeface="Cambria Math"/>
              </a:rPr>
              <a:t>𝑢</a:t>
            </a:r>
            <a:r>
              <a:rPr sz="2625" spc="450" baseline="28571" dirty="0">
                <a:solidFill>
                  <a:prstClr val="black"/>
                </a:solidFill>
                <a:latin typeface="Cambria Math"/>
                <a:cs typeface="Cambria Math"/>
              </a:rPr>
              <a:t> </a:t>
            </a:r>
            <a:r>
              <a:rPr sz="3600" baseline="1157" dirty="0">
                <a:solidFill>
                  <a:prstClr val="black"/>
                </a:solidFill>
                <a:latin typeface="Calibri"/>
                <a:cs typeface="Calibri"/>
              </a:rPr>
              <a:t>is	</a:t>
            </a:r>
            <a:r>
              <a:rPr sz="3600" spc="-7" baseline="31250" dirty="0">
                <a:solidFill>
                  <a:prstClr val="black"/>
                </a:solidFill>
                <a:latin typeface="Cambria Math"/>
                <a:cs typeface="Cambria Math"/>
              </a:rPr>
              <a:t>0.7</a:t>
            </a:r>
            <a:endParaRPr sz="3600" baseline="31250">
              <a:solidFill>
                <a:prstClr val="black"/>
              </a:solidFill>
              <a:latin typeface="Cambria Math"/>
              <a:cs typeface="Cambria Math"/>
            </a:endParaRPr>
          </a:p>
          <a:p>
            <a:pPr marL="38100">
              <a:spcBef>
                <a:spcPts val="5"/>
              </a:spcBef>
            </a:pPr>
            <a:r>
              <a:rPr sz="2400" spc="-5" dirty="0">
                <a:solidFill>
                  <a:prstClr val="black"/>
                </a:solidFill>
                <a:latin typeface="Calibri"/>
                <a:cs typeface="Calibri"/>
              </a:rPr>
              <a:t>30% Class</a:t>
            </a:r>
            <a:r>
              <a:rPr sz="2400" spc="-20" dirty="0">
                <a:solidFill>
                  <a:prstClr val="black"/>
                </a:solidFill>
                <a:latin typeface="Calibri"/>
                <a:cs typeface="Calibri"/>
              </a:rPr>
              <a:t> </a:t>
            </a:r>
            <a:r>
              <a:rPr sz="2400" dirty="0">
                <a:solidFill>
                  <a:prstClr val="black"/>
                </a:solidFill>
                <a:latin typeface="Calibri"/>
                <a:cs typeface="Calibri"/>
              </a:rPr>
              <a:t>2</a:t>
            </a:r>
            <a:endParaRPr sz="2400">
              <a:solidFill>
                <a:prstClr val="black"/>
              </a:solidFill>
              <a:latin typeface="Calibri"/>
              <a:cs typeface="Calibri"/>
            </a:endParaRPr>
          </a:p>
        </p:txBody>
      </p:sp>
      <p:sp>
        <p:nvSpPr>
          <p:cNvPr id="50" name="object 15">
            <a:extLst>
              <a:ext uri="{FF2B5EF4-FFF2-40B4-BE49-F238E27FC236}">
                <a16:creationId xmlns:a16="http://schemas.microsoft.com/office/drawing/2014/main" id="{33F6884B-373E-4CAF-932F-ED549489F6AD}"/>
              </a:ext>
            </a:extLst>
          </p:cNvPr>
          <p:cNvSpPr txBox="1"/>
          <p:nvPr/>
        </p:nvSpPr>
        <p:spPr>
          <a:xfrm>
            <a:off x="9838402" y="5401398"/>
            <a:ext cx="426084" cy="391160"/>
          </a:xfrm>
          <a:prstGeom prst="rect">
            <a:avLst/>
          </a:prstGeom>
        </p:spPr>
        <p:txBody>
          <a:bodyPr vert="horz" wrap="square" lIns="0" tIns="12700" rIns="0" bIns="0" rtlCol="0">
            <a:spAutoFit/>
          </a:bodyPr>
          <a:lstStyle/>
          <a:p>
            <a:pPr marL="12700">
              <a:spcBef>
                <a:spcPts val="100"/>
              </a:spcBef>
            </a:pPr>
            <a:r>
              <a:rPr sz="2400" dirty="0">
                <a:solidFill>
                  <a:prstClr val="black"/>
                </a:solidFill>
                <a:latin typeface="Cambria Math"/>
                <a:cs typeface="Cambria Math"/>
              </a:rPr>
              <a:t>0</a:t>
            </a:r>
            <a:r>
              <a:rPr sz="2400" spc="-5" dirty="0">
                <a:solidFill>
                  <a:prstClr val="black"/>
                </a:solidFill>
                <a:latin typeface="Cambria Math"/>
                <a:cs typeface="Cambria Math"/>
              </a:rPr>
              <a:t>.</a:t>
            </a:r>
            <a:r>
              <a:rPr sz="2400" dirty="0">
                <a:solidFill>
                  <a:prstClr val="black"/>
                </a:solidFill>
                <a:latin typeface="Cambria Math"/>
                <a:cs typeface="Cambria Math"/>
              </a:rPr>
              <a:t>3</a:t>
            </a:r>
            <a:endParaRPr sz="2400">
              <a:solidFill>
                <a:prstClr val="black"/>
              </a:solidFill>
              <a:latin typeface="Cambria Math"/>
              <a:cs typeface="Cambria Math"/>
            </a:endParaRPr>
          </a:p>
        </p:txBody>
      </p:sp>
      <p:sp>
        <p:nvSpPr>
          <p:cNvPr id="51" name="object 16">
            <a:extLst>
              <a:ext uri="{FF2B5EF4-FFF2-40B4-BE49-F238E27FC236}">
                <a16:creationId xmlns:a16="http://schemas.microsoft.com/office/drawing/2014/main" id="{AFDE882D-6FF0-4EE9-A8DD-B48F29E70642}"/>
              </a:ext>
            </a:extLst>
          </p:cNvPr>
          <p:cNvSpPr/>
          <p:nvPr/>
        </p:nvSpPr>
        <p:spPr>
          <a:xfrm>
            <a:off x="7564213" y="5779859"/>
            <a:ext cx="2471928" cy="460247"/>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52" name="object 17">
            <a:extLst>
              <a:ext uri="{FF2B5EF4-FFF2-40B4-BE49-F238E27FC236}">
                <a16:creationId xmlns:a16="http://schemas.microsoft.com/office/drawing/2014/main" id="{AE8206CF-D1E6-44EE-8908-8C208323B0F0}"/>
              </a:ext>
            </a:extLst>
          </p:cNvPr>
          <p:cNvSpPr txBox="1"/>
          <p:nvPr/>
        </p:nvSpPr>
        <p:spPr>
          <a:xfrm>
            <a:off x="7564213" y="5779859"/>
            <a:ext cx="2472055" cy="460375"/>
          </a:xfrm>
          <a:prstGeom prst="rect">
            <a:avLst/>
          </a:prstGeom>
          <a:ln w="6096">
            <a:solidFill>
              <a:srgbClr val="6FAC46"/>
            </a:solidFill>
          </a:ln>
        </p:spPr>
        <p:txBody>
          <a:bodyPr vert="horz" wrap="square" lIns="0" tIns="26670" rIns="0" bIns="0" rtlCol="0">
            <a:spAutoFit/>
          </a:bodyPr>
          <a:lstStyle/>
          <a:p>
            <a:pPr marL="274320">
              <a:spcBef>
                <a:spcPts val="210"/>
              </a:spcBef>
            </a:pPr>
            <a:r>
              <a:rPr sz="2400" spc="-5" dirty="0">
                <a:solidFill>
                  <a:prstClr val="black"/>
                </a:solidFill>
                <a:latin typeface="Calibri"/>
                <a:cs typeface="Calibri"/>
              </a:rPr>
              <a:t>Doesn’t </a:t>
            </a:r>
            <a:r>
              <a:rPr sz="2400" spc="-10" dirty="0">
                <a:solidFill>
                  <a:prstClr val="black"/>
                </a:solidFill>
                <a:latin typeface="Calibri"/>
                <a:cs typeface="Calibri"/>
              </a:rPr>
              <a:t>work</a:t>
            </a:r>
            <a:r>
              <a:rPr sz="2400" spc="-55" dirty="0">
                <a:solidFill>
                  <a:prstClr val="black"/>
                </a:solidFill>
                <a:latin typeface="Calibri"/>
                <a:cs typeface="Calibri"/>
              </a:rPr>
              <a:t> </a:t>
            </a:r>
            <a:r>
              <a:rPr sz="2400" dirty="0">
                <a:solidFill>
                  <a:prstClr val="black"/>
                </a:solidFill>
                <a:latin typeface="Calibri"/>
                <a:cs typeface="Calibri"/>
              </a:rPr>
              <a:t>…</a:t>
            </a:r>
            <a:endParaRPr sz="2400">
              <a:solidFill>
                <a:prstClr val="black"/>
              </a:solidFill>
              <a:latin typeface="Calibri"/>
              <a:cs typeface="Calibri"/>
            </a:endParaRPr>
          </a:p>
        </p:txBody>
      </p:sp>
      <p:sp>
        <p:nvSpPr>
          <p:cNvPr id="53" name="object 18">
            <a:extLst>
              <a:ext uri="{FF2B5EF4-FFF2-40B4-BE49-F238E27FC236}">
                <a16:creationId xmlns:a16="http://schemas.microsoft.com/office/drawing/2014/main" id="{91073D4A-7497-4DF0-AE07-0743459A3CC6}"/>
              </a:ext>
            </a:extLst>
          </p:cNvPr>
          <p:cNvSpPr/>
          <p:nvPr/>
        </p:nvSpPr>
        <p:spPr>
          <a:xfrm>
            <a:off x="5362034" y="4293959"/>
            <a:ext cx="4988052" cy="461772"/>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54" name="object 19">
            <a:extLst>
              <a:ext uri="{FF2B5EF4-FFF2-40B4-BE49-F238E27FC236}">
                <a16:creationId xmlns:a16="http://schemas.microsoft.com/office/drawing/2014/main" id="{0586477F-7B80-435D-B42E-88B8EA500660}"/>
              </a:ext>
            </a:extLst>
          </p:cNvPr>
          <p:cNvSpPr txBox="1"/>
          <p:nvPr/>
        </p:nvSpPr>
        <p:spPr>
          <a:xfrm>
            <a:off x="5362034" y="4293959"/>
            <a:ext cx="4988560" cy="462280"/>
          </a:xfrm>
          <a:prstGeom prst="rect">
            <a:avLst/>
          </a:prstGeom>
          <a:ln w="6096">
            <a:solidFill>
              <a:srgbClr val="6FAC46"/>
            </a:solidFill>
          </a:ln>
        </p:spPr>
        <p:txBody>
          <a:bodyPr vert="horz" wrap="square" lIns="0" tIns="26034" rIns="0" bIns="0" rtlCol="0">
            <a:spAutoFit/>
          </a:bodyPr>
          <a:lstStyle/>
          <a:p>
            <a:pPr marL="285750">
              <a:spcBef>
                <a:spcPts val="204"/>
              </a:spcBef>
            </a:pPr>
            <a:r>
              <a:rPr sz="2400" dirty="0">
                <a:solidFill>
                  <a:prstClr val="black"/>
                </a:solidFill>
                <a:latin typeface="Calibri"/>
                <a:cs typeface="Calibri"/>
              </a:rPr>
              <a:t>It </a:t>
            </a:r>
            <a:r>
              <a:rPr sz="2400" spc="-10" dirty="0">
                <a:solidFill>
                  <a:prstClr val="black"/>
                </a:solidFill>
                <a:latin typeface="Calibri"/>
                <a:cs typeface="Calibri"/>
              </a:rPr>
              <a:t>looks </a:t>
            </a:r>
            <a:r>
              <a:rPr sz="2400" spc="-25" dirty="0">
                <a:solidFill>
                  <a:prstClr val="black"/>
                </a:solidFill>
                <a:latin typeface="Calibri"/>
                <a:cs typeface="Calibri"/>
              </a:rPr>
              <a:t>like </a:t>
            </a:r>
            <a:r>
              <a:rPr sz="2400" dirty="0">
                <a:solidFill>
                  <a:prstClr val="black"/>
                </a:solidFill>
                <a:latin typeface="Calibri"/>
                <a:cs typeface="Calibri"/>
              </a:rPr>
              <a:t>class 1, then it is class</a:t>
            </a:r>
            <a:r>
              <a:rPr sz="2400" spc="-114" dirty="0">
                <a:solidFill>
                  <a:prstClr val="black"/>
                </a:solidFill>
                <a:latin typeface="Calibri"/>
                <a:cs typeface="Calibri"/>
              </a:rPr>
              <a:t> </a:t>
            </a:r>
            <a:r>
              <a:rPr sz="2400" dirty="0">
                <a:solidFill>
                  <a:prstClr val="black"/>
                </a:solidFill>
                <a:latin typeface="Calibri"/>
                <a:cs typeface="Calibri"/>
              </a:rPr>
              <a:t>1.</a:t>
            </a:r>
          </a:p>
        </p:txBody>
      </p:sp>
      <p:sp>
        <p:nvSpPr>
          <p:cNvPr id="55" name="object 20">
            <a:extLst>
              <a:ext uri="{FF2B5EF4-FFF2-40B4-BE49-F238E27FC236}">
                <a16:creationId xmlns:a16="http://schemas.microsoft.com/office/drawing/2014/main" id="{9E112D27-DE32-4A07-BC86-0EE3B472A355}"/>
              </a:ext>
            </a:extLst>
          </p:cNvPr>
          <p:cNvSpPr/>
          <p:nvPr/>
        </p:nvSpPr>
        <p:spPr>
          <a:xfrm>
            <a:off x="4119466" y="4328248"/>
            <a:ext cx="71120" cy="500380"/>
          </a:xfrm>
          <a:custGeom>
            <a:avLst/>
            <a:gdLst/>
            <a:ahLst/>
            <a:cxnLst/>
            <a:rect l="l" t="t" r="r" b="b"/>
            <a:pathLst>
              <a:path w="71119" h="500379">
                <a:moveTo>
                  <a:pt x="70866" y="0"/>
                </a:moveTo>
                <a:lnTo>
                  <a:pt x="0" y="0"/>
                </a:lnTo>
                <a:lnTo>
                  <a:pt x="0" y="12700"/>
                </a:lnTo>
                <a:lnTo>
                  <a:pt x="43307" y="12700"/>
                </a:lnTo>
                <a:lnTo>
                  <a:pt x="43307" y="487680"/>
                </a:lnTo>
                <a:lnTo>
                  <a:pt x="0" y="487680"/>
                </a:lnTo>
                <a:lnTo>
                  <a:pt x="0" y="500380"/>
                </a:lnTo>
                <a:lnTo>
                  <a:pt x="70866" y="500380"/>
                </a:lnTo>
                <a:lnTo>
                  <a:pt x="70866" y="487680"/>
                </a:lnTo>
                <a:lnTo>
                  <a:pt x="70866" y="12700"/>
                </a:lnTo>
                <a:lnTo>
                  <a:pt x="7086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6" name="object 21">
            <a:extLst>
              <a:ext uri="{FF2B5EF4-FFF2-40B4-BE49-F238E27FC236}">
                <a16:creationId xmlns:a16="http://schemas.microsoft.com/office/drawing/2014/main" id="{47CB67BA-DD64-40AA-8C57-C01FF0302A46}"/>
              </a:ext>
            </a:extLst>
          </p:cNvPr>
          <p:cNvSpPr/>
          <p:nvPr/>
        </p:nvSpPr>
        <p:spPr>
          <a:xfrm>
            <a:off x="3634580" y="4328248"/>
            <a:ext cx="71120" cy="500380"/>
          </a:xfrm>
          <a:custGeom>
            <a:avLst/>
            <a:gdLst/>
            <a:ahLst/>
            <a:cxnLst/>
            <a:rect l="l" t="t" r="r" b="b"/>
            <a:pathLst>
              <a:path w="71119" h="500379">
                <a:moveTo>
                  <a:pt x="70739" y="0"/>
                </a:moveTo>
                <a:lnTo>
                  <a:pt x="0" y="0"/>
                </a:lnTo>
                <a:lnTo>
                  <a:pt x="0" y="12700"/>
                </a:lnTo>
                <a:lnTo>
                  <a:pt x="0" y="487680"/>
                </a:lnTo>
                <a:lnTo>
                  <a:pt x="0" y="500380"/>
                </a:lnTo>
                <a:lnTo>
                  <a:pt x="70739" y="500380"/>
                </a:lnTo>
                <a:lnTo>
                  <a:pt x="70739" y="487680"/>
                </a:lnTo>
                <a:lnTo>
                  <a:pt x="27432" y="487680"/>
                </a:lnTo>
                <a:lnTo>
                  <a:pt x="27432" y="12700"/>
                </a:lnTo>
                <a:lnTo>
                  <a:pt x="70739" y="12700"/>
                </a:lnTo>
                <a:lnTo>
                  <a:pt x="70739"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57" name="object 22">
            <a:extLst>
              <a:ext uri="{FF2B5EF4-FFF2-40B4-BE49-F238E27FC236}">
                <a16:creationId xmlns:a16="http://schemas.microsoft.com/office/drawing/2014/main" id="{75F9094F-51A0-434A-B653-F651C38FA179}"/>
              </a:ext>
            </a:extLst>
          </p:cNvPr>
          <p:cNvSpPr txBox="1"/>
          <p:nvPr/>
        </p:nvSpPr>
        <p:spPr>
          <a:xfrm>
            <a:off x="3699731" y="4184611"/>
            <a:ext cx="426084" cy="749935"/>
          </a:xfrm>
          <a:prstGeom prst="rect">
            <a:avLst/>
          </a:prstGeom>
        </p:spPr>
        <p:txBody>
          <a:bodyPr vert="horz" wrap="square" lIns="0" tIns="12700" rIns="0" bIns="0" rtlCol="0">
            <a:spAutoFit/>
          </a:bodyPr>
          <a:lstStyle/>
          <a:p>
            <a:pPr marL="12700">
              <a:lnSpc>
                <a:spcPts val="2850"/>
              </a:lnSpc>
              <a:spcBef>
                <a:spcPts val="100"/>
              </a:spcBef>
            </a:pPr>
            <a:r>
              <a:rPr sz="2400" dirty="0">
                <a:solidFill>
                  <a:prstClr val="black"/>
                </a:solidFill>
                <a:latin typeface="Cambria Math"/>
                <a:cs typeface="Cambria Math"/>
              </a:rPr>
              <a:t>0</a:t>
            </a:r>
            <a:r>
              <a:rPr sz="2400" spc="-5" dirty="0">
                <a:solidFill>
                  <a:prstClr val="black"/>
                </a:solidFill>
                <a:latin typeface="Cambria Math"/>
                <a:cs typeface="Cambria Math"/>
              </a:rPr>
              <a:t>.</a:t>
            </a:r>
            <a:r>
              <a:rPr sz="2400" dirty="0">
                <a:solidFill>
                  <a:prstClr val="black"/>
                </a:solidFill>
                <a:latin typeface="Cambria Math"/>
                <a:cs typeface="Cambria Math"/>
              </a:rPr>
              <a:t>7</a:t>
            </a:r>
            <a:endParaRPr sz="2400">
              <a:solidFill>
                <a:prstClr val="black"/>
              </a:solidFill>
              <a:latin typeface="Cambria Math"/>
              <a:cs typeface="Cambria Math"/>
            </a:endParaRPr>
          </a:p>
          <a:p>
            <a:pPr marL="12700">
              <a:lnSpc>
                <a:spcPts val="2850"/>
              </a:lnSpc>
            </a:pPr>
            <a:r>
              <a:rPr sz="2400" dirty="0">
                <a:solidFill>
                  <a:prstClr val="black"/>
                </a:solidFill>
                <a:latin typeface="Cambria Math"/>
                <a:cs typeface="Cambria Math"/>
              </a:rPr>
              <a:t>0</a:t>
            </a:r>
            <a:r>
              <a:rPr sz="2400" spc="-5" dirty="0">
                <a:solidFill>
                  <a:prstClr val="black"/>
                </a:solidFill>
                <a:latin typeface="Cambria Math"/>
                <a:cs typeface="Cambria Math"/>
              </a:rPr>
              <a:t>.</a:t>
            </a:r>
            <a:r>
              <a:rPr sz="2400" dirty="0">
                <a:solidFill>
                  <a:prstClr val="black"/>
                </a:solidFill>
                <a:latin typeface="Cambria Math"/>
                <a:cs typeface="Cambria Math"/>
              </a:rPr>
              <a:t>3</a:t>
            </a:r>
            <a:endParaRPr sz="2400">
              <a:solidFill>
                <a:prstClr val="black"/>
              </a:solidFill>
              <a:latin typeface="Cambria Math"/>
              <a:cs typeface="Cambria Math"/>
            </a:endParaRPr>
          </a:p>
        </p:txBody>
      </p:sp>
      <p:sp>
        <p:nvSpPr>
          <p:cNvPr id="58" name="object 23">
            <a:extLst>
              <a:ext uri="{FF2B5EF4-FFF2-40B4-BE49-F238E27FC236}">
                <a16:creationId xmlns:a16="http://schemas.microsoft.com/office/drawing/2014/main" id="{BF183BDD-3DB3-42EB-9B2A-618A5E5A9DD6}"/>
              </a:ext>
            </a:extLst>
          </p:cNvPr>
          <p:cNvSpPr txBox="1"/>
          <p:nvPr/>
        </p:nvSpPr>
        <p:spPr>
          <a:xfrm>
            <a:off x="2696557" y="4240619"/>
            <a:ext cx="585470" cy="637540"/>
          </a:xfrm>
          <a:prstGeom prst="rect">
            <a:avLst/>
          </a:prstGeom>
          <a:solidFill>
            <a:srgbClr val="4471C4"/>
          </a:solidFill>
          <a:ln w="12191">
            <a:solidFill>
              <a:srgbClr val="2E528F"/>
            </a:solidFill>
          </a:ln>
        </p:spPr>
        <p:txBody>
          <a:bodyPr vert="horz" wrap="square" lIns="0" tIns="6985" rIns="0" bIns="0" rtlCol="0">
            <a:spAutoFit/>
          </a:bodyPr>
          <a:lstStyle/>
          <a:p>
            <a:pPr marL="104775">
              <a:spcBef>
                <a:spcPts val="55"/>
              </a:spcBef>
            </a:pPr>
            <a:r>
              <a:rPr sz="3600" spc="89" baseline="-20833" dirty="0">
                <a:solidFill>
                  <a:srgbClr val="FFFFFF"/>
                </a:solidFill>
                <a:latin typeface="Cambria Math"/>
                <a:cs typeface="Cambria Math"/>
              </a:rPr>
              <a:t>𝜃</a:t>
            </a:r>
            <a:r>
              <a:rPr sz="1750" spc="60" dirty="0">
                <a:solidFill>
                  <a:srgbClr val="FFFFFF"/>
                </a:solidFill>
                <a:latin typeface="Cambria Math"/>
                <a:cs typeface="Cambria Math"/>
              </a:rPr>
              <a:t>∗</a:t>
            </a:r>
            <a:endParaRPr sz="1750">
              <a:solidFill>
                <a:prstClr val="black"/>
              </a:solidFill>
              <a:latin typeface="Cambria Math"/>
              <a:cs typeface="Cambria Math"/>
            </a:endParaRPr>
          </a:p>
        </p:txBody>
      </p:sp>
      <p:sp>
        <p:nvSpPr>
          <p:cNvPr id="59" name="object 24">
            <a:extLst>
              <a:ext uri="{FF2B5EF4-FFF2-40B4-BE49-F238E27FC236}">
                <a16:creationId xmlns:a16="http://schemas.microsoft.com/office/drawing/2014/main" id="{BD9CCCFA-B37D-4021-B6E9-BDC0540C2352}"/>
              </a:ext>
            </a:extLst>
          </p:cNvPr>
          <p:cNvSpPr txBox="1"/>
          <p:nvPr/>
        </p:nvSpPr>
        <p:spPr>
          <a:xfrm>
            <a:off x="1945835" y="4184611"/>
            <a:ext cx="399415" cy="391160"/>
          </a:xfrm>
          <a:prstGeom prst="rect">
            <a:avLst/>
          </a:prstGeom>
        </p:spPr>
        <p:txBody>
          <a:bodyPr vert="horz" wrap="square" lIns="0" tIns="12700" rIns="0" bIns="0" rtlCol="0">
            <a:spAutoFit/>
          </a:bodyPr>
          <a:lstStyle/>
          <a:p>
            <a:pPr marL="38100">
              <a:spcBef>
                <a:spcPts val="100"/>
              </a:spcBef>
            </a:pPr>
            <a:r>
              <a:rPr sz="3600" spc="187" baseline="-20833" dirty="0">
                <a:solidFill>
                  <a:prstClr val="black"/>
                </a:solidFill>
                <a:latin typeface="Cambria Math"/>
                <a:cs typeface="Cambria Math"/>
              </a:rPr>
              <a:t>𝑥</a:t>
            </a:r>
            <a:r>
              <a:rPr sz="1750" spc="125" dirty="0">
                <a:solidFill>
                  <a:prstClr val="black"/>
                </a:solidFill>
                <a:latin typeface="Cambria Math"/>
                <a:cs typeface="Cambria Math"/>
              </a:rPr>
              <a:t>𝑢</a:t>
            </a:r>
            <a:endParaRPr sz="1750">
              <a:solidFill>
                <a:prstClr val="black"/>
              </a:solidFill>
              <a:latin typeface="Cambria Math"/>
              <a:cs typeface="Cambria Math"/>
            </a:endParaRPr>
          </a:p>
        </p:txBody>
      </p:sp>
      <p:grpSp>
        <p:nvGrpSpPr>
          <p:cNvPr id="60" name="object 25">
            <a:extLst>
              <a:ext uri="{FF2B5EF4-FFF2-40B4-BE49-F238E27FC236}">
                <a16:creationId xmlns:a16="http://schemas.microsoft.com/office/drawing/2014/main" id="{68168D77-96EE-4717-A9DD-597EEA34C733}"/>
              </a:ext>
            </a:extLst>
          </p:cNvPr>
          <p:cNvGrpSpPr/>
          <p:nvPr/>
        </p:nvGrpSpPr>
        <p:grpSpPr>
          <a:xfrm>
            <a:off x="2388709" y="4386922"/>
            <a:ext cx="299085" cy="309880"/>
            <a:chOff x="740663" y="4642103"/>
            <a:chExt cx="299085" cy="309880"/>
          </a:xfrm>
        </p:grpSpPr>
        <p:sp>
          <p:nvSpPr>
            <p:cNvPr id="61" name="object 26">
              <a:extLst>
                <a:ext uri="{FF2B5EF4-FFF2-40B4-BE49-F238E27FC236}">
                  <a16:creationId xmlns:a16="http://schemas.microsoft.com/office/drawing/2014/main" id="{835EBC91-01F5-4A3D-9747-FECB5D417BDA}"/>
                </a:ext>
              </a:extLst>
            </p:cNvPr>
            <p:cNvSpPr/>
            <p:nvPr/>
          </p:nvSpPr>
          <p:spPr>
            <a:xfrm>
              <a:off x="746759" y="4648199"/>
              <a:ext cx="287020" cy="297180"/>
            </a:xfrm>
            <a:custGeom>
              <a:avLst/>
              <a:gdLst/>
              <a:ahLst/>
              <a:cxnLst/>
              <a:rect l="l" t="t" r="r" b="b"/>
              <a:pathLst>
                <a:path w="287019" h="297179">
                  <a:moveTo>
                    <a:pt x="143256" y="0"/>
                  </a:moveTo>
                  <a:lnTo>
                    <a:pt x="143256" y="74294"/>
                  </a:lnTo>
                  <a:lnTo>
                    <a:pt x="0" y="74294"/>
                  </a:lnTo>
                  <a:lnTo>
                    <a:pt x="0" y="222885"/>
                  </a:lnTo>
                  <a:lnTo>
                    <a:pt x="143256" y="222885"/>
                  </a:lnTo>
                  <a:lnTo>
                    <a:pt x="143256" y="297180"/>
                  </a:lnTo>
                  <a:lnTo>
                    <a:pt x="286512" y="148589"/>
                  </a:lnTo>
                  <a:lnTo>
                    <a:pt x="143256"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62" name="object 27">
              <a:extLst>
                <a:ext uri="{FF2B5EF4-FFF2-40B4-BE49-F238E27FC236}">
                  <a16:creationId xmlns:a16="http://schemas.microsoft.com/office/drawing/2014/main" id="{AE1B2B95-24A7-45D5-9DAE-D957387E8D1E}"/>
                </a:ext>
              </a:extLst>
            </p:cNvPr>
            <p:cNvSpPr/>
            <p:nvPr/>
          </p:nvSpPr>
          <p:spPr>
            <a:xfrm>
              <a:off x="746759" y="4648199"/>
              <a:ext cx="287020" cy="297180"/>
            </a:xfrm>
            <a:custGeom>
              <a:avLst/>
              <a:gdLst/>
              <a:ahLst/>
              <a:cxnLst/>
              <a:rect l="l" t="t" r="r" b="b"/>
              <a:pathLst>
                <a:path w="287019" h="297179">
                  <a:moveTo>
                    <a:pt x="0" y="74294"/>
                  </a:moveTo>
                  <a:lnTo>
                    <a:pt x="143256" y="74294"/>
                  </a:lnTo>
                  <a:lnTo>
                    <a:pt x="143256" y="0"/>
                  </a:lnTo>
                  <a:lnTo>
                    <a:pt x="286512" y="148589"/>
                  </a:lnTo>
                  <a:lnTo>
                    <a:pt x="143256" y="297180"/>
                  </a:lnTo>
                  <a:lnTo>
                    <a:pt x="143256" y="222885"/>
                  </a:lnTo>
                  <a:lnTo>
                    <a:pt x="0" y="222885"/>
                  </a:lnTo>
                  <a:lnTo>
                    <a:pt x="0" y="74294"/>
                  </a:lnTo>
                  <a:close/>
                </a:path>
              </a:pathLst>
            </a:custGeom>
            <a:ln w="12192">
              <a:solidFill>
                <a:srgbClr val="000000"/>
              </a:solidFill>
            </a:ln>
          </p:spPr>
          <p:txBody>
            <a:bodyPr wrap="square" lIns="0" tIns="0" rIns="0" bIns="0" rtlCol="0"/>
            <a:lstStyle/>
            <a:p>
              <a:endParaRPr>
                <a:solidFill>
                  <a:prstClr val="black"/>
                </a:solidFill>
                <a:latin typeface="Calibri"/>
              </a:endParaRPr>
            </a:p>
          </p:txBody>
        </p:sp>
      </p:grpSp>
      <p:grpSp>
        <p:nvGrpSpPr>
          <p:cNvPr id="63" name="object 28">
            <a:extLst>
              <a:ext uri="{FF2B5EF4-FFF2-40B4-BE49-F238E27FC236}">
                <a16:creationId xmlns:a16="http://schemas.microsoft.com/office/drawing/2014/main" id="{682950BB-07E9-4D1C-9BDC-46A3B6B77016}"/>
              </a:ext>
            </a:extLst>
          </p:cNvPr>
          <p:cNvGrpSpPr/>
          <p:nvPr/>
        </p:nvGrpSpPr>
        <p:grpSpPr>
          <a:xfrm>
            <a:off x="3284822" y="4391495"/>
            <a:ext cx="299085" cy="309880"/>
            <a:chOff x="1636776" y="4646676"/>
            <a:chExt cx="299085" cy="309880"/>
          </a:xfrm>
        </p:grpSpPr>
        <p:sp>
          <p:nvSpPr>
            <p:cNvPr id="64" name="object 29">
              <a:extLst>
                <a:ext uri="{FF2B5EF4-FFF2-40B4-BE49-F238E27FC236}">
                  <a16:creationId xmlns:a16="http://schemas.microsoft.com/office/drawing/2014/main" id="{7D233709-AD9E-49A4-8983-2D7ABEDA830A}"/>
                </a:ext>
              </a:extLst>
            </p:cNvPr>
            <p:cNvSpPr/>
            <p:nvPr/>
          </p:nvSpPr>
          <p:spPr>
            <a:xfrm>
              <a:off x="1642872" y="4652772"/>
              <a:ext cx="287020" cy="297180"/>
            </a:xfrm>
            <a:custGeom>
              <a:avLst/>
              <a:gdLst/>
              <a:ahLst/>
              <a:cxnLst/>
              <a:rect l="l" t="t" r="r" b="b"/>
              <a:pathLst>
                <a:path w="287019" h="297179">
                  <a:moveTo>
                    <a:pt x="143255" y="0"/>
                  </a:moveTo>
                  <a:lnTo>
                    <a:pt x="143255" y="74294"/>
                  </a:lnTo>
                  <a:lnTo>
                    <a:pt x="0" y="74294"/>
                  </a:lnTo>
                  <a:lnTo>
                    <a:pt x="0" y="222884"/>
                  </a:lnTo>
                  <a:lnTo>
                    <a:pt x="143255" y="222884"/>
                  </a:lnTo>
                  <a:lnTo>
                    <a:pt x="143255" y="297179"/>
                  </a:lnTo>
                  <a:lnTo>
                    <a:pt x="286511" y="148589"/>
                  </a:lnTo>
                  <a:lnTo>
                    <a:pt x="143255" y="0"/>
                  </a:lnTo>
                  <a:close/>
                </a:path>
              </a:pathLst>
            </a:custGeom>
            <a:solidFill>
              <a:srgbClr val="000000"/>
            </a:solidFill>
          </p:spPr>
          <p:txBody>
            <a:bodyPr wrap="square" lIns="0" tIns="0" rIns="0" bIns="0" rtlCol="0"/>
            <a:lstStyle/>
            <a:p>
              <a:endParaRPr>
                <a:solidFill>
                  <a:prstClr val="black"/>
                </a:solidFill>
                <a:latin typeface="Calibri"/>
              </a:endParaRPr>
            </a:p>
          </p:txBody>
        </p:sp>
        <p:sp>
          <p:nvSpPr>
            <p:cNvPr id="65" name="object 30">
              <a:extLst>
                <a:ext uri="{FF2B5EF4-FFF2-40B4-BE49-F238E27FC236}">
                  <a16:creationId xmlns:a16="http://schemas.microsoft.com/office/drawing/2014/main" id="{8833C194-15C2-456D-8E33-0E5035417A1E}"/>
                </a:ext>
              </a:extLst>
            </p:cNvPr>
            <p:cNvSpPr/>
            <p:nvPr/>
          </p:nvSpPr>
          <p:spPr>
            <a:xfrm>
              <a:off x="1642872" y="4652772"/>
              <a:ext cx="287020" cy="297180"/>
            </a:xfrm>
            <a:custGeom>
              <a:avLst/>
              <a:gdLst/>
              <a:ahLst/>
              <a:cxnLst/>
              <a:rect l="l" t="t" r="r" b="b"/>
              <a:pathLst>
                <a:path w="287019" h="297179">
                  <a:moveTo>
                    <a:pt x="0" y="74294"/>
                  </a:moveTo>
                  <a:lnTo>
                    <a:pt x="143255" y="74294"/>
                  </a:lnTo>
                  <a:lnTo>
                    <a:pt x="143255" y="0"/>
                  </a:lnTo>
                  <a:lnTo>
                    <a:pt x="286511" y="148589"/>
                  </a:lnTo>
                  <a:lnTo>
                    <a:pt x="143255" y="297179"/>
                  </a:lnTo>
                  <a:lnTo>
                    <a:pt x="143255" y="222884"/>
                  </a:lnTo>
                  <a:lnTo>
                    <a:pt x="0" y="222884"/>
                  </a:lnTo>
                  <a:lnTo>
                    <a:pt x="0" y="74294"/>
                  </a:lnTo>
                  <a:close/>
                </a:path>
              </a:pathLst>
            </a:custGeom>
            <a:ln w="12192">
              <a:solidFill>
                <a:srgbClr val="000000"/>
              </a:solidFill>
            </a:ln>
          </p:spPr>
          <p:txBody>
            <a:bodyPr wrap="square" lIns="0" tIns="0" rIns="0" bIns="0" rtlCol="0"/>
            <a:lstStyle/>
            <a:p>
              <a:endParaRPr>
                <a:solidFill>
                  <a:prstClr val="black"/>
                </a:solidFill>
                <a:latin typeface="Calibri"/>
              </a:endParaRPr>
            </a:p>
          </p:txBody>
        </p:sp>
      </p:grpSp>
      <p:sp>
        <p:nvSpPr>
          <p:cNvPr id="66" name="object 31">
            <a:extLst>
              <a:ext uri="{FF2B5EF4-FFF2-40B4-BE49-F238E27FC236}">
                <a16:creationId xmlns:a16="http://schemas.microsoft.com/office/drawing/2014/main" id="{49652620-A8AF-4508-AF98-B79C10696103}"/>
              </a:ext>
            </a:extLst>
          </p:cNvPr>
          <p:cNvSpPr txBox="1"/>
          <p:nvPr/>
        </p:nvSpPr>
        <p:spPr>
          <a:xfrm>
            <a:off x="4011007" y="3618268"/>
            <a:ext cx="624840" cy="391795"/>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libri"/>
                <a:cs typeface="Calibri"/>
              </a:rPr>
              <a:t>Ha</a:t>
            </a:r>
            <a:r>
              <a:rPr sz="2400" spc="-30" dirty="0">
                <a:solidFill>
                  <a:prstClr val="black"/>
                </a:solidFill>
                <a:latin typeface="Calibri"/>
                <a:cs typeface="Calibri"/>
              </a:rPr>
              <a:t>r</a:t>
            </a:r>
            <a:r>
              <a:rPr sz="2400" dirty="0">
                <a:solidFill>
                  <a:prstClr val="black"/>
                </a:solidFill>
                <a:latin typeface="Calibri"/>
                <a:cs typeface="Calibri"/>
              </a:rPr>
              <a:t>d</a:t>
            </a:r>
            <a:endParaRPr sz="2400">
              <a:solidFill>
                <a:prstClr val="black"/>
              </a:solidFill>
              <a:latin typeface="Calibri"/>
              <a:cs typeface="Calibri"/>
            </a:endParaRPr>
          </a:p>
        </p:txBody>
      </p:sp>
      <p:sp>
        <p:nvSpPr>
          <p:cNvPr id="67" name="object 32">
            <a:extLst>
              <a:ext uri="{FF2B5EF4-FFF2-40B4-BE49-F238E27FC236}">
                <a16:creationId xmlns:a16="http://schemas.microsoft.com/office/drawing/2014/main" id="{D1A458D1-171B-4CE2-B7FB-C7936C372D09}"/>
              </a:ext>
            </a:extLst>
          </p:cNvPr>
          <p:cNvSpPr txBox="1"/>
          <p:nvPr/>
        </p:nvSpPr>
        <p:spPr>
          <a:xfrm>
            <a:off x="4060919" y="5247474"/>
            <a:ext cx="521334" cy="391160"/>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libri"/>
                <a:cs typeface="Calibri"/>
              </a:rPr>
              <a:t>Soft</a:t>
            </a:r>
            <a:endParaRPr sz="2400">
              <a:solidFill>
                <a:prstClr val="black"/>
              </a:solidFill>
              <a:latin typeface="Calibri"/>
              <a:cs typeface="Calibri"/>
            </a:endParaRPr>
          </a:p>
        </p:txBody>
      </p:sp>
      <p:grpSp>
        <p:nvGrpSpPr>
          <p:cNvPr id="68" name="object 33">
            <a:extLst>
              <a:ext uri="{FF2B5EF4-FFF2-40B4-BE49-F238E27FC236}">
                <a16:creationId xmlns:a16="http://schemas.microsoft.com/office/drawing/2014/main" id="{FD54EE75-D996-43BF-AC18-7915C8D345CF}"/>
              </a:ext>
            </a:extLst>
          </p:cNvPr>
          <p:cNvGrpSpPr/>
          <p:nvPr/>
        </p:nvGrpSpPr>
        <p:grpSpPr>
          <a:xfrm>
            <a:off x="6393781" y="3716363"/>
            <a:ext cx="670560" cy="433070"/>
            <a:chOff x="4745735" y="3971544"/>
            <a:chExt cx="670560" cy="433070"/>
          </a:xfrm>
        </p:grpSpPr>
        <p:sp>
          <p:nvSpPr>
            <p:cNvPr id="69" name="object 34">
              <a:extLst>
                <a:ext uri="{FF2B5EF4-FFF2-40B4-BE49-F238E27FC236}">
                  <a16:creationId xmlns:a16="http://schemas.microsoft.com/office/drawing/2014/main" id="{E23969B3-499B-49B2-8FD9-65FBB7A0AAF5}"/>
                </a:ext>
              </a:extLst>
            </p:cNvPr>
            <p:cNvSpPr/>
            <p:nvPr/>
          </p:nvSpPr>
          <p:spPr>
            <a:xfrm>
              <a:off x="4751831" y="3977640"/>
              <a:ext cx="658495" cy="421005"/>
            </a:xfrm>
            <a:custGeom>
              <a:avLst/>
              <a:gdLst/>
              <a:ahLst/>
              <a:cxnLst/>
              <a:rect l="l" t="t" r="r" b="b"/>
              <a:pathLst>
                <a:path w="658495" h="421004">
                  <a:moveTo>
                    <a:pt x="448055" y="0"/>
                  </a:moveTo>
                  <a:lnTo>
                    <a:pt x="448055" y="105156"/>
                  </a:lnTo>
                  <a:lnTo>
                    <a:pt x="0" y="105156"/>
                  </a:lnTo>
                  <a:lnTo>
                    <a:pt x="0" y="315468"/>
                  </a:lnTo>
                  <a:lnTo>
                    <a:pt x="448055" y="315468"/>
                  </a:lnTo>
                  <a:lnTo>
                    <a:pt x="448055" y="420624"/>
                  </a:lnTo>
                  <a:lnTo>
                    <a:pt x="658367" y="210312"/>
                  </a:lnTo>
                  <a:lnTo>
                    <a:pt x="448055" y="0"/>
                  </a:lnTo>
                  <a:close/>
                </a:path>
              </a:pathLst>
            </a:custGeom>
            <a:solidFill>
              <a:srgbClr val="5B9BD4"/>
            </a:solidFill>
          </p:spPr>
          <p:txBody>
            <a:bodyPr wrap="square" lIns="0" tIns="0" rIns="0" bIns="0" rtlCol="0"/>
            <a:lstStyle/>
            <a:p>
              <a:endParaRPr>
                <a:solidFill>
                  <a:prstClr val="black"/>
                </a:solidFill>
                <a:latin typeface="Calibri"/>
              </a:endParaRPr>
            </a:p>
          </p:txBody>
        </p:sp>
        <p:sp>
          <p:nvSpPr>
            <p:cNvPr id="70" name="object 35">
              <a:extLst>
                <a:ext uri="{FF2B5EF4-FFF2-40B4-BE49-F238E27FC236}">
                  <a16:creationId xmlns:a16="http://schemas.microsoft.com/office/drawing/2014/main" id="{47470B85-A225-4A0F-BC25-50B2D13DF736}"/>
                </a:ext>
              </a:extLst>
            </p:cNvPr>
            <p:cNvSpPr/>
            <p:nvPr/>
          </p:nvSpPr>
          <p:spPr>
            <a:xfrm>
              <a:off x="4751831" y="3977640"/>
              <a:ext cx="658495" cy="421005"/>
            </a:xfrm>
            <a:custGeom>
              <a:avLst/>
              <a:gdLst/>
              <a:ahLst/>
              <a:cxnLst/>
              <a:rect l="l" t="t" r="r" b="b"/>
              <a:pathLst>
                <a:path w="658495" h="421004">
                  <a:moveTo>
                    <a:pt x="0" y="105156"/>
                  </a:moveTo>
                  <a:lnTo>
                    <a:pt x="448055" y="105156"/>
                  </a:lnTo>
                  <a:lnTo>
                    <a:pt x="448055" y="0"/>
                  </a:lnTo>
                  <a:lnTo>
                    <a:pt x="658367" y="210312"/>
                  </a:lnTo>
                  <a:lnTo>
                    <a:pt x="448055" y="420624"/>
                  </a:lnTo>
                  <a:lnTo>
                    <a:pt x="448055" y="315468"/>
                  </a:lnTo>
                  <a:lnTo>
                    <a:pt x="0" y="315468"/>
                  </a:lnTo>
                  <a:lnTo>
                    <a:pt x="0" y="105156"/>
                  </a:lnTo>
                  <a:close/>
                </a:path>
              </a:pathLst>
            </a:custGeom>
            <a:ln w="12192">
              <a:solidFill>
                <a:srgbClr val="41709C"/>
              </a:solidFill>
            </a:ln>
          </p:spPr>
          <p:txBody>
            <a:bodyPr wrap="square" lIns="0" tIns="0" rIns="0" bIns="0" rtlCol="0"/>
            <a:lstStyle/>
            <a:p>
              <a:endParaRPr>
                <a:solidFill>
                  <a:prstClr val="black"/>
                </a:solidFill>
                <a:latin typeface="Calibri"/>
              </a:endParaRPr>
            </a:p>
          </p:txBody>
        </p:sp>
      </p:grpSp>
      <p:grpSp>
        <p:nvGrpSpPr>
          <p:cNvPr id="71" name="object 36">
            <a:extLst>
              <a:ext uri="{FF2B5EF4-FFF2-40B4-BE49-F238E27FC236}">
                <a16:creationId xmlns:a16="http://schemas.microsoft.com/office/drawing/2014/main" id="{A85413FE-5103-4836-B484-4FD160B2C3D7}"/>
              </a:ext>
            </a:extLst>
          </p:cNvPr>
          <p:cNvGrpSpPr/>
          <p:nvPr/>
        </p:nvGrpSpPr>
        <p:grpSpPr>
          <a:xfrm>
            <a:off x="4432775" y="4803102"/>
            <a:ext cx="673100" cy="633730"/>
            <a:chOff x="2784729" y="5058283"/>
            <a:chExt cx="673100" cy="633730"/>
          </a:xfrm>
        </p:grpSpPr>
        <p:sp>
          <p:nvSpPr>
            <p:cNvPr id="72" name="object 37">
              <a:extLst>
                <a:ext uri="{FF2B5EF4-FFF2-40B4-BE49-F238E27FC236}">
                  <a16:creationId xmlns:a16="http://schemas.microsoft.com/office/drawing/2014/main" id="{8EDE60D8-CC20-47E9-B797-6D24D0E7B543}"/>
                </a:ext>
              </a:extLst>
            </p:cNvPr>
            <p:cNvSpPr/>
            <p:nvPr/>
          </p:nvSpPr>
          <p:spPr>
            <a:xfrm>
              <a:off x="2791079" y="5064633"/>
              <a:ext cx="660400" cy="621030"/>
            </a:xfrm>
            <a:custGeom>
              <a:avLst/>
              <a:gdLst/>
              <a:ahLst/>
              <a:cxnLst/>
              <a:rect l="l" t="t" r="r" b="b"/>
              <a:pathLst>
                <a:path w="660400" h="621029">
                  <a:moveTo>
                    <a:pt x="150240" y="0"/>
                  </a:moveTo>
                  <a:lnTo>
                    <a:pt x="0" y="170561"/>
                  </a:lnTo>
                  <a:lnTo>
                    <a:pt x="414146" y="535241"/>
                  </a:lnTo>
                  <a:lnTo>
                    <a:pt x="339089" y="620547"/>
                  </a:lnTo>
                  <a:lnTo>
                    <a:pt x="659892" y="600138"/>
                  </a:lnTo>
                  <a:lnTo>
                    <a:pt x="639444" y="279400"/>
                  </a:lnTo>
                  <a:lnTo>
                    <a:pt x="564387" y="364617"/>
                  </a:lnTo>
                  <a:lnTo>
                    <a:pt x="150240" y="0"/>
                  </a:lnTo>
                  <a:close/>
                </a:path>
              </a:pathLst>
            </a:custGeom>
            <a:solidFill>
              <a:srgbClr val="5B9BD4"/>
            </a:solidFill>
          </p:spPr>
          <p:txBody>
            <a:bodyPr wrap="square" lIns="0" tIns="0" rIns="0" bIns="0" rtlCol="0"/>
            <a:lstStyle/>
            <a:p>
              <a:endParaRPr>
                <a:solidFill>
                  <a:prstClr val="black"/>
                </a:solidFill>
                <a:latin typeface="Calibri"/>
              </a:endParaRPr>
            </a:p>
          </p:txBody>
        </p:sp>
        <p:sp>
          <p:nvSpPr>
            <p:cNvPr id="73" name="object 38">
              <a:extLst>
                <a:ext uri="{FF2B5EF4-FFF2-40B4-BE49-F238E27FC236}">
                  <a16:creationId xmlns:a16="http://schemas.microsoft.com/office/drawing/2014/main" id="{9D484F33-D09D-4AF3-A0C6-2E4DABC57366}"/>
                </a:ext>
              </a:extLst>
            </p:cNvPr>
            <p:cNvSpPr/>
            <p:nvPr/>
          </p:nvSpPr>
          <p:spPr>
            <a:xfrm>
              <a:off x="2791079" y="5064633"/>
              <a:ext cx="660400" cy="621030"/>
            </a:xfrm>
            <a:custGeom>
              <a:avLst/>
              <a:gdLst/>
              <a:ahLst/>
              <a:cxnLst/>
              <a:rect l="l" t="t" r="r" b="b"/>
              <a:pathLst>
                <a:path w="660400" h="621029">
                  <a:moveTo>
                    <a:pt x="0" y="170561"/>
                  </a:moveTo>
                  <a:lnTo>
                    <a:pt x="414146" y="535241"/>
                  </a:lnTo>
                  <a:lnTo>
                    <a:pt x="339089" y="620547"/>
                  </a:lnTo>
                  <a:lnTo>
                    <a:pt x="659892" y="600138"/>
                  </a:lnTo>
                  <a:lnTo>
                    <a:pt x="639444" y="279400"/>
                  </a:lnTo>
                  <a:lnTo>
                    <a:pt x="564387" y="364617"/>
                  </a:lnTo>
                  <a:lnTo>
                    <a:pt x="150240" y="0"/>
                  </a:lnTo>
                  <a:lnTo>
                    <a:pt x="0" y="170561"/>
                  </a:lnTo>
                  <a:close/>
                </a:path>
              </a:pathLst>
            </a:custGeom>
            <a:ln w="12700">
              <a:solidFill>
                <a:srgbClr val="41709C"/>
              </a:solidFill>
            </a:ln>
          </p:spPr>
          <p:txBody>
            <a:bodyPr wrap="square" lIns="0" tIns="0" rIns="0" bIns="0" rtlCol="0"/>
            <a:lstStyle/>
            <a:p>
              <a:endParaRPr>
                <a:solidFill>
                  <a:prstClr val="black"/>
                </a:solidFill>
                <a:latin typeface="Calibri"/>
              </a:endParaRPr>
            </a:p>
          </p:txBody>
        </p:sp>
      </p:grpSp>
      <p:grpSp>
        <p:nvGrpSpPr>
          <p:cNvPr id="74" name="object 39">
            <a:extLst>
              <a:ext uri="{FF2B5EF4-FFF2-40B4-BE49-F238E27FC236}">
                <a16:creationId xmlns:a16="http://schemas.microsoft.com/office/drawing/2014/main" id="{AD11AEB3-8A4D-4C8A-ADA0-D11BC0892B27}"/>
              </a:ext>
            </a:extLst>
          </p:cNvPr>
          <p:cNvGrpSpPr/>
          <p:nvPr/>
        </p:nvGrpSpPr>
        <p:grpSpPr>
          <a:xfrm>
            <a:off x="6761066" y="5215978"/>
            <a:ext cx="379730" cy="433070"/>
            <a:chOff x="5113020" y="5471159"/>
            <a:chExt cx="379730" cy="433070"/>
          </a:xfrm>
        </p:grpSpPr>
        <p:sp>
          <p:nvSpPr>
            <p:cNvPr id="75" name="object 40">
              <a:extLst>
                <a:ext uri="{FF2B5EF4-FFF2-40B4-BE49-F238E27FC236}">
                  <a16:creationId xmlns:a16="http://schemas.microsoft.com/office/drawing/2014/main" id="{45F53276-193B-4A40-993A-DF8D7CEDC519}"/>
                </a:ext>
              </a:extLst>
            </p:cNvPr>
            <p:cNvSpPr/>
            <p:nvPr/>
          </p:nvSpPr>
          <p:spPr>
            <a:xfrm>
              <a:off x="5119116" y="5477255"/>
              <a:ext cx="367665" cy="421005"/>
            </a:xfrm>
            <a:custGeom>
              <a:avLst/>
              <a:gdLst/>
              <a:ahLst/>
              <a:cxnLst/>
              <a:rect l="l" t="t" r="r" b="b"/>
              <a:pathLst>
                <a:path w="367664" h="421004">
                  <a:moveTo>
                    <a:pt x="183642" y="0"/>
                  </a:moveTo>
                  <a:lnTo>
                    <a:pt x="183642" y="105156"/>
                  </a:lnTo>
                  <a:lnTo>
                    <a:pt x="0" y="105156"/>
                  </a:lnTo>
                  <a:lnTo>
                    <a:pt x="0" y="315468"/>
                  </a:lnTo>
                  <a:lnTo>
                    <a:pt x="183642" y="315468"/>
                  </a:lnTo>
                  <a:lnTo>
                    <a:pt x="183642" y="420624"/>
                  </a:lnTo>
                  <a:lnTo>
                    <a:pt x="367284" y="210312"/>
                  </a:lnTo>
                  <a:lnTo>
                    <a:pt x="183642" y="0"/>
                  </a:lnTo>
                  <a:close/>
                </a:path>
              </a:pathLst>
            </a:custGeom>
            <a:solidFill>
              <a:srgbClr val="5B9BD4"/>
            </a:solidFill>
          </p:spPr>
          <p:txBody>
            <a:bodyPr wrap="square" lIns="0" tIns="0" rIns="0" bIns="0" rtlCol="0"/>
            <a:lstStyle/>
            <a:p>
              <a:endParaRPr>
                <a:solidFill>
                  <a:prstClr val="black"/>
                </a:solidFill>
                <a:latin typeface="Calibri"/>
              </a:endParaRPr>
            </a:p>
          </p:txBody>
        </p:sp>
        <p:sp>
          <p:nvSpPr>
            <p:cNvPr id="76" name="object 41">
              <a:extLst>
                <a:ext uri="{FF2B5EF4-FFF2-40B4-BE49-F238E27FC236}">
                  <a16:creationId xmlns:a16="http://schemas.microsoft.com/office/drawing/2014/main" id="{D941C137-240E-43EF-B05C-1087C7444408}"/>
                </a:ext>
              </a:extLst>
            </p:cNvPr>
            <p:cNvSpPr/>
            <p:nvPr/>
          </p:nvSpPr>
          <p:spPr>
            <a:xfrm>
              <a:off x="5119116" y="5477255"/>
              <a:ext cx="367665" cy="421005"/>
            </a:xfrm>
            <a:custGeom>
              <a:avLst/>
              <a:gdLst/>
              <a:ahLst/>
              <a:cxnLst/>
              <a:rect l="l" t="t" r="r" b="b"/>
              <a:pathLst>
                <a:path w="367664" h="421004">
                  <a:moveTo>
                    <a:pt x="0" y="105156"/>
                  </a:moveTo>
                  <a:lnTo>
                    <a:pt x="183642" y="105156"/>
                  </a:lnTo>
                  <a:lnTo>
                    <a:pt x="183642" y="0"/>
                  </a:lnTo>
                  <a:lnTo>
                    <a:pt x="367284" y="210312"/>
                  </a:lnTo>
                  <a:lnTo>
                    <a:pt x="183642" y="420624"/>
                  </a:lnTo>
                  <a:lnTo>
                    <a:pt x="183642" y="315468"/>
                  </a:lnTo>
                  <a:lnTo>
                    <a:pt x="0" y="315468"/>
                  </a:lnTo>
                  <a:lnTo>
                    <a:pt x="0" y="105156"/>
                  </a:lnTo>
                  <a:close/>
                </a:path>
              </a:pathLst>
            </a:custGeom>
            <a:ln w="12192">
              <a:solidFill>
                <a:srgbClr val="41709C"/>
              </a:solidFill>
            </a:ln>
          </p:spPr>
          <p:txBody>
            <a:bodyPr wrap="square" lIns="0" tIns="0" rIns="0" bIns="0" rtlCol="0"/>
            <a:lstStyle/>
            <a:p>
              <a:endParaRPr>
                <a:solidFill>
                  <a:prstClr val="black"/>
                </a:solidFill>
                <a:latin typeface="Calibri"/>
              </a:endParaRPr>
            </a:p>
          </p:txBody>
        </p:sp>
      </p:grpSp>
      <p:sp>
        <p:nvSpPr>
          <p:cNvPr id="5" name="文本占位符 3">
            <a:extLst>
              <a:ext uri="{FF2B5EF4-FFF2-40B4-BE49-F238E27FC236}">
                <a16:creationId xmlns:a16="http://schemas.microsoft.com/office/drawing/2014/main" id="{62046C07-4EC3-F08B-B692-4A1CF873835B}"/>
              </a:ext>
            </a:extLst>
          </p:cNvPr>
          <p:cNvSpPr>
            <a:spLocks noGrp="1"/>
          </p:cNvSpPr>
          <p:nvPr>
            <p:ph type="body" sz="quarter" idx="12"/>
          </p:nvPr>
        </p:nvSpPr>
        <p:spPr>
          <a:xfrm>
            <a:off x="566962" y="265803"/>
            <a:ext cx="4836888" cy="426497"/>
          </a:xfrm>
        </p:spPr>
        <p:txBody>
          <a:bodyPr/>
          <a:lstStyle/>
          <a:p>
            <a:pPr marL="0" indent="0">
              <a:buNone/>
            </a:pPr>
            <a:r>
              <a:rPr lang="en-US" altLang="zh-CN" dirty="0"/>
              <a:t>2.2.Self-Training</a:t>
            </a:r>
            <a:endParaRPr lang="zh-CN" altLang="en-US" dirty="0"/>
          </a:p>
        </p:txBody>
      </p:sp>
    </p:spTree>
    <p:extLst>
      <p:ext uri="{BB962C8B-B14F-4D97-AF65-F5344CB8AC3E}">
        <p14:creationId xmlns:p14="http://schemas.microsoft.com/office/powerpoint/2010/main" val="2764685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linds(horizontal)">
                                      <p:cBhvr>
                                        <p:cTn id="7" dur="500"/>
                                        <p:tgtEl>
                                          <p:spTgt spid="5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54"/>
                                        </p:tgtEl>
                                        <p:attrNameLst>
                                          <p:attrName>style.visibility</p:attrName>
                                        </p:attrNameLst>
                                      </p:cBhvr>
                                      <p:to>
                                        <p:strVal val="visible"/>
                                      </p:to>
                                    </p:set>
                                    <p:animEffect transition="in" filter="blinds(horizontal)">
                                      <p:cBhvr>
                                        <p:cTn id="10" dur="500"/>
                                        <p:tgtEl>
                                          <p:spTgt spid="5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blinds(horizontal)">
                                      <p:cBhvr>
                                        <p:cTn id="15" dur="500"/>
                                        <p:tgtEl>
                                          <p:spTgt spid="5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blinds(horizontal)">
                                      <p:cBhvr>
                                        <p:cTn id="18"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2" grpId="0" animBg="1"/>
      <p:bldP spid="53" grpId="0" animBg="1"/>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2" y="265803"/>
            <a:ext cx="5646802" cy="426497"/>
          </a:xfrm>
        </p:spPr>
        <p:txBody>
          <a:bodyPr/>
          <a:lstStyle/>
          <a:p>
            <a:pPr marL="0" indent="0">
              <a:buNone/>
            </a:pPr>
            <a:r>
              <a:rPr lang="en-US" altLang="zh-CN" dirty="0"/>
              <a:t>2.2. Self-Training——</a:t>
            </a:r>
            <a:r>
              <a:rPr lang="zh-CN" altLang="en-US" dirty="0"/>
              <a:t>熵正则化</a:t>
            </a:r>
          </a:p>
        </p:txBody>
      </p:sp>
      <p:pic>
        <p:nvPicPr>
          <p:cNvPr id="3" name="图片 2">
            <a:extLst>
              <a:ext uri="{FF2B5EF4-FFF2-40B4-BE49-F238E27FC236}">
                <a16:creationId xmlns:a16="http://schemas.microsoft.com/office/drawing/2014/main" id="{5ADAD976-5029-E6D4-B64A-C67F72D98ED2}"/>
              </a:ext>
            </a:extLst>
          </p:cNvPr>
          <p:cNvPicPr>
            <a:picLocks noChangeAspect="1"/>
          </p:cNvPicPr>
          <p:nvPr/>
        </p:nvPicPr>
        <p:blipFill>
          <a:blip r:embed="rId3"/>
          <a:stretch>
            <a:fillRect/>
          </a:stretch>
        </p:blipFill>
        <p:spPr>
          <a:xfrm>
            <a:off x="769253" y="1372501"/>
            <a:ext cx="3241635" cy="938124"/>
          </a:xfrm>
          <a:prstGeom prst="rect">
            <a:avLst/>
          </a:prstGeom>
        </p:spPr>
      </p:pic>
      <p:pic>
        <p:nvPicPr>
          <p:cNvPr id="5" name="图片 4">
            <a:extLst>
              <a:ext uri="{FF2B5EF4-FFF2-40B4-BE49-F238E27FC236}">
                <a16:creationId xmlns:a16="http://schemas.microsoft.com/office/drawing/2014/main" id="{65F88707-57EE-9B0F-AA2F-AEA747B7B393}"/>
              </a:ext>
            </a:extLst>
          </p:cNvPr>
          <p:cNvPicPr>
            <a:picLocks noChangeAspect="1"/>
          </p:cNvPicPr>
          <p:nvPr/>
        </p:nvPicPr>
        <p:blipFill>
          <a:blip r:embed="rId4"/>
          <a:stretch>
            <a:fillRect/>
          </a:stretch>
        </p:blipFill>
        <p:spPr>
          <a:xfrm>
            <a:off x="769254" y="2310625"/>
            <a:ext cx="3241635" cy="3730453"/>
          </a:xfrm>
          <a:prstGeom prst="rect">
            <a:avLst/>
          </a:prstGeom>
        </p:spPr>
      </p:pic>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AA09415F-818D-EAC1-A92D-1911355DC034}"/>
                  </a:ext>
                </a:extLst>
              </p:cNvPr>
              <p:cNvSpPr/>
              <p:nvPr/>
            </p:nvSpPr>
            <p:spPr>
              <a:xfrm>
                <a:off x="782982" y="881575"/>
                <a:ext cx="10138060" cy="400110"/>
              </a:xfrm>
              <a:prstGeom prst="rect">
                <a:avLst/>
              </a:prstGeom>
            </p:spPr>
            <p:txBody>
              <a:bodyPr wrap="square">
                <a:spAutoFit/>
              </a:bodyPr>
              <a:lstStyle/>
              <a:p>
                <a:pPr marL="285750" indent="-285750">
                  <a:buFont typeface="Wingdings" panose="05000000000000000000" pitchFamily="2" charset="2"/>
                  <a:buChar char="p"/>
                </a:pPr>
                <a:r>
                  <a:rPr lang="zh-CN" altLang="en-US" sz="2000" dirty="0">
                    <a:solidFill>
                      <a:srgbClr val="0070C0"/>
                    </a:solidFill>
                    <a:latin typeface="Source Sans Pro" panose="020B0604020202020204" pitchFamily="34" charset="0"/>
                  </a:rPr>
                  <a:t> 基于熵的正则化：限制</a:t>
                </a:r>
                <a14:m>
                  <m:oMath xmlns:m="http://schemas.openxmlformats.org/officeDocument/2006/math">
                    <m:sSup>
                      <m:sSupPr>
                        <m:ctrlPr>
                          <a:rPr lang="en-US" altLang="zh-CN" sz="2000" i="1">
                            <a:solidFill>
                              <a:srgbClr val="0070C0"/>
                            </a:solidFill>
                            <a:latin typeface="Cambria Math" panose="02040503050406030204" pitchFamily="18" charset="0"/>
                          </a:rPr>
                        </m:ctrlPr>
                      </m:sSupPr>
                      <m:e>
                        <m:r>
                          <a:rPr lang="en-US" altLang="zh-CN" sz="2000">
                            <a:solidFill>
                              <a:srgbClr val="0070C0"/>
                            </a:solidFill>
                            <a:latin typeface="Cambria Math" panose="02040503050406030204" pitchFamily="18" charset="0"/>
                          </a:rPr>
                          <m:t>𝑦</m:t>
                        </m:r>
                      </m:e>
                      <m:sup>
                        <m:r>
                          <a:rPr lang="en-US" altLang="zh-CN" sz="2000">
                            <a:solidFill>
                              <a:srgbClr val="0070C0"/>
                            </a:solidFill>
                            <a:latin typeface="Cambria Math" panose="02040503050406030204" pitchFamily="18" charset="0"/>
                          </a:rPr>
                          <m:t>𝑢</m:t>
                        </m:r>
                      </m:sup>
                    </m:sSup>
                  </m:oMath>
                </a14:m>
                <a:r>
                  <a:rPr lang="zh-CN" altLang="en-US" sz="2000" dirty="0">
                    <a:solidFill>
                      <a:srgbClr val="0070C0"/>
                    </a:solidFill>
                    <a:latin typeface="Source Sans Pro" panose="020B0604020202020204" pitchFamily="34" charset="0"/>
                  </a:rPr>
                  <a:t>的分布，使其更集中</a:t>
                </a:r>
                <a:endParaRPr lang="en-US" altLang="zh-CN" sz="2000" dirty="0">
                  <a:solidFill>
                    <a:srgbClr val="0070C0"/>
                  </a:solidFill>
                  <a:latin typeface="Source Sans Pro" panose="020B0604020202020204" pitchFamily="34" charset="0"/>
                </a:endParaRPr>
              </a:p>
            </p:txBody>
          </p:sp>
        </mc:Choice>
        <mc:Fallback xmlns="">
          <p:sp>
            <p:nvSpPr>
              <p:cNvPr id="7" name="矩形 6">
                <a:extLst>
                  <a:ext uri="{FF2B5EF4-FFF2-40B4-BE49-F238E27FC236}">
                    <a16:creationId xmlns:a16="http://schemas.microsoft.com/office/drawing/2014/main" id="{AA09415F-818D-EAC1-A92D-1911355DC034}"/>
                  </a:ext>
                </a:extLst>
              </p:cNvPr>
              <p:cNvSpPr>
                <a:spLocks noRot="1" noChangeAspect="1" noMove="1" noResize="1" noEditPoints="1" noAdjustHandles="1" noChangeArrowheads="1" noChangeShapeType="1" noTextEdit="1"/>
              </p:cNvSpPr>
              <p:nvPr/>
            </p:nvSpPr>
            <p:spPr>
              <a:xfrm>
                <a:off x="782982" y="881575"/>
                <a:ext cx="10138060" cy="400110"/>
              </a:xfrm>
              <a:prstGeom prst="rect">
                <a:avLst/>
              </a:prstGeom>
              <a:blipFill>
                <a:blip r:embed="rId5"/>
                <a:stretch>
                  <a:fillRect l="-500" t="-9375" b="-281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2777BE46-A9DB-1D5D-2BC3-4276B0BAA96D}"/>
                  </a:ext>
                </a:extLst>
              </p:cNvPr>
              <p:cNvSpPr txBox="1"/>
              <p:nvPr/>
            </p:nvSpPr>
            <p:spPr>
              <a:xfrm>
                <a:off x="5889911" y="1325647"/>
                <a:ext cx="3511089" cy="11362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i="1" smtClean="0">
                          <a:latin typeface="Cambria Math" panose="02040503050406030204" pitchFamily="18" charset="0"/>
                        </a:rPr>
                        <m:t>𝐸</m:t>
                      </m:r>
                      <m:d>
                        <m:dPr>
                          <m:ctrlPr>
                            <a:rPr kumimoji="1" lang="en-US" altLang="zh-CN" sz="2400" i="1" smtClean="0">
                              <a:latin typeface="Cambria Math" panose="02040503050406030204" pitchFamily="18" charset="0"/>
                            </a:rPr>
                          </m:ctrlPr>
                        </m:dPr>
                        <m:e>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𝑦</m:t>
                              </m:r>
                            </m:e>
                            <m:sup>
                              <m:r>
                                <a:rPr kumimoji="1" lang="en-US" altLang="zh-CN" sz="2400" b="0" i="1" smtClean="0">
                                  <a:latin typeface="Cambria Math" panose="02040503050406030204" pitchFamily="18" charset="0"/>
                                </a:rPr>
                                <m:t>𝑢</m:t>
                              </m:r>
                            </m:sup>
                          </m:sSup>
                        </m:e>
                      </m:d>
                      <m:r>
                        <a:rPr kumimoji="1" lang="en-US" altLang="zh-CN" sz="2400" b="0" i="1" smtClean="0">
                          <a:latin typeface="Cambria Math" panose="02040503050406030204" pitchFamily="18" charset="0"/>
                        </a:rPr>
                        <m:t>=−</m:t>
                      </m:r>
                      <m:nary>
                        <m:naryPr>
                          <m:chr m:val="∑"/>
                          <m:ctrlPr>
                            <a:rPr kumimoji="1" lang="en-US" altLang="zh-CN" sz="2400" b="0" i="1" smtClean="0">
                              <a:latin typeface="Cambria Math" panose="02040503050406030204" pitchFamily="18" charset="0"/>
                            </a:rPr>
                          </m:ctrlPr>
                        </m:naryPr>
                        <m:sub>
                          <m:r>
                            <m:rPr>
                              <m:brk m:alnAt="23"/>
                            </m:rPr>
                            <a:rPr kumimoji="1" lang="en-US" altLang="zh-CN" sz="2400" b="0" i="1" smtClean="0">
                              <a:latin typeface="Cambria Math" panose="02040503050406030204" pitchFamily="18" charset="0"/>
                            </a:rPr>
                            <m:t>𝐶</m:t>
                          </m:r>
                          <m:r>
                            <a:rPr kumimoji="1" lang="en-US" altLang="zh-CN" sz="2400" b="0" i="1" smtClean="0">
                              <a:latin typeface="Cambria Math" panose="02040503050406030204" pitchFamily="18" charset="0"/>
                            </a:rPr>
                            <m:t>=1</m:t>
                          </m:r>
                        </m:sub>
                        <m:sup>
                          <m:r>
                            <a:rPr kumimoji="1" lang="en-US" altLang="zh-CN" sz="2400" b="0" i="1" smtClean="0">
                              <a:latin typeface="Cambria Math" panose="02040503050406030204" pitchFamily="18" charset="0"/>
                            </a:rPr>
                            <m:t>5</m:t>
                          </m:r>
                        </m:sup>
                        <m:e>
                          <m:sSubSup>
                            <m:sSubSupPr>
                              <m:ctrlPr>
                                <a:rPr kumimoji="1" lang="en-US" altLang="zh-CN" sz="2400" b="0" i="1" smtClean="0">
                                  <a:latin typeface="Cambria Math" panose="02040503050406030204" pitchFamily="18" charset="0"/>
                                </a:rPr>
                              </m:ctrlPr>
                            </m:sSubSupPr>
                            <m:e>
                              <m:r>
                                <a:rPr kumimoji="1" lang="en-US" altLang="zh-CN" sz="2400" b="0" i="1" smtClean="0">
                                  <a:latin typeface="Cambria Math" panose="02040503050406030204" pitchFamily="18" charset="0"/>
                                </a:rPr>
                                <m:t>𝑦</m:t>
                              </m:r>
                            </m:e>
                            <m:sub>
                              <m:r>
                                <a:rPr kumimoji="1" lang="en-US" altLang="zh-CN" sz="2400" b="0" i="1" smtClean="0">
                                  <a:latin typeface="Cambria Math" panose="02040503050406030204" pitchFamily="18" charset="0"/>
                                </a:rPr>
                                <m:t>𝑐</m:t>
                              </m:r>
                            </m:sub>
                            <m:sup>
                              <m:r>
                                <a:rPr kumimoji="1" lang="en-US" altLang="zh-CN" sz="2400" b="0" i="1" smtClean="0">
                                  <a:latin typeface="Cambria Math" panose="02040503050406030204" pitchFamily="18" charset="0"/>
                                </a:rPr>
                                <m:t>𝑢</m:t>
                              </m:r>
                            </m:sup>
                          </m:sSubSup>
                          <m:func>
                            <m:funcPr>
                              <m:ctrlPr>
                                <a:rPr kumimoji="1" lang="en-US" altLang="zh-CN" sz="2400" b="0" i="1" smtClean="0">
                                  <a:latin typeface="Cambria Math" panose="02040503050406030204" pitchFamily="18" charset="0"/>
                                </a:rPr>
                              </m:ctrlPr>
                            </m:funcPr>
                            <m:fName>
                              <m:r>
                                <a:rPr kumimoji="1" lang="en-US" altLang="zh-CN" sz="2400" b="0" i="1" smtClean="0">
                                  <a:latin typeface="Cambria Math" panose="02040503050406030204" pitchFamily="18" charset="0"/>
                                </a:rPr>
                                <m:t>𝑙𝑜𝑔</m:t>
                              </m:r>
                            </m:fName>
                            <m:e>
                              <m:sSubSup>
                                <m:sSubSupPr>
                                  <m:ctrlPr>
                                    <a:rPr kumimoji="1" lang="en-US" altLang="zh-CN" sz="2400" i="1">
                                      <a:latin typeface="Cambria Math" panose="02040503050406030204" pitchFamily="18" charset="0"/>
                                    </a:rPr>
                                  </m:ctrlPr>
                                </m:sSubSupPr>
                                <m:e>
                                  <m:r>
                                    <a:rPr kumimoji="1" lang="en-US" altLang="zh-CN" sz="2400" i="1">
                                      <a:latin typeface="Cambria Math" panose="02040503050406030204" pitchFamily="18" charset="0"/>
                                    </a:rPr>
                                    <m:t>𝑦</m:t>
                                  </m:r>
                                </m:e>
                                <m:sub>
                                  <m:r>
                                    <a:rPr kumimoji="1" lang="en-US" altLang="zh-CN" sz="2400" i="1">
                                      <a:latin typeface="Cambria Math" panose="02040503050406030204" pitchFamily="18" charset="0"/>
                                    </a:rPr>
                                    <m:t>𝑐</m:t>
                                  </m:r>
                                </m:sub>
                                <m:sup>
                                  <m:r>
                                    <a:rPr kumimoji="1" lang="en-US" altLang="zh-CN" sz="2400" i="1">
                                      <a:latin typeface="Cambria Math" panose="02040503050406030204" pitchFamily="18" charset="0"/>
                                    </a:rPr>
                                    <m:t>𝑢</m:t>
                                  </m:r>
                                </m:sup>
                              </m:sSubSup>
                            </m:e>
                          </m:func>
                        </m:e>
                      </m:nary>
                    </m:oMath>
                  </m:oMathPara>
                </a14:m>
                <a:endParaRPr kumimoji="1" lang="zh-CN" altLang="en-US" sz="2400" i="1" dirty="0">
                  <a:latin typeface="+mn-ea"/>
                </a:endParaRPr>
              </a:p>
            </p:txBody>
          </p:sp>
        </mc:Choice>
        <mc:Fallback xmlns="">
          <p:sp>
            <p:nvSpPr>
              <p:cNvPr id="9" name="文本框 8">
                <a:extLst>
                  <a:ext uri="{FF2B5EF4-FFF2-40B4-BE49-F238E27FC236}">
                    <a16:creationId xmlns:a16="http://schemas.microsoft.com/office/drawing/2014/main" id="{2777BE46-A9DB-1D5D-2BC3-4276B0BAA96D}"/>
                  </a:ext>
                </a:extLst>
              </p:cNvPr>
              <p:cNvSpPr txBox="1">
                <a:spLocks noRot="1" noChangeAspect="1" noMove="1" noResize="1" noEditPoints="1" noAdjustHandles="1" noChangeArrowheads="1" noChangeShapeType="1" noTextEdit="1"/>
              </p:cNvSpPr>
              <p:nvPr/>
            </p:nvSpPr>
            <p:spPr>
              <a:xfrm>
                <a:off x="5889911" y="1325647"/>
                <a:ext cx="3511089" cy="1136273"/>
              </a:xfrm>
              <a:prstGeom prst="rect">
                <a:avLst/>
              </a:prstGeom>
              <a:blipFill>
                <a:blip r:embed="rId6"/>
                <a:stretch>
                  <a:fillRect t="-101111" b="-15777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430B6F7-FD12-753B-B07C-C82DD7C0FA54}"/>
                  </a:ext>
                </a:extLst>
              </p:cNvPr>
              <p:cNvSpPr txBox="1"/>
              <p:nvPr/>
            </p:nvSpPr>
            <p:spPr>
              <a:xfrm>
                <a:off x="9460324" y="1687902"/>
                <a:ext cx="2016001" cy="400110"/>
              </a:xfrm>
              <a:prstGeom prst="rect">
                <a:avLst/>
              </a:prstGeom>
              <a:noFill/>
            </p:spPr>
            <p:txBody>
              <a:bodyPr wrap="none" rtlCol="0">
                <a:spAutoFit/>
              </a:bodyPr>
              <a:lstStyle/>
              <a:p>
                <a:pPr algn="l"/>
                <a14:m>
                  <m:oMath xmlns:m="http://schemas.openxmlformats.org/officeDocument/2006/math">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𝑢</m:t>
                        </m:r>
                      </m:sup>
                    </m:sSup>
                  </m:oMath>
                </a14:m>
                <a:r>
                  <a:rPr kumimoji="1" lang="zh-CN" altLang="en-US" sz="2000" dirty="0">
                    <a:latin typeface="+mn-ea"/>
                  </a:rPr>
                  <a:t>的</a:t>
                </a:r>
                <a:r>
                  <a:rPr kumimoji="1" lang="zh-CN" altLang="en-CN" sz="2000" dirty="0">
                    <a:latin typeface="+mn-ea"/>
                  </a:rPr>
                  <a:t>熵</a:t>
                </a:r>
                <a:r>
                  <a:rPr kumimoji="1" lang="zh-CN" altLang="en-US" sz="2000" dirty="0">
                    <a:latin typeface="+mn-ea"/>
                  </a:rPr>
                  <a:t>越小越好</a:t>
                </a:r>
              </a:p>
            </p:txBody>
          </p:sp>
        </mc:Choice>
        <mc:Fallback xmlns="">
          <p:sp>
            <p:nvSpPr>
              <p:cNvPr id="10" name="文本框 9">
                <a:extLst>
                  <a:ext uri="{FF2B5EF4-FFF2-40B4-BE49-F238E27FC236}">
                    <a16:creationId xmlns:a16="http://schemas.microsoft.com/office/drawing/2014/main" id="{2430B6F7-FD12-753B-B07C-C82DD7C0FA54}"/>
                  </a:ext>
                </a:extLst>
              </p:cNvPr>
              <p:cNvSpPr txBox="1">
                <a:spLocks noRot="1" noChangeAspect="1" noMove="1" noResize="1" noEditPoints="1" noAdjustHandles="1" noChangeArrowheads="1" noChangeShapeType="1" noTextEdit="1"/>
              </p:cNvSpPr>
              <p:nvPr/>
            </p:nvSpPr>
            <p:spPr>
              <a:xfrm>
                <a:off x="9460324" y="1687902"/>
                <a:ext cx="2016001" cy="400110"/>
              </a:xfrm>
              <a:prstGeom prst="rect">
                <a:avLst/>
              </a:prstGeom>
              <a:blipFill>
                <a:blip r:embed="rId7"/>
                <a:stretch>
                  <a:fillRect t="-6061" r="-2500" b="-2424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D1A68086-8B1D-3007-9E91-4D949D54DE69}"/>
                  </a:ext>
                </a:extLst>
              </p:cNvPr>
              <p:cNvSpPr txBox="1"/>
              <p:nvPr/>
            </p:nvSpPr>
            <p:spPr>
              <a:xfrm>
                <a:off x="6093094" y="2729597"/>
                <a:ext cx="3060197" cy="191584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𝐿𝑜𝑠𝑠</m:t>
                      </m:r>
                      <m:r>
                        <a:rPr kumimoji="1" lang="en-US" altLang="zh-CN" sz="2400" b="0" i="1" smtClean="0">
                          <a:latin typeface="Cambria Math" panose="02040503050406030204" pitchFamily="18" charset="0"/>
                        </a:rPr>
                        <m:t>=</m:t>
                      </m:r>
                      <m:nary>
                        <m:naryPr>
                          <m:chr m:val="∑"/>
                          <m:supHide m:val="on"/>
                          <m:ctrlPr>
                            <a:rPr kumimoji="1" lang="en-US" altLang="zh-CN" sz="2400" b="0" i="1" smtClean="0">
                              <a:latin typeface="Cambria Math" panose="02040503050406030204" pitchFamily="18" charset="0"/>
                            </a:rPr>
                          </m:ctrlPr>
                        </m:naryPr>
                        <m:sub>
                          <m:sSup>
                            <m:sSupPr>
                              <m:ctrlPr>
                                <a:rPr kumimoji="1" lang="en-US" altLang="zh-CN" sz="2400" b="0" i="1" smtClean="0">
                                  <a:latin typeface="Cambria Math" panose="02040503050406030204" pitchFamily="18" charset="0"/>
                                </a:rPr>
                              </m:ctrlPr>
                            </m:sSupPr>
                            <m:e>
                              <m:r>
                                <m:rPr>
                                  <m:brk m:alnAt="7"/>
                                </m:rPr>
                                <a:rPr kumimoji="1" lang="en-US" altLang="zh-CN" sz="2400" b="0" i="1" smtClean="0">
                                  <a:latin typeface="Cambria Math" panose="02040503050406030204" pitchFamily="18" charset="0"/>
                                </a:rPr>
                                <m:t>𝑥</m:t>
                              </m:r>
                            </m:e>
                            <m:sup>
                              <m:r>
                                <m:rPr>
                                  <m:brk m:alnAt="7"/>
                                </m:rPr>
                                <a:rPr kumimoji="1" lang="en-US" altLang="zh-CN" sz="2400" b="0" i="1" smtClean="0">
                                  <a:latin typeface="Cambria Math" panose="02040503050406030204" pitchFamily="18" charset="0"/>
                                </a:rPr>
                                <m:t>𝑙</m:t>
                              </m:r>
                            </m:sup>
                          </m:sSup>
                        </m:sub>
                        <m:sup/>
                        <m:e>
                          <m:r>
                            <a:rPr kumimoji="1" lang="en-US" altLang="zh-CN" sz="2400" b="0" i="1" smtClean="0">
                              <a:latin typeface="Cambria Math" panose="02040503050406030204" pitchFamily="18" charset="0"/>
                            </a:rPr>
                            <m:t>𝐶𝐸</m:t>
                          </m:r>
                          <m:r>
                            <a:rPr kumimoji="1" lang="en-US" altLang="zh-CN" sz="2400" b="0" i="1" smtClean="0">
                              <a:latin typeface="Cambria Math" panose="02040503050406030204" pitchFamily="18" charset="0"/>
                            </a:rPr>
                            <m:t>(</m:t>
                          </m:r>
                          <m:sSup>
                            <m:sSupPr>
                              <m:ctrlPr>
                                <a:rPr kumimoji="1" lang="en-US" altLang="zh-CN" sz="2400" b="0" i="1" smtClean="0">
                                  <a:latin typeface="Cambria Math" panose="02040503050406030204" pitchFamily="18" charset="0"/>
                                </a:rPr>
                              </m:ctrlPr>
                            </m:sSupPr>
                            <m:e>
                              <m:r>
                                <a:rPr kumimoji="1" lang="en-US" altLang="zh-CN" sz="2400" b="0" i="1" smtClean="0">
                                  <a:latin typeface="Cambria Math" panose="02040503050406030204" pitchFamily="18" charset="0"/>
                                </a:rPr>
                                <m:t>𝑦</m:t>
                              </m:r>
                            </m:e>
                            <m:sup>
                              <m:r>
                                <a:rPr kumimoji="1" lang="en-US" altLang="zh-CN" sz="2400" b="0" i="1" smtClean="0">
                                  <a:latin typeface="Cambria Math" panose="02040503050406030204" pitchFamily="18" charset="0"/>
                                </a:rPr>
                                <m:t>𝑙</m:t>
                              </m:r>
                            </m:sup>
                          </m:sSup>
                          <m:r>
                            <a:rPr kumimoji="1" lang="en-US" altLang="zh-CN" sz="2400" b="0" i="1" smtClean="0">
                              <a:latin typeface="Cambria Math" panose="02040503050406030204" pitchFamily="18" charset="0"/>
                            </a:rPr>
                            <m:t>,</m:t>
                          </m:r>
                          <m:sSup>
                            <m:sSupPr>
                              <m:ctrlPr>
                                <a:rPr kumimoji="1" lang="en-US" altLang="zh-CN" sz="2400" b="0" i="1" smtClean="0">
                                  <a:latin typeface="Cambria Math" panose="02040503050406030204" pitchFamily="18" charset="0"/>
                                </a:rPr>
                              </m:ctrlPr>
                            </m:sSupPr>
                            <m:e>
                              <m:acc>
                                <m:accPr>
                                  <m:chr m:val="̂"/>
                                  <m:ctrlPr>
                                    <a:rPr kumimoji="1" lang="en-US" altLang="zh-CN" sz="2400" b="0" i="1" smtClean="0">
                                      <a:latin typeface="Cambria Math" panose="02040503050406030204" pitchFamily="18" charset="0"/>
                                    </a:rPr>
                                  </m:ctrlPr>
                                </m:accPr>
                                <m:e>
                                  <m:r>
                                    <a:rPr kumimoji="1" lang="en-US" altLang="zh-CN" sz="2400" b="0" i="1" smtClean="0">
                                      <a:latin typeface="Cambria Math" panose="02040503050406030204" pitchFamily="18" charset="0"/>
                                    </a:rPr>
                                    <m:t>𝑦</m:t>
                                  </m:r>
                                </m:e>
                              </m:acc>
                            </m:e>
                            <m:sup>
                              <m:r>
                                <a:rPr kumimoji="1" lang="en-US" altLang="zh-CN" sz="2400" b="0" i="1" smtClean="0">
                                  <a:latin typeface="Cambria Math" panose="02040503050406030204" pitchFamily="18" charset="0"/>
                                </a:rPr>
                                <m:t>𝑙</m:t>
                              </m:r>
                            </m:sup>
                          </m:sSup>
                          <m:r>
                            <a:rPr kumimoji="1" lang="en-US" altLang="zh-CN" sz="2400" b="0" i="1" smtClean="0">
                              <a:latin typeface="Cambria Math" panose="02040503050406030204" pitchFamily="18" charset="0"/>
                            </a:rPr>
                            <m:t>)</m:t>
                          </m:r>
                        </m:e>
                      </m:nary>
                    </m:oMath>
                  </m:oMathPara>
                </a14:m>
                <a:endParaRPr kumimoji="1" lang="en-US" altLang="zh-CN" sz="2400" b="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kumimoji="1" lang="en-US" altLang="zh-CN" sz="2400" b="0" i="1" smtClean="0">
                          <a:latin typeface="Cambria Math" panose="02040503050406030204" pitchFamily="18" charset="0"/>
                        </a:rPr>
                        <m:t>+</m:t>
                      </m:r>
                      <m:r>
                        <a:rPr kumimoji="1" lang="en-US" altLang="zh-CN" sz="2400" b="0" i="1" smtClean="0">
                          <a:latin typeface="Cambria Math" panose="02040503050406030204" pitchFamily="18" charset="0"/>
                        </a:rPr>
                        <m:t>𝜆</m:t>
                      </m:r>
                      <m:nary>
                        <m:naryPr>
                          <m:chr m:val="∑"/>
                          <m:supHide m:val="on"/>
                          <m:ctrlPr>
                            <a:rPr kumimoji="1" lang="en-US" altLang="zh-CN" sz="2400" b="0" i="1" smtClean="0">
                              <a:latin typeface="Cambria Math" panose="02040503050406030204" pitchFamily="18" charset="0"/>
                            </a:rPr>
                          </m:ctrlPr>
                        </m:naryPr>
                        <m:sub>
                          <m:sSup>
                            <m:sSupPr>
                              <m:ctrlPr>
                                <a:rPr kumimoji="1" lang="en-US" altLang="zh-CN" sz="2400" b="0" i="1" smtClean="0">
                                  <a:latin typeface="Cambria Math" panose="02040503050406030204" pitchFamily="18" charset="0"/>
                                </a:rPr>
                              </m:ctrlPr>
                            </m:sSupPr>
                            <m:e>
                              <m:r>
                                <m:rPr>
                                  <m:brk m:alnAt="7"/>
                                </m:rPr>
                                <a:rPr kumimoji="1" lang="en-US" altLang="zh-CN" sz="2400" b="0" i="1" smtClean="0">
                                  <a:latin typeface="Cambria Math" panose="02040503050406030204" pitchFamily="18" charset="0"/>
                                </a:rPr>
                                <m:t>𝑥</m:t>
                              </m:r>
                            </m:e>
                            <m:sup>
                              <m:r>
                                <m:rPr>
                                  <m:brk m:alnAt="7"/>
                                </m:rPr>
                                <a:rPr kumimoji="1" lang="en-US" altLang="zh-CN" sz="2400" b="0" i="1" smtClean="0">
                                  <a:latin typeface="Cambria Math" panose="02040503050406030204" pitchFamily="18" charset="0"/>
                                </a:rPr>
                                <m:t>𝑢</m:t>
                              </m:r>
                            </m:sup>
                          </m:sSup>
                        </m:sub>
                        <m:sup/>
                        <m:e>
                          <m:r>
                            <a:rPr kumimoji="1" lang="en-US" altLang="zh-CN" sz="2400" i="1">
                              <a:latin typeface="Cambria Math" panose="02040503050406030204" pitchFamily="18" charset="0"/>
                            </a:rPr>
                            <m:t>𝐸</m:t>
                          </m:r>
                          <m:d>
                            <m:dPr>
                              <m:ctrlPr>
                                <a:rPr kumimoji="1" lang="en-US" altLang="zh-CN" sz="2400" i="1">
                                  <a:latin typeface="Cambria Math" panose="02040503050406030204" pitchFamily="18" charset="0"/>
                                </a:rPr>
                              </m:ctrlPr>
                            </m:dPr>
                            <m:e>
                              <m:sSup>
                                <m:sSupPr>
                                  <m:ctrlPr>
                                    <a:rPr kumimoji="1" lang="en-US" altLang="zh-CN" sz="2400" i="1">
                                      <a:latin typeface="Cambria Math" panose="02040503050406030204" pitchFamily="18" charset="0"/>
                                    </a:rPr>
                                  </m:ctrlPr>
                                </m:sSupPr>
                                <m:e>
                                  <m:r>
                                    <a:rPr kumimoji="1" lang="en-US" altLang="zh-CN" sz="2400" i="1">
                                      <a:latin typeface="Cambria Math" panose="02040503050406030204" pitchFamily="18" charset="0"/>
                                    </a:rPr>
                                    <m:t>𝑦</m:t>
                                  </m:r>
                                </m:e>
                                <m:sup>
                                  <m:r>
                                    <a:rPr kumimoji="1" lang="en-US" altLang="zh-CN" sz="2400" i="1">
                                      <a:latin typeface="Cambria Math" panose="02040503050406030204" pitchFamily="18" charset="0"/>
                                    </a:rPr>
                                    <m:t>𝑢</m:t>
                                  </m:r>
                                </m:sup>
                              </m:sSup>
                            </m:e>
                          </m:d>
                        </m:e>
                      </m:nary>
                    </m:oMath>
                  </m:oMathPara>
                </a14:m>
                <a:endParaRPr kumimoji="1" lang="zh-CN" altLang="en-US" sz="2400" dirty="0">
                  <a:latin typeface="+mn-ea"/>
                </a:endParaRPr>
              </a:p>
            </p:txBody>
          </p:sp>
        </mc:Choice>
        <mc:Fallback xmlns="">
          <p:sp>
            <p:nvSpPr>
              <p:cNvPr id="16" name="文本框 15">
                <a:extLst>
                  <a:ext uri="{FF2B5EF4-FFF2-40B4-BE49-F238E27FC236}">
                    <a16:creationId xmlns:a16="http://schemas.microsoft.com/office/drawing/2014/main" id="{D1A68086-8B1D-3007-9E91-4D949D54DE69}"/>
                  </a:ext>
                </a:extLst>
              </p:cNvPr>
              <p:cNvSpPr txBox="1">
                <a:spLocks noRot="1" noChangeAspect="1" noMove="1" noResize="1" noEditPoints="1" noAdjustHandles="1" noChangeArrowheads="1" noChangeShapeType="1" noTextEdit="1"/>
              </p:cNvSpPr>
              <p:nvPr/>
            </p:nvSpPr>
            <p:spPr>
              <a:xfrm>
                <a:off x="6093094" y="2729597"/>
                <a:ext cx="3060197" cy="1915845"/>
              </a:xfrm>
              <a:prstGeom prst="rect">
                <a:avLst/>
              </a:prstGeom>
              <a:blipFill>
                <a:blip r:embed="rId8"/>
                <a:stretch>
                  <a:fillRect l="-2075" t="-68212" b="-93377"/>
                </a:stretch>
              </a:blipFill>
            </p:spPr>
            <p:txBody>
              <a:bodyPr/>
              <a:lstStyle/>
              <a:p>
                <a:r>
                  <a:rPr lang="en-CN">
                    <a:noFill/>
                  </a:rPr>
                  <a:t> </a:t>
                </a:r>
              </a:p>
            </p:txBody>
          </p:sp>
        </mc:Fallback>
      </mc:AlternateContent>
      <p:sp>
        <p:nvSpPr>
          <p:cNvPr id="17" name="文本框 16">
            <a:extLst>
              <a:ext uri="{FF2B5EF4-FFF2-40B4-BE49-F238E27FC236}">
                <a16:creationId xmlns:a16="http://schemas.microsoft.com/office/drawing/2014/main" id="{774A50BD-C58C-F77A-3C69-6F3DDB5EFBC0}"/>
              </a:ext>
            </a:extLst>
          </p:cNvPr>
          <p:cNvSpPr txBox="1"/>
          <p:nvPr/>
        </p:nvSpPr>
        <p:spPr>
          <a:xfrm>
            <a:off x="9401000" y="2908012"/>
            <a:ext cx="1467068" cy="400110"/>
          </a:xfrm>
          <a:prstGeom prst="rect">
            <a:avLst/>
          </a:prstGeom>
          <a:noFill/>
        </p:spPr>
        <p:txBody>
          <a:bodyPr wrap="none" rtlCol="0">
            <a:spAutoFit/>
          </a:bodyPr>
          <a:lstStyle/>
          <a:p>
            <a:pPr algn="l"/>
            <a:r>
              <a:rPr kumimoji="1" lang="zh-CN" altLang="en-US" sz="2000" dirty="0">
                <a:latin typeface="+mn-ea"/>
              </a:rPr>
              <a:t>有标签数据</a:t>
            </a:r>
          </a:p>
        </p:txBody>
      </p:sp>
      <p:sp>
        <p:nvSpPr>
          <p:cNvPr id="18" name="文本框 17">
            <a:extLst>
              <a:ext uri="{FF2B5EF4-FFF2-40B4-BE49-F238E27FC236}">
                <a16:creationId xmlns:a16="http://schemas.microsoft.com/office/drawing/2014/main" id="{B93BF9A0-FF85-35C3-D8DD-7914A9A5BA44}"/>
              </a:ext>
            </a:extLst>
          </p:cNvPr>
          <p:cNvSpPr txBox="1"/>
          <p:nvPr/>
        </p:nvSpPr>
        <p:spPr>
          <a:xfrm>
            <a:off x="9401000" y="3684653"/>
            <a:ext cx="1467068" cy="400110"/>
          </a:xfrm>
          <a:prstGeom prst="rect">
            <a:avLst/>
          </a:prstGeom>
          <a:noFill/>
        </p:spPr>
        <p:txBody>
          <a:bodyPr wrap="none" rtlCol="0">
            <a:spAutoFit/>
          </a:bodyPr>
          <a:lstStyle/>
          <a:p>
            <a:pPr algn="l"/>
            <a:r>
              <a:rPr kumimoji="1" lang="zh-CN" altLang="en-US" sz="2000" dirty="0">
                <a:latin typeface="+mn-ea"/>
              </a:rPr>
              <a:t>无标签数据</a:t>
            </a:r>
          </a:p>
        </p:txBody>
      </p:sp>
      <p:sp>
        <p:nvSpPr>
          <p:cNvPr id="19" name="文本框 18">
            <a:extLst>
              <a:ext uri="{FF2B5EF4-FFF2-40B4-BE49-F238E27FC236}">
                <a16:creationId xmlns:a16="http://schemas.microsoft.com/office/drawing/2014/main" id="{244BD917-0F49-0C79-CC0C-90C721412525}"/>
              </a:ext>
            </a:extLst>
          </p:cNvPr>
          <p:cNvSpPr txBox="1"/>
          <p:nvPr/>
        </p:nvSpPr>
        <p:spPr>
          <a:xfrm>
            <a:off x="6093094" y="4787733"/>
            <a:ext cx="5627219" cy="830997"/>
          </a:xfrm>
          <a:prstGeom prst="rect">
            <a:avLst/>
          </a:prstGeom>
          <a:noFill/>
        </p:spPr>
        <p:txBody>
          <a:bodyPr wrap="square" rtlCol="0">
            <a:spAutoFit/>
          </a:bodyPr>
          <a:lstStyle/>
          <a:p>
            <a:pPr algn="l"/>
            <a:r>
              <a:rPr kumimoji="1" lang="zh-CN" altLang="en-US" sz="2400" dirty="0">
                <a:latin typeface="+mn-ea"/>
              </a:rPr>
              <a:t>选择熵较小的无标签数据加入有标签集进行</a:t>
            </a:r>
            <a:r>
              <a:rPr kumimoji="1" lang="en-US" altLang="zh-CN" sz="2400" dirty="0">
                <a:latin typeface="+mn-ea"/>
              </a:rPr>
              <a:t>Self-Training</a:t>
            </a:r>
            <a:endParaRPr kumimoji="1" lang="zh-CN" altLang="en-US" sz="2400" dirty="0">
              <a:latin typeface="+mn-ea"/>
            </a:endParaRPr>
          </a:p>
        </p:txBody>
      </p:sp>
      <mc:AlternateContent xmlns:mc="http://schemas.openxmlformats.org/markup-compatibility/2006" xmlns:a14="http://schemas.microsoft.com/office/drawing/2010/main">
        <mc:Choice Requires="a14">
          <p:sp>
            <p:nvSpPr>
              <p:cNvPr id="53" name="object 50">
                <a:extLst>
                  <a:ext uri="{FF2B5EF4-FFF2-40B4-BE49-F238E27FC236}">
                    <a16:creationId xmlns:a16="http://schemas.microsoft.com/office/drawing/2014/main" id="{2F4246FE-7D25-B7BA-69A4-81D663CA6660}"/>
                  </a:ext>
                </a:extLst>
              </p:cNvPr>
              <p:cNvSpPr txBox="1"/>
              <p:nvPr/>
            </p:nvSpPr>
            <p:spPr>
              <a:xfrm>
                <a:off x="3998793" y="4295487"/>
                <a:ext cx="1415288" cy="2084801"/>
              </a:xfrm>
              <a:prstGeom prst="rect">
                <a:avLst/>
              </a:prstGeom>
            </p:spPr>
            <p:txBody>
              <a:bodyPr vert="horz" wrap="square" lIns="0" tIns="104775" rIns="0" bIns="0" rtlCol="0">
                <a:spAutoFit/>
              </a:bodyPr>
              <a:lstStyle/>
              <a:p>
                <a:pPr marL="38100">
                  <a:spcBef>
                    <a:spcPts val="825"/>
                  </a:spcBef>
                  <a:tabLst>
                    <a:tab pos="367030" algn="l"/>
                  </a:tabLst>
                </a:pPr>
                <a14:m>
                  <m:oMathPara xmlns:m="http://schemas.openxmlformats.org/officeDocument/2006/math">
                    <m:oMathParaPr>
                      <m:jc m:val="left"/>
                    </m:oMathParaPr>
                    <m:oMath xmlns:m="http://schemas.openxmlformats.org/officeDocument/2006/math">
                      <m:r>
                        <m:rPr>
                          <m:nor/>
                        </m:rPr>
                        <a:rPr lang="zh-CN" altLang="en-US" sz="2400" dirty="0" smtClean="0">
                          <a:solidFill>
                            <a:prstClr val="black"/>
                          </a:solidFill>
                          <a:latin typeface="Cambria Math"/>
                          <a:cs typeface="Cambria Math"/>
                        </a:rPr>
                        <m:t>	</m:t>
                      </m:r>
                      <m:r>
                        <m:rPr>
                          <m:nor/>
                        </m:rPr>
                        <a:rPr lang="zh-CN" altLang="en-US" sz="2400" dirty="0">
                          <a:solidFill>
                            <a:prstClr val="black"/>
                          </a:solidFill>
                          <a:latin typeface="Cambria Math"/>
                          <a:cs typeface="Cambria Math"/>
                        </a:rPr>
                        <m:t>𝐸</m:t>
                      </m:r>
                      <m:r>
                        <m:rPr>
                          <m:nor/>
                        </m:rPr>
                        <a:rPr lang="en-US" altLang="zh-CN" sz="2400" spc="-10" dirty="0">
                          <a:solidFill>
                            <a:prstClr val="black"/>
                          </a:solidFill>
                          <a:latin typeface="Cambria Math"/>
                          <a:cs typeface="Cambria Math"/>
                        </a:rPr>
                        <m:t>(</m:t>
                      </m:r>
                      <m:r>
                        <m:rPr>
                          <m:nor/>
                        </m:rPr>
                        <a:rPr lang="zh-CN" altLang="en-US" sz="2400" spc="114" dirty="0" smtClean="0">
                          <a:solidFill>
                            <a:prstClr val="black"/>
                          </a:solidFill>
                          <a:latin typeface="Cambria Math"/>
                          <a:cs typeface="Cambria Math"/>
                        </a:rPr>
                        <m:t>𝑦</m:t>
                      </m:r>
                      <m:r>
                        <m:rPr>
                          <m:nor/>
                        </m:rPr>
                        <a:rPr lang="zh-CN" altLang="en-US" sz="2625" spc="172" baseline="28571" dirty="0" smtClean="0">
                          <a:solidFill>
                            <a:prstClr val="black"/>
                          </a:solidFill>
                          <a:latin typeface="Cambria Math"/>
                          <a:cs typeface="Cambria Math"/>
                        </a:rPr>
                        <m:t>𝑢</m:t>
                      </m:r>
                      <m:r>
                        <m:rPr>
                          <m:nor/>
                        </m:rPr>
                        <a:rPr lang="en-US" altLang="zh-CN" sz="2800" spc="-10" dirty="0">
                          <a:solidFill>
                            <a:prstClr val="black"/>
                          </a:solidFill>
                          <a:latin typeface="Cambria Math"/>
                          <a:cs typeface="Cambria Math"/>
                        </a:rPr>
                        <m:t>)</m:t>
                      </m:r>
                    </m:oMath>
                  </m:oMathPara>
                </a14:m>
                <a:endParaRPr lang="zh-CN" altLang="en-US" sz="2625" baseline="28571" dirty="0">
                  <a:solidFill>
                    <a:prstClr val="black"/>
                  </a:solidFill>
                  <a:latin typeface="Cambria Math"/>
                  <a:cs typeface="Cambria Math"/>
                </a:endParaRPr>
              </a:p>
              <a:p>
                <a:pPr marL="55244">
                  <a:spcBef>
                    <a:spcPts val="725"/>
                  </a:spcBef>
                </a:pPr>
                <a14:m>
                  <m:oMathPara xmlns:m="http://schemas.openxmlformats.org/officeDocument/2006/math">
                    <m:oMathParaPr>
                      <m:jc m:val="centerGroup"/>
                    </m:oMathParaPr>
                    <m:oMath xmlns:m="http://schemas.openxmlformats.org/officeDocument/2006/math">
                      <m:r>
                        <m:rPr>
                          <m:nor/>
                        </m:rPr>
                        <a:rPr lang="en-US" altLang="zh-CN" sz="2400" dirty="0">
                          <a:solidFill>
                            <a:prstClr val="black"/>
                          </a:solidFill>
                          <a:latin typeface="Cambria Math"/>
                          <a:cs typeface="Cambria Math"/>
                        </a:rPr>
                        <m:t>=</m:t>
                      </m:r>
                      <m:r>
                        <m:rPr>
                          <m:nor/>
                        </m:rPr>
                        <a:rPr lang="zh-CN" altLang="en-US" sz="2400" spc="60" dirty="0">
                          <a:solidFill>
                            <a:prstClr val="black"/>
                          </a:solidFill>
                          <a:latin typeface="Cambria Math"/>
                          <a:cs typeface="Cambria Math"/>
                        </a:rPr>
                        <m:t> </m:t>
                      </m:r>
                      <m:r>
                        <m:rPr>
                          <m:nor/>
                        </m:rPr>
                        <a:rPr lang="zh-CN" altLang="en-US" sz="2400" spc="-10" dirty="0">
                          <a:solidFill>
                            <a:prstClr val="black"/>
                          </a:solidFill>
                          <a:latin typeface="Cambria Math"/>
                          <a:cs typeface="Cambria Math"/>
                        </a:rPr>
                        <m:t>−</m:t>
                      </m:r>
                      <m:r>
                        <m:rPr>
                          <m:nor/>
                        </m:rPr>
                        <a:rPr lang="zh-CN" altLang="en-US" sz="2400" spc="-10" dirty="0">
                          <a:solidFill>
                            <a:prstClr val="black"/>
                          </a:solidFill>
                          <a:latin typeface="Cambria Math"/>
                          <a:cs typeface="Cambria Math"/>
                        </a:rPr>
                        <m:t>𝑙𝑛</m:t>
                      </m:r>
                      <m:r>
                        <m:rPr>
                          <m:nor/>
                        </m:rPr>
                        <a:rPr lang="en-US" altLang="zh-CN" sz="2400" spc="-10" dirty="0">
                          <a:solidFill>
                            <a:prstClr val="black"/>
                          </a:solidFill>
                          <a:latin typeface="Cambria Math"/>
                          <a:cs typeface="Cambria Math"/>
                        </a:rPr>
                        <m:t>(</m:t>
                      </m:r>
                      <m:f>
                        <m:fPr>
                          <m:ctrlPr>
                            <a:rPr lang="en-US" altLang="zh-CN" sz="2400" i="1" spc="-10" dirty="0" smtClean="0">
                              <a:solidFill>
                                <a:prstClr val="black"/>
                              </a:solidFill>
                              <a:latin typeface="Cambria Math" panose="02040503050406030204" pitchFamily="18" charset="0"/>
                            </a:rPr>
                          </m:ctrlPr>
                        </m:fPr>
                        <m:num>
                          <m:r>
                            <a:rPr lang="en-US" altLang="zh-CN" sz="2400" b="0" i="1" spc="-10" dirty="0" smtClean="0">
                              <a:solidFill>
                                <a:prstClr val="black"/>
                              </a:solidFill>
                              <a:latin typeface="Cambria Math" panose="02040503050406030204" pitchFamily="18" charset="0"/>
                            </a:rPr>
                            <m:t>1</m:t>
                          </m:r>
                        </m:num>
                        <m:den>
                          <m:r>
                            <a:rPr lang="en-US" altLang="zh-CN" sz="2400" b="0" i="1" spc="-10" dirty="0" smtClean="0">
                              <a:solidFill>
                                <a:prstClr val="black"/>
                              </a:solidFill>
                              <a:latin typeface="Cambria Math" panose="02040503050406030204" pitchFamily="18" charset="0"/>
                            </a:rPr>
                            <m:t>5</m:t>
                          </m:r>
                        </m:den>
                      </m:f>
                      <m:r>
                        <m:rPr>
                          <m:nor/>
                        </m:rPr>
                        <a:rPr lang="en-US" altLang="zh-CN" sz="2400" spc="-10" dirty="0">
                          <a:solidFill>
                            <a:prstClr val="black"/>
                          </a:solidFill>
                          <a:latin typeface="Cambria Math"/>
                          <a:cs typeface="Cambria Math"/>
                        </a:rPr>
                        <m:t>)</m:t>
                      </m:r>
                    </m:oMath>
                  </m:oMathPara>
                </a14:m>
                <a:endParaRPr lang="zh-CN" altLang="en-US" sz="2400" dirty="0">
                  <a:solidFill>
                    <a:prstClr val="black"/>
                  </a:solidFill>
                  <a:latin typeface="Cambria Math"/>
                  <a:cs typeface="Cambria Math"/>
                </a:endParaRPr>
              </a:p>
              <a:p>
                <a:pPr marL="74930">
                  <a:spcBef>
                    <a:spcPts val="685"/>
                  </a:spcBef>
                </a:pPr>
                <a14:m>
                  <m:oMathPara xmlns:m="http://schemas.openxmlformats.org/officeDocument/2006/math">
                    <m:oMathParaPr>
                      <m:jc m:val="left"/>
                    </m:oMathParaPr>
                    <m:oMath xmlns:m="http://schemas.openxmlformats.org/officeDocument/2006/math">
                      <m:r>
                        <m:rPr>
                          <m:nor/>
                        </m:rPr>
                        <a:rPr lang="en-US" altLang="zh-CN" sz="2400" dirty="0">
                          <a:solidFill>
                            <a:prstClr val="black"/>
                          </a:solidFill>
                          <a:latin typeface="Cambria Math"/>
                          <a:cs typeface="Cambria Math"/>
                        </a:rPr>
                        <m:t>=</m:t>
                      </m:r>
                      <m:r>
                        <m:rPr>
                          <m:nor/>
                        </m:rPr>
                        <a:rPr lang="zh-CN" altLang="en-US" sz="2400" spc="70" dirty="0">
                          <a:solidFill>
                            <a:prstClr val="black"/>
                          </a:solidFill>
                          <a:latin typeface="Cambria Math"/>
                          <a:cs typeface="Cambria Math"/>
                        </a:rPr>
                        <m:t> </m:t>
                      </m:r>
                      <m:r>
                        <m:rPr>
                          <m:nor/>
                        </m:rPr>
                        <a:rPr lang="zh-CN" altLang="en-US" sz="2400" dirty="0">
                          <a:solidFill>
                            <a:prstClr val="black"/>
                          </a:solidFill>
                          <a:latin typeface="Cambria Math"/>
                          <a:cs typeface="Cambria Math"/>
                        </a:rPr>
                        <m:t>𝑙𝑛</m:t>
                      </m:r>
                      <m:r>
                        <m:rPr>
                          <m:nor/>
                        </m:rPr>
                        <a:rPr lang="en-US" altLang="zh-CN" sz="2400" dirty="0">
                          <a:solidFill>
                            <a:prstClr val="black"/>
                          </a:solidFill>
                          <a:latin typeface="Cambria Math"/>
                          <a:cs typeface="Cambria Math"/>
                        </a:rPr>
                        <m:t>5</m:t>
                      </m:r>
                    </m:oMath>
                  </m:oMathPara>
                </a14:m>
                <a:endParaRPr lang="zh-CN" altLang="en-US" sz="2400" dirty="0">
                  <a:solidFill>
                    <a:prstClr val="black"/>
                  </a:solidFill>
                  <a:latin typeface="Cambria Math"/>
                  <a:cs typeface="Cambria Math"/>
                </a:endParaRPr>
              </a:p>
              <a:p>
                <a:pPr marL="38100">
                  <a:spcBef>
                    <a:spcPts val="825"/>
                  </a:spcBef>
                  <a:tabLst>
                    <a:tab pos="367030" algn="l"/>
                  </a:tabLst>
                </a:pPr>
                <a:endParaRPr sz="2400" dirty="0">
                  <a:solidFill>
                    <a:prstClr val="black"/>
                  </a:solidFill>
                  <a:latin typeface="Cambria Math"/>
                  <a:cs typeface="Cambria Math"/>
                </a:endParaRPr>
              </a:p>
            </p:txBody>
          </p:sp>
        </mc:Choice>
        <mc:Fallback xmlns="">
          <p:sp>
            <p:nvSpPr>
              <p:cNvPr id="53" name="object 50">
                <a:extLst>
                  <a:ext uri="{FF2B5EF4-FFF2-40B4-BE49-F238E27FC236}">
                    <a16:creationId xmlns:a16="http://schemas.microsoft.com/office/drawing/2014/main" id="{2F4246FE-7D25-B7BA-69A4-81D663CA6660}"/>
                  </a:ext>
                </a:extLst>
              </p:cNvPr>
              <p:cNvSpPr txBox="1">
                <a:spLocks noRot="1" noChangeAspect="1" noMove="1" noResize="1" noEditPoints="1" noAdjustHandles="1" noChangeArrowheads="1" noChangeShapeType="1" noTextEdit="1"/>
              </p:cNvSpPr>
              <p:nvPr/>
            </p:nvSpPr>
            <p:spPr>
              <a:xfrm>
                <a:off x="3998793" y="4295487"/>
                <a:ext cx="1415288" cy="2084801"/>
              </a:xfrm>
              <a:prstGeom prst="rect">
                <a:avLst/>
              </a:prstGeom>
              <a:blipFill>
                <a:blip r:embed="rId9"/>
                <a:stretch>
                  <a:fillRect l="-4425" r="-61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4" name="矩形 1">
                <a:extLst>
                  <a:ext uri="{FF2B5EF4-FFF2-40B4-BE49-F238E27FC236}">
                    <a16:creationId xmlns:a16="http://schemas.microsoft.com/office/drawing/2014/main" id="{977AAC0F-D72C-EAE4-2D82-91F3A43E15B6}"/>
                  </a:ext>
                </a:extLst>
              </p:cNvPr>
              <p:cNvSpPr/>
              <p:nvPr/>
            </p:nvSpPr>
            <p:spPr>
              <a:xfrm>
                <a:off x="3934150" y="3555966"/>
                <a:ext cx="1536126" cy="470000"/>
              </a:xfrm>
              <a:prstGeom prst="rect">
                <a:avLst/>
              </a:prstGeom>
            </p:spPr>
            <p:txBody>
              <a:bodyPr wrap="none">
                <a:spAutoFit/>
              </a:bodyPr>
              <a:lstStyle/>
              <a:p>
                <a:pPr marL="38100" lvl="0">
                  <a:spcBef>
                    <a:spcPts val="825"/>
                  </a:spcBef>
                  <a:tabLst>
                    <a:tab pos="367030" algn="l"/>
                  </a:tabLst>
                </a:pPr>
                <a14:m>
                  <m:oMathPara xmlns:m="http://schemas.openxmlformats.org/officeDocument/2006/math">
                    <m:oMathParaPr>
                      <m:jc m:val="left"/>
                    </m:oMathParaPr>
                    <m:oMath xmlns:m="http://schemas.openxmlformats.org/officeDocument/2006/math">
                      <m:r>
                        <m:rPr>
                          <m:nor/>
                        </m:rPr>
                        <a:rPr lang="zh-CN" altLang="en-US" sz="2400" dirty="0">
                          <a:solidFill>
                            <a:prstClr val="black"/>
                          </a:solidFill>
                          <a:latin typeface="Cambria Math"/>
                          <a:cs typeface="Cambria Math"/>
                        </a:rPr>
                        <m:t>𝐸</m:t>
                      </m:r>
                      <m:r>
                        <m:rPr>
                          <m:nor/>
                        </m:rPr>
                        <a:rPr lang="en-US" altLang="zh-CN" sz="2400" spc="-10" dirty="0">
                          <a:solidFill>
                            <a:prstClr val="black"/>
                          </a:solidFill>
                          <a:latin typeface="Cambria Math"/>
                          <a:cs typeface="Cambria Math"/>
                        </a:rPr>
                        <m:t>(</m:t>
                      </m:r>
                      <m:r>
                        <m:rPr>
                          <m:nor/>
                        </m:rPr>
                        <a:rPr lang="zh-CN" altLang="en-US" sz="2400" spc="114" dirty="0">
                          <a:solidFill>
                            <a:prstClr val="black"/>
                          </a:solidFill>
                          <a:latin typeface="Cambria Math"/>
                          <a:cs typeface="Cambria Math"/>
                        </a:rPr>
                        <m:t>𝑦</m:t>
                      </m:r>
                      <m:r>
                        <m:rPr>
                          <m:nor/>
                        </m:rPr>
                        <a:rPr lang="zh-CN" altLang="en-US" sz="2625" spc="172" baseline="28571" dirty="0">
                          <a:solidFill>
                            <a:prstClr val="black"/>
                          </a:solidFill>
                          <a:latin typeface="Cambria Math"/>
                          <a:cs typeface="Cambria Math"/>
                        </a:rPr>
                        <m:t>𝑢</m:t>
                      </m:r>
                      <m:r>
                        <m:rPr>
                          <m:nor/>
                        </m:rPr>
                        <a:rPr lang="en-US" altLang="zh-CN" sz="2800" spc="-10" dirty="0">
                          <a:solidFill>
                            <a:prstClr val="black"/>
                          </a:solidFill>
                          <a:latin typeface="Cambria Math"/>
                          <a:cs typeface="Cambria Math"/>
                        </a:rPr>
                        <m:t>)</m:t>
                      </m:r>
                      <m:r>
                        <m:rPr>
                          <m:nor/>
                        </m:rPr>
                        <a:rPr lang="en-US" altLang="zh-CN" sz="2800" b="0" i="0" spc="-10" dirty="0" smtClean="0">
                          <a:solidFill>
                            <a:prstClr val="black"/>
                          </a:solidFill>
                          <a:latin typeface="Cambria Math"/>
                          <a:cs typeface="Cambria Math"/>
                        </a:rPr>
                        <m:t>=0</m:t>
                      </m:r>
                    </m:oMath>
                  </m:oMathPara>
                </a14:m>
                <a:endParaRPr lang="zh-CN" altLang="en-US" sz="2625" baseline="28571" dirty="0">
                  <a:solidFill>
                    <a:prstClr val="black"/>
                  </a:solidFill>
                  <a:latin typeface="Cambria Math"/>
                  <a:cs typeface="Cambria Math"/>
                </a:endParaRPr>
              </a:p>
            </p:txBody>
          </p:sp>
        </mc:Choice>
        <mc:Fallback xmlns="">
          <p:sp>
            <p:nvSpPr>
              <p:cNvPr id="54" name="矩形 1">
                <a:extLst>
                  <a:ext uri="{FF2B5EF4-FFF2-40B4-BE49-F238E27FC236}">
                    <a16:creationId xmlns:a16="http://schemas.microsoft.com/office/drawing/2014/main" id="{977AAC0F-D72C-EAE4-2D82-91F3A43E15B6}"/>
                  </a:ext>
                </a:extLst>
              </p:cNvPr>
              <p:cNvSpPr>
                <a:spLocks noRot="1" noChangeAspect="1" noMove="1" noResize="1" noEditPoints="1" noAdjustHandles="1" noChangeArrowheads="1" noChangeShapeType="1" noTextEdit="1"/>
              </p:cNvSpPr>
              <p:nvPr/>
            </p:nvSpPr>
            <p:spPr>
              <a:xfrm>
                <a:off x="3934150" y="3555966"/>
                <a:ext cx="1536126" cy="470000"/>
              </a:xfrm>
              <a:prstGeom prst="rect">
                <a:avLst/>
              </a:prstGeom>
              <a:blipFill>
                <a:blip r:embed="rId10"/>
                <a:stretch>
                  <a:fillRect b="-2368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5" name="矩形 2">
                <a:extLst>
                  <a:ext uri="{FF2B5EF4-FFF2-40B4-BE49-F238E27FC236}">
                    <a16:creationId xmlns:a16="http://schemas.microsoft.com/office/drawing/2014/main" id="{2F124BFF-8D27-C9F5-1C8A-B3482225A44C}"/>
                  </a:ext>
                </a:extLst>
              </p:cNvPr>
              <p:cNvSpPr/>
              <p:nvPr/>
            </p:nvSpPr>
            <p:spPr>
              <a:xfrm>
                <a:off x="3918909" y="2553878"/>
                <a:ext cx="1536126" cy="470000"/>
              </a:xfrm>
              <a:prstGeom prst="rect">
                <a:avLst/>
              </a:prstGeom>
            </p:spPr>
            <p:txBody>
              <a:bodyPr wrap="none">
                <a:spAutoFit/>
              </a:bodyPr>
              <a:lstStyle/>
              <a:p>
                <a:pPr marL="38100" lvl="0">
                  <a:spcBef>
                    <a:spcPts val="825"/>
                  </a:spcBef>
                  <a:tabLst>
                    <a:tab pos="367030" algn="l"/>
                  </a:tabLst>
                </a:pPr>
                <a14:m>
                  <m:oMathPara xmlns:m="http://schemas.openxmlformats.org/officeDocument/2006/math">
                    <m:oMathParaPr>
                      <m:jc m:val="left"/>
                    </m:oMathParaPr>
                    <m:oMath xmlns:m="http://schemas.openxmlformats.org/officeDocument/2006/math">
                      <m:r>
                        <m:rPr>
                          <m:nor/>
                        </m:rPr>
                        <a:rPr lang="zh-CN" altLang="en-US" sz="2400" dirty="0">
                          <a:solidFill>
                            <a:prstClr val="black"/>
                          </a:solidFill>
                          <a:latin typeface="Cambria Math"/>
                          <a:cs typeface="Cambria Math"/>
                        </a:rPr>
                        <m:t>𝐸</m:t>
                      </m:r>
                      <m:r>
                        <m:rPr>
                          <m:nor/>
                        </m:rPr>
                        <a:rPr lang="en-US" altLang="zh-CN" sz="2400" spc="-10" dirty="0">
                          <a:solidFill>
                            <a:prstClr val="black"/>
                          </a:solidFill>
                          <a:latin typeface="Cambria Math"/>
                          <a:cs typeface="Cambria Math"/>
                        </a:rPr>
                        <m:t>(</m:t>
                      </m:r>
                      <m:r>
                        <m:rPr>
                          <m:nor/>
                        </m:rPr>
                        <a:rPr lang="zh-CN" altLang="en-US" sz="2400" spc="114" dirty="0">
                          <a:solidFill>
                            <a:prstClr val="black"/>
                          </a:solidFill>
                          <a:latin typeface="Cambria Math"/>
                          <a:cs typeface="Cambria Math"/>
                        </a:rPr>
                        <m:t>𝑦</m:t>
                      </m:r>
                      <m:r>
                        <m:rPr>
                          <m:nor/>
                        </m:rPr>
                        <a:rPr lang="zh-CN" altLang="en-US" sz="2625" spc="172" baseline="28571" dirty="0">
                          <a:solidFill>
                            <a:prstClr val="black"/>
                          </a:solidFill>
                          <a:latin typeface="Cambria Math"/>
                          <a:cs typeface="Cambria Math"/>
                        </a:rPr>
                        <m:t>𝑢</m:t>
                      </m:r>
                      <m:r>
                        <m:rPr>
                          <m:nor/>
                        </m:rPr>
                        <a:rPr lang="en-US" altLang="zh-CN" sz="2800" spc="-10" dirty="0">
                          <a:solidFill>
                            <a:prstClr val="black"/>
                          </a:solidFill>
                          <a:latin typeface="Cambria Math"/>
                          <a:cs typeface="Cambria Math"/>
                        </a:rPr>
                        <m:t>)</m:t>
                      </m:r>
                      <m:r>
                        <m:rPr>
                          <m:nor/>
                        </m:rPr>
                        <a:rPr lang="en-US" altLang="zh-CN" sz="2800" b="0" i="0" spc="-10" dirty="0" smtClean="0">
                          <a:solidFill>
                            <a:prstClr val="black"/>
                          </a:solidFill>
                          <a:latin typeface="Cambria Math"/>
                          <a:cs typeface="Cambria Math"/>
                        </a:rPr>
                        <m:t>=0</m:t>
                      </m:r>
                    </m:oMath>
                  </m:oMathPara>
                </a14:m>
                <a:endParaRPr lang="zh-CN" altLang="en-US" sz="2625" baseline="28571" dirty="0">
                  <a:solidFill>
                    <a:prstClr val="black"/>
                  </a:solidFill>
                  <a:latin typeface="Cambria Math"/>
                  <a:cs typeface="Cambria Math"/>
                </a:endParaRPr>
              </a:p>
            </p:txBody>
          </p:sp>
        </mc:Choice>
        <mc:Fallback xmlns="">
          <p:sp>
            <p:nvSpPr>
              <p:cNvPr id="55" name="矩形 2">
                <a:extLst>
                  <a:ext uri="{FF2B5EF4-FFF2-40B4-BE49-F238E27FC236}">
                    <a16:creationId xmlns:a16="http://schemas.microsoft.com/office/drawing/2014/main" id="{2F124BFF-8D27-C9F5-1C8A-B3482225A44C}"/>
                  </a:ext>
                </a:extLst>
              </p:cNvPr>
              <p:cNvSpPr>
                <a:spLocks noRot="1" noChangeAspect="1" noMove="1" noResize="1" noEditPoints="1" noAdjustHandles="1" noChangeArrowheads="1" noChangeShapeType="1" noTextEdit="1"/>
              </p:cNvSpPr>
              <p:nvPr/>
            </p:nvSpPr>
            <p:spPr>
              <a:xfrm>
                <a:off x="3918909" y="2553878"/>
                <a:ext cx="1536126" cy="470000"/>
              </a:xfrm>
              <a:prstGeom prst="rect">
                <a:avLst/>
              </a:prstGeom>
              <a:blipFill>
                <a:blip r:embed="rId11"/>
                <a:stretch>
                  <a:fillRect b="-21053"/>
                </a:stretch>
              </a:blipFill>
            </p:spPr>
            <p:txBody>
              <a:bodyPr/>
              <a:lstStyle/>
              <a:p>
                <a:r>
                  <a:rPr lang="en-CN">
                    <a:noFill/>
                  </a:rPr>
                  <a:t> </a:t>
                </a:r>
              </a:p>
            </p:txBody>
          </p:sp>
        </mc:Fallback>
      </mc:AlternateContent>
    </p:spTree>
    <p:extLst>
      <p:ext uri="{BB962C8B-B14F-4D97-AF65-F5344CB8AC3E}">
        <p14:creationId xmlns:p14="http://schemas.microsoft.com/office/powerpoint/2010/main" val="361291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5"/>
                                        </p:tgtEl>
                                        <p:attrNameLst>
                                          <p:attrName>style.visibility</p:attrName>
                                        </p:attrNameLst>
                                      </p:cBhvr>
                                      <p:to>
                                        <p:strVal val="visible"/>
                                      </p:to>
                                    </p:set>
                                    <p:animEffect transition="in" filter="blinds(horizontal)">
                                      <p:cBhvr>
                                        <p:cTn id="15" dur="500"/>
                                        <p:tgtEl>
                                          <p:spTgt spid="55"/>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54"/>
                                        </p:tgtEl>
                                        <p:attrNameLst>
                                          <p:attrName>style.visibility</p:attrName>
                                        </p:attrNameLst>
                                      </p:cBhvr>
                                      <p:to>
                                        <p:strVal val="visible"/>
                                      </p:to>
                                    </p:set>
                                    <p:animEffect transition="in" filter="blinds(horizontal)">
                                      <p:cBhvr>
                                        <p:cTn id="20" dur="500"/>
                                        <p:tgtEl>
                                          <p:spTgt spid="5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blinds(horizontal)">
                                      <p:cBhvr>
                                        <p:cTn id="25" dur="500"/>
                                        <p:tgtEl>
                                          <p:spTgt spid="53"/>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9">
                                            <p:txEl>
                                              <p:pRg st="0" end="0"/>
                                            </p:txEl>
                                          </p:spTgt>
                                        </p:tgtEl>
                                        <p:attrNameLst>
                                          <p:attrName>style.visibility</p:attrName>
                                        </p:attrNameLst>
                                      </p:cBhvr>
                                      <p:to>
                                        <p:strVal val="visible"/>
                                      </p:to>
                                    </p:set>
                                    <p:animEffect transition="in" filter="blinds(horizontal)">
                                      <p:cBhvr>
                                        <p:cTn id="38"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6" grpId="0"/>
      <p:bldP spid="17" grpId="0"/>
      <p:bldP spid="18" grpId="0"/>
      <p:bldP spid="53" grpId="0"/>
      <p:bldP spid="54" grpId="0"/>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C6E44B30-0B55-427E-9136-C65BA129DB17}"/>
              </a:ext>
            </a:extLst>
          </p:cNvPr>
          <p:cNvSpPr>
            <a:spLocks noGrp="1"/>
          </p:cNvSpPr>
          <p:nvPr>
            <p:ph type="body" sz="quarter" idx="12"/>
          </p:nvPr>
        </p:nvSpPr>
        <p:spPr/>
        <p:txBody>
          <a:bodyPr/>
          <a:lstStyle/>
          <a:p>
            <a:pPr marL="0" indent="0">
              <a:buNone/>
            </a:pPr>
            <a:r>
              <a:rPr lang="en-US" altLang="zh-CN" dirty="0"/>
              <a:t>2.3.</a:t>
            </a:r>
            <a:r>
              <a:rPr lang="zh-CN" altLang="en-US" dirty="0"/>
              <a:t>半监督</a:t>
            </a:r>
            <a:r>
              <a:rPr lang="en-US" altLang="zh-CN" dirty="0"/>
              <a:t>SVM</a:t>
            </a:r>
            <a:endParaRPr lang="zh-CN" altLang="en-US" dirty="0"/>
          </a:p>
        </p:txBody>
      </p:sp>
      <p:sp>
        <p:nvSpPr>
          <p:cNvPr id="10" name="矩形 9">
            <a:extLst>
              <a:ext uri="{FF2B5EF4-FFF2-40B4-BE49-F238E27FC236}">
                <a16:creationId xmlns:a16="http://schemas.microsoft.com/office/drawing/2014/main" id="{A78371BE-7B75-40EE-A3B0-01A7FEBBED4E}"/>
              </a:ext>
            </a:extLst>
          </p:cNvPr>
          <p:cNvSpPr/>
          <p:nvPr/>
        </p:nvSpPr>
        <p:spPr>
          <a:xfrm>
            <a:off x="566962" y="1071707"/>
            <a:ext cx="10138060" cy="707886"/>
          </a:xfrm>
          <a:prstGeom prst="rect">
            <a:avLst/>
          </a:prstGeom>
        </p:spPr>
        <p:txBody>
          <a:bodyPr wrap="square">
            <a:spAutoFit/>
          </a:bodyPr>
          <a:lstStyle/>
          <a:p>
            <a:pPr marL="285750" indent="-285750">
              <a:buFont typeface="Wingdings" panose="05000000000000000000" pitchFamily="2" charset="2"/>
              <a:buChar char="p"/>
            </a:pPr>
            <a:r>
              <a:rPr lang="en-US" altLang="zh-CN" sz="2000" b="1" dirty="0">
                <a:solidFill>
                  <a:srgbClr val="0070C0"/>
                </a:solidFill>
                <a:latin typeface="Source Sans Pro" panose="020B0604020202020204" pitchFamily="34" charset="0"/>
              </a:rPr>
              <a:t>TSVM(</a:t>
            </a:r>
            <a:r>
              <a:rPr lang="en-US" altLang="zh-CN" sz="2000" b="1" dirty="0" err="1">
                <a:solidFill>
                  <a:srgbClr val="0070C0"/>
                </a:solidFill>
                <a:latin typeface="Source Sans Pro" panose="020B0604020202020204" pitchFamily="34" charset="0"/>
              </a:rPr>
              <a:t>Transductive</a:t>
            </a:r>
            <a:r>
              <a:rPr lang="en-US" altLang="zh-CN" sz="2000" b="1" dirty="0">
                <a:solidFill>
                  <a:srgbClr val="0070C0"/>
                </a:solidFill>
                <a:latin typeface="Source Sans Pro" panose="020B0604020202020204" pitchFamily="34" charset="0"/>
              </a:rPr>
              <a:t> SVM)</a:t>
            </a:r>
            <a:r>
              <a:rPr lang="zh-CN" altLang="en-US" sz="2000" dirty="0">
                <a:solidFill>
                  <a:srgbClr val="0070C0"/>
                </a:solidFill>
                <a:latin typeface="Source Sans Pro" panose="020B0604020202020204" pitchFamily="34" charset="0"/>
              </a:rPr>
              <a:t>：尝试为未标记样本找到合适的标记指派，使得超平面划分后的间隔最大化（低密度分割假设）</a:t>
            </a:r>
            <a:endParaRPr lang="en-US" altLang="zh-CN" sz="2000" dirty="0">
              <a:solidFill>
                <a:srgbClr val="0070C0"/>
              </a:solidFill>
              <a:latin typeface="Source Sans Pro" panose="020B0604020202020204" pitchFamily="34" charset="0"/>
            </a:endParaRPr>
          </a:p>
        </p:txBody>
      </p:sp>
      <p:pic>
        <p:nvPicPr>
          <p:cNvPr id="9" name="图片 8">
            <a:extLst>
              <a:ext uri="{FF2B5EF4-FFF2-40B4-BE49-F238E27FC236}">
                <a16:creationId xmlns:a16="http://schemas.microsoft.com/office/drawing/2014/main" id="{F4C72A0C-43E7-B11F-E00E-CA6D51DFCCE0}"/>
              </a:ext>
            </a:extLst>
          </p:cNvPr>
          <p:cNvPicPr>
            <a:picLocks noChangeAspect="1"/>
          </p:cNvPicPr>
          <p:nvPr/>
        </p:nvPicPr>
        <p:blipFill>
          <a:blip r:embed="rId3"/>
          <a:stretch>
            <a:fillRect/>
          </a:stretch>
        </p:blipFill>
        <p:spPr>
          <a:xfrm>
            <a:off x="1694624" y="2660838"/>
            <a:ext cx="3403600" cy="2540000"/>
          </a:xfrm>
          <a:prstGeom prst="rect">
            <a:avLst/>
          </a:prstGeom>
        </p:spPr>
      </p:pic>
      <p:pic>
        <p:nvPicPr>
          <p:cNvPr id="2" name="图片 1">
            <a:extLst>
              <a:ext uri="{FF2B5EF4-FFF2-40B4-BE49-F238E27FC236}">
                <a16:creationId xmlns:a16="http://schemas.microsoft.com/office/drawing/2014/main" id="{A8CB8B1B-C95C-E2D0-20A3-55ED7E854A9A}"/>
              </a:ext>
            </a:extLst>
          </p:cNvPr>
          <p:cNvPicPr>
            <a:picLocks noChangeAspect="1"/>
          </p:cNvPicPr>
          <p:nvPr/>
        </p:nvPicPr>
        <p:blipFill>
          <a:blip r:embed="rId4"/>
          <a:stretch>
            <a:fillRect/>
          </a:stretch>
        </p:blipFill>
        <p:spPr>
          <a:xfrm>
            <a:off x="1752351" y="2650447"/>
            <a:ext cx="3225800" cy="2540000"/>
          </a:xfrm>
          <a:prstGeom prst="rect">
            <a:avLst/>
          </a:prstGeom>
        </p:spPr>
      </p:pic>
      <p:pic>
        <p:nvPicPr>
          <p:cNvPr id="3" name="图片 2">
            <a:extLst>
              <a:ext uri="{FF2B5EF4-FFF2-40B4-BE49-F238E27FC236}">
                <a16:creationId xmlns:a16="http://schemas.microsoft.com/office/drawing/2014/main" id="{373B6EBF-C7D7-5A6B-D84F-EC228AA11DED}"/>
              </a:ext>
            </a:extLst>
          </p:cNvPr>
          <p:cNvPicPr>
            <a:picLocks noChangeAspect="1"/>
          </p:cNvPicPr>
          <p:nvPr/>
        </p:nvPicPr>
        <p:blipFill>
          <a:blip r:embed="rId5"/>
          <a:stretch>
            <a:fillRect/>
          </a:stretch>
        </p:blipFill>
        <p:spPr>
          <a:xfrm>
            <a:off x="7271578" y="1779593"/>
            <a:ext cx="2369513" cy="1461488"/>
          </a:xfrm>
          <a:prstGeom prst="rect">
            <a:avLst/>
          </a:prstGeom>
        </p:spPr>
      </p:pic>
      <p:pic>
        <p:nvPicPr>
          <p:cNvPr id="4" name="图片 3">
            <a:extLst>
              <a:ext uri="{FF2B5EF4-FFF2-40B4-BE49-F238E27FC236}">
                <a16:creationId xmlns:a16="http://schemas.microsoft.com/office/drawing/2014/main" id="{69DB870E-65C0-A33A-D0EA-D91263F7D0CF}"/>
              </a:ext>
            </a:extLst>
          </p:cNvPr>
          <p:cNvPicPr>
            <a:picLocks noChangeAspect="1"/>
          </p:cNvPicPr>
          <p:nvPr/>
        </p:nvPicPr>
        <p:blipFill>
          <a:blip r:embed="rId6"/>
          <a:stretch>
            <a:fillRect/>
          </a:stretch>
        </p:blipFill>
        <p:spPr>
          <a:xfrm>
            <a:off x="7271578" y="3353777"/>
            <a:ext cx="2369513" cy="1337339"/>
          </a:xfrm>
          <a:prstGeom prst="rect">
            <a:avLst/>
          </a:prstGeom>
        </p:spPr>
      </p:pic>
      <p:pic>
        <p:nvPicPr>
          <p:cNvPr id="8" name="图片 7">
            <a:extLst>
              <a:ext uri="{FF2B5EF4-FFF2-40B4-BE49-F238E27FC236}">
                <a16:creationId xmlns:a16="http://schemas.microsoft.com/office/drawing/2014/main" id="{C96A9CAF-853C-E026-5382-523EE3886BA7}"/>
              </a:ext>
            </a:extLst>
          </p:cNvPr>
          <p:cNvPicPr>
            <a:picLocks noChangeAspect="1"/>
          </p:cNvPicPr>
          <p:nvPr/>
        </p:nvPicPr>
        <p:blipFill>
          <a:blip r:embed="rId7"/>
          <a:stretch>
            <a:fillRect/>
          </a:stretch>
        </p:blipFill>
        <p:spPr>
          <a:xfrm>
            <a:off x="7271578" y="4803812"/>
            <a:ext cx="2369513" cy="1440292"/>
          </a:xfrm>
          <a:prstGeom prst="rect">
            <a:avLst/>
          </a:prstGeom>
        </p:spPr>
      </p:pic>
      <p:cxnSp>
        <p:nvCxnSpPr>
          <p:cNvPr id="12" name="直线箭头连接符 11">
            <a:extLst>
              <a:ext uri="{FF2B5EF4-FFF2-40B4-BE49-F238E27FC236}">
                <a16:creationId xmlns:a16="http://schemas.microsoft.com/office/drawing/2014/main" id="{E1D21438-066C-CE91-747D-1672B5900348}"/>
              </a:ext>
            </a:extLst>
          </p:cNvPr>
          <p:cNvCxnSpPr>
            <a:stCxn id="9" idx="3"/>
            <a:endCxn id="3" idx="1"/>
          </p:cNvCxnSpPr>
          <p:nvPr/>
        </p:nvCxnSpPr>
        <p:spPr>
          <a:xfrm flipV="1">
            <a:off x="5098224" y="2510337"/>
            <a:ext cx="2173354" cy="1420501"/>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13" name="直线箭头连接符 12">
            <a:extLst>
              <a:ext uri="{FF2B5EF4-FFF2-40B4-BE49-F238E27FC236}">
                <a16:creationId xmlns:a16="http://schemas.microsoft.com/office/drawing/2014/main" id="{0AE78FB2-CFA5-86FA-094B-3D1AEA42AF27}"/>
              </a:ext>
            </a:extLst>
          </p:cNvPr>
          <p:cNvCxnSpPr>
            <a:cxnSpLocks/>
            <a:stCxn id="9" idx="3"/>
            <a:endCxn id="4" idx="1"/>
          </p:cNvCxnSpPr>
          <p:nvPr/>
        </p:nvCxnSpPr>
        <p:spPr>
          <a:xfrm>
            <a:off x="5098224" y="3930838"/>
            <a:ext cx="2173354" cy="91609"/>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16" name="直线箭头连接符 15">
            <a:extLst>
              <a:ext uri="{FF2B5EF4-FFF2-40B4-BE49-F238E27FC236}">
                <a16:creationId xmlns:a16="http://schemas.microsoft.com/office/drawing/2014/main" id="{B5EBB1BF-F7C1-DB5E-106E-58793A0C4ADA}"/>
              </a:ext>
            </a:extLst>
          </p:cNvPr>
          <p:cNvCxnSpPr>
            <a:cxnSpLocks/>
            <a:stCxn id="9" idx="3"/>
            <a:endCxn id="8" idx="1"/>
          </p:cNvCxnSpPr>
          <p:nvPr/>
        </p:nvCxnSpPr>
        <p:spPr>
          <a:xfrm>
            <a:off x="5098224" y="3930838"/>
            <a:ext cx="2173354" cy="1593120"/>
          </a:xfrm>
          <a:prstGeom prst="straightConnector1">
            <a:avLst/>
          </a:prstGeom>
          <a:ln w="25400">
            <a:tailEnd type="triangle" w="lg" len="lg"/>
          </a:ln>
        </p:spPr>
        <p:style>
          <a:lnRef idx="1">
            <a:schemeClr val="dk1"/>
          </a:lnRef>
          <a:fillRef idx="0">
            <a:schemeClr val="dk1"/>
          </a:fillRef>
          <a:effectRef idx="0">
            <a:schemeClr val="dk1"/>
          </a:effectRef>
          <a:fontRef idx="minor">
            <a:schemeClr val="tx1"/>
          </a:fontRef>
        </p:style>
      </p:cxnSp>
      <p:cxnSp>
        <p:nvCxnSpPr>
          <p:cNvPr id="21" name="直线连接符 20">
            <a:extLst>
              <a:ext uri="{FF2B5EF4-FFF2-40B4-BE49-F238E27FC236}">
                <a16:creationId xmlns:a16="http://schemas.microsoft.com/office/drawing/2014/main" id="{6218C71B-70F3-6E5C-B7F2-C1BA79203F1B}"/>
              </a:ext>
            </a:extLst>
          </p:cNvPr>
          <p:cNvCxnSpPr>
            <a:cxnSpLocks/>
          </p:cNvCxnSpPr>
          <p:nvPr/>
        </p:nvCxnSpPr>
        <p:spPr>
          <a:xfrm flipV="1">
            <a:off x="8291945" y="1892289"/>
            <a:ext cx="883228" cy="1204202"/>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线连接符 21">
            <a:extLst>
              <a:ext uri="{FF2B5EF4-FFF2-40B4-BE49-F238E27FC236}">
                <a16:creationId xmlns:a16="http://schemas.microsoft.com/office/drawing/2014/main" id="{256DA83C-7F21-24CC-CF83-078FBF8FB8F9}"/>
              </a:ext>
            </a:extLst>
          </p:cNvPr>
          <p:cNvCxnSpPr/>
          <p:nvPr/>
        </p:nvCxnSpPr>
        <p:spPr>
          <a:xfrm>
            <a:off x="8064807" y="3440555"/>
            <a:ext cx="737755" cy="1184564"/>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FA50865A-FB86-BF72-F3B1-20B426C1BB79}"/>
              </a:ext>
            </a:extLst>
          </p:cNvPr>
          <p:cNvCxnSpPr>
            <a:cxnSpLocks/>
          </p:cNvCxnSpPr>
          <p:nvPr/>
        </p:nvCxnSpPr>
        <p:spPr>
          <a:xfrm flipV="1">
            <a:off x="8064807" y="4883727"/>
            <a:ext cx="1110366" cy="1360377"/>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sp>
        <p:nvSpPr>
          <p:cNvPr id="34" name="框架 33">
            <a:extLst>
              <a:ext uri="{FF2B5EF4-FFF2-40B4-BE49-F238E27FC236}">
                <a16:creationId xmlns:a16="http://schemas.microsoft.com/office/drawing/2014/main" id="{E9BE652A-0EB8-A1B2-4A8D-D9981E77231B}"/>
              </a:ext>
            </a:extLst>
          </p:cNvPr>
          <p:cNvSpPr/>
          <p:nvPr/>
        </p:nvSpPr>
        <p:spPr>
          <a:xfrm>
            <a:off x="7130775" y="3251471"/>
            <a:ext cx="2605817" cy="1562731"/>
          </a:xfrm>
          <a:prstGeom prst="frame">
            <a:avLst>
              <a:gd name="adj1" fmla="val 4521"/>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Tree>
    <p:extLst>
      <p:ext uri="{BB962C8B-B14F-4D97-AF65-F5344CB8AC3E}">
        <p14:creationId xmlns:p14="http://schemas.microsoft.com/office/powerpoint/2010/main" val="11758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E4FEE68-BCA3-4BE4-AA11-FA73BF48B869}"/>
              </a:ext>
            </a:extLst>
          </p:cNvPr>
          <p:cNvSpPr>
            <a:spLocks noGrp="1"/>
          </p:cNvSpPr>
          <p:nvPr>
            <p:ph type="body" sz="quarter" idx="12"/>
          </p:nvPr>
        </p:nvSpPr>
        <p:spPr/>
        <p:txBody>
          <a:bodyPr/>
          <a:lstStyle/>
          <a:p>
            <a:pPr marL="0" indent="0">
              <a:buNone/>
            </a:pPr>
            <a:r>
              <a:rPr lang="en-US" altLang="zh-CN" dirty="0"/>
              <a:t>2.3. </a:t>
            </a:r>
            <a:r>
              <a:rPr lang="zh-CN" altLang="en-US" dirty="0"/>
              <a:t>半监督</a:t>
            </a:r>
            <a:r>
              <a:rPr lang="en-US" altLang="zh-CN" dirty="0"/>
              <a:t>SVM</a:t>
            </a:r>
            <a:endParaRPr lang="zh-CN" altLang="en-US" dirty="0"/>
          </a:p>
        </p:txBody>
      </p:sp>
      <p:pic>
        <p:nvPicPr>
          <p:cNvPr id="6" name="图片 5"/>
          <p:cNvPicPr>
            <a:picLocks noChangeAspect="1"/>
          </p:cNvPicPr>
          <p:nvPr/>
        </p:nvPicPr>
        <p:blipFill>
          <a:blip r:embed="rId3"/>
          <a:stretch>
            <a:fillRect/>
          </a:stretch>
        </p:blipFill>
        <p:spPr>
          <a:xfrm>
            <a:off x="1182375" y="2102037"/>
            <a:ext cx="4486275" cy="1819275"/>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A78371BE-7B75-40EE-A3B0-01A7FEBBED4E}"/>
                  </a:ext>
                </a:extLst>
              </p:cNvPr>
              <p:cNvSpPr/>
              <p:nvPr/>
            </p:nvSpPr>
            <p:spPr>
              <a:xfrm>
                <a:off x="687732" y="1384036"/>
                <a:ext cx="10644664" cy="400110"/>
              </a:xfrm>
              <a:prstGeom prst="rect">
                <a:avLst/>
              </a:prstGeom>
            </p:spPr>
            <p:txBody>
              <a:bodyPr wrap="square">
                <a:spAutoFit/>
              </a:bodyPr>
              <a:lstStyle/>
              <a:p>
                <a:pPr marL="285750" indent="-285750">
                  <a:buFont typeface="Wingdings" panose="05000000000000000000" pitchFamily="2" charset="2"/>
                  <a:buChar char="p"/>
                </a:pPr>
                <a:r>
                  <a:rPr lang="en-US" altLang="zh-CN" sz="2000" b="1" dirty="0">
                    <a:solidFill>
                      <a:srgbClr val="0070C0"/>
                    </a:solidFill>
                    <a:latin typeface="Source Sans Pro" panose="020B0604020202020204" pitchFamily="34" charset="0"/>
                  </a:rPr>
                  <a:t>TSVM</a:t>
                </a:r>
                <a:r>
                  <a:rPr lang="zh-CN" altLang="en-US" sz="2000" b="1" dirty="0">
                    <a:solidFill>
                      <a:srgbClr val="0070C0"/>
                    </a:solidFill>
                    <a:latin typeface="Source Sans Pro" panose="020B0604020202020204" pitchFamily="34" charset="0"/>
                  </a:rPr>
                  <a:t>目标</a:t>
                </a:r>
                <a:r>
                  <a:rPr lang="zh-CN" altLang="en-US" sz="2000" dirty="0">
                    <a:solidFill>
                      <a:srgbClr val="0070C0"/>
                    </a:solidFill>
                    <a:latin typeface="Source Sans Pro" panose="020B0604020202020204" pitchFamily="34" charset="0"/>
                  </a:rPr>
                  <a:t>：为</a:t>
                </a:r>
                <a14:m>
                  <m:oMath xmlns:m="http://schemas.openxmlformats.org/officeDocument/2006/math">
                    <m:sSub>
                      <m:sSubPr>
                        <m:ctrlPr>
                          <a:rPr lang="en-US" altLang="zh-CN" sz="2000" i="1">
                            <a:solidFill>
                              <a:srgbClr val="0070C0"/>
                            </a:solidFill>
                            <a:latin typeface="Cambria Math" panose="02040503050406030204" pitchFamily="18" charset="0"/>
                          </a:rPr>
                        </m:ctrlPr>
                      </m:sSubPr>
                      <m:e>
                        <m:r>
                          <a:rPr lang="en-US" altLang="zh-CN" sz="2000">
                            <a:solidFill>
                              <a:srgbClr val="0070C0"/>
                            </a:solidFill>
                            <a:latin typeface="Cambria Math" panose="02040503050406030204" pitchFamily="18" charset="0"/>
                          </a:rPr>
                          <m:t>𝐷</m:t>
                        </m:r>
                      </m:e>
                      <m:sub>
                        <m:r>
                          <a:rPr lang="en-US" altLang="zh-CN" sz="2000">
                            <a:solidFill>
                              <a:srgbClr val="0070C0"/>
                            </a:solidFill>
                            <a:latin typeface="Cambria Math" panose="02040503050406030204" pitchFamily="18" charset="0"/>
                          </a:rPr>
                          <m:t>𝑢</m:t>
                        </m:r>
                      </m:sub>
                    </m:sSub>
                  </m:oMath>
                </a14:m>
                <a:r>
                  <a:rPr lang="zh-CN" altLang="en-US" sz="2000" dirty="0">
                    <a:solidFill>
                      <a:srgbClr val="0070C0"/>
                    </a:solidFill>
                    <a:latin typeface="Source Sans Pro" panose="020B0604020202020204" pitchFamily="34" charset="0"/>
                  </a:rPr>
                  <a:t>中的样本给出预测标记</a:t>
                </a:r>
                <a14:m>
                  <m:oMath xmlns:m="http://schemas.openxmlformats.org/officeDocument/2006/math">
                    <m:acc>
                      <m:accPr>
                        <m:chr m:val="̂"/>
                        <m:ctrlPr>
                          <a:rPr lang="zh-CN" altLang="en-US" sz="2000" i="1" smtClean="0">
                            <a:solidFill>
                              <a:srgbClr val="0070C0"/>
                            </a:solidFill>
                            <a:latin typeface="Cambria Math" panose="02040503050406030204" pitchFamily="18" charset="0"/>
                          </a:rPr>
                        </m:ctrlPr>
                      </m:accPr>
                      <m:e>
                        <m:r>
                          <a:rPr lang="en-US" altLang="zh-CN" sz="2000" b="0" i="1" smtClean="0">
                            <a:solidFill>
                              <a:srgbClr val="0070C0"/>
                            </a:solidFill>
                            <a:latin typeface="Cambria Math" panose="02040503050406030204" pitchFamily="18" charset="0"/>
                          </a:rPr>
                          <m:t>𝑦</m:t>
                        </m:r>
                      </m:e>
                    </m:acc>
                    <m:r>
                      <a:rPr lang="en-US" altLang="zh-CN" sz="2000" b="0" i="1" smtClean="0">
                        <a:solidFill>
                          <a:srgbClr val="0070C0"/>
                        </a:solidFill>
                        <a:latin typeface="Cambria Math" panose="02040503050406030204" pitchFamily="18" charset="0"/>
                      </a:rPr>
                      <m:t>=</m:t>
                    </m:r>
                    <m:r>
                      <a:rPr lang="zh-CN" altLang="en-US" sz="2000" i="1">
                        <a:solidFill>
                          <a:srgbClr val="0070C0"/>
                        </a:solidFill>
                        <a:latin typeface="Cambria Math" panose="02040503050406030204" pitchFamily="18" charset="0"/>
                      </a:rPr>
                      <m:t>（</m:t>
                    </m:r>
                    <m:sSub>
                      <m:sSubPr>
                        <m:ctrlPr>
                          <a:rPr lang="en-US" altLang="zh-CN" sz="2000" b="0" i="1" smtClean="0">
                            <a:solidFill>
                              <a:srgbClr val="0070C0"/>
                            </a:solidFill>
                            <a:latin typeface="Cambria Math" panose="02040503050406030204" pitchFamily="18" charset="0"/>
                          </a:rPr>
                        </m:ctrlPr>
                      </m:sSubPr>
                      <m:e>
                        <m:acc>
                          <m:accPr>
                            <m:chr m:val="̂"/>
                            <m:ctrlPr>
                              <a:rPr lang="zh-CN" altLang="en-US" sz="2000" i="1">
                                <a:solidFill>
                                  <a:srgbClr val="0070C0"/>
                                </a:solidFill>
                                <a:latin typeface="Cambria Math" panose="02040503050406030204" pitchFamily="18" charset="0"/>
                              </a:rPr>
                            </m:ctrlPr>
                          </m:accPr>
                          <m:e>
                            <m:r>
                              <a:rPr lang="en-US" altLang="zh-CN" sz="2000" i="1">
                                <a:solidFill>
                                  <a:srgbClr val="0070C0"/>
                                </a:solidFill>
                                <a:latin typeface="Cambria Math" panose="02040503050406030204" pitchFamily="18" charset="0"/>
                              </a:rPr>
                              <m:t>𝑦</m:t>
                            </m:r>
                          </m:e>
                        </m:acc>
                      </m:e>
                      <m:sub>
                        <m:r>
                          <a:rPr lang="en-US" altLang="zh-CN" sz="2000" b="0" i="1" smtClean="0">
                            <a:solidFill>
                              <a:srgbClr val="0070C0"/>
                            </a:solidFill>
                            <a:latin typeface="Cambria Math" panose="02040503050406030204" pitchFamily="18" charset="0"/>
                          </a:rPr>
                          <m:t>𝑙</m:t>
                        </m:r>
                        <m:r>
                          <a:rPr lang="en-US" altLang="zh-CN" sz="2000" b="0" i="1" smtClean="0">
                            <a:solidFill>
                              <a:srgbClr val="0070C0"/>
                            </a:solidFill>
                            <a:latin typeface="Cambria Math" panose="02040503050406030204" pitchFamily="18" charset="0"/>
                          </a:rPr>
                          <m:t>+1</m:t>
                        </m:r>
                      </m:sub>
                    </m:sSub>
                    <m:r>
                      <a:rPr lang="en-US" altLang="zh-CN" sz="2000" b="0" i="1" smtClean="0">
                        <a:solidFill>
                          <a:srgbClr val="0070C0"/>
                        </a:solidFill>
                        <a:latin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acc>
                          <m:accPr>
                            <m:chr m:val="̂"/>
                            <m:ctrlPr>
                              <a:rPr lang="zh-CN" altLang="en-US" sz="2000" i="1">
                                <a:solidFill>
                                  <a:srgbClr val="0070C0"/>
                                </a:solidFill>
                                <a:latin typeface="Cambria Math" panose="02040503050406030204" pitchFamily="18" charset="0"/>
                              </a:rPr>
                            </m:ctrlPr>
                          </m:accPr>
                          <m:e>
                            <m:r>
                              <a:rPr lang="en-US" altLang="zh-CN" sz="2000" i="1">
                                <a:solidFill>
                                  <a:srgbClr val="0070C0"/>
                                </a:solidFill>
                                <a:latin typeface="Cambria Math" panose="02040503050406030204" pitchFamily="18" charset="0"/>
                              </a:rPr>
                              <m:t>𝑦</m:t>
                            </m:r>
                          </m:e>
                        </m:acc>
                      </m:e>
                      <m:sub>
                        <m:r>
                          <a:rPr lang="en-US" altLang="zh-CN" sz="2000" i="1">
                            <a:solidFill>
                              <a:srgbClr val="0070C0"/>
                            </a:solidFill>
                            <a:latin typeface="Cambria Math" panose="02040503050406030204" pitchFamily="18" charset="0"/>
                          </a:rPr>
                          <m:t>𝑙</m:t>
                        </m:r>
                        <m:r>
                          <a:rPr lang="en-US" altLang="zh-CN" sz="2000" i="1">
                            <a:solidFill>
                              <a:srgbClr val="0070C0"/>
                            </a:solidFill>
                            <a:latin typeface="Cambria Math" panose="02040503050406030204" pitchFamily="18" charset="0"/>
                          </a:rPr>
                          <m:t>+2</m:t>
                        </m:r>
                      </m:sub>
                    </m:sSub>
                    <m:r>
                      <a:rPr lang="en-US" altLang="zh-CN" sz="2000" b="0" i="1" smtClean="0">
                        <a:solidFill>
                          <a:srgbClr val="0070C0"/>
                        </a:solidFill>
                        <a:latin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acc>
                          <m:accPr>
                            <m:chr m:val="̂"/>
                            <m:ctrlPr>
                              <a:rPr lang="zh-CN" altLang="en-US" sz="2000" i="1">
                                <a:solidFill>
                                  <a:srgbClr val="0070C0"/>
                                </a:solidFill>
                                <a:latin typeface="Cambria Math" panose="02040503050406030204" pitchFamily="18" charset="0"/>
                              </a:rPr>
                            </m:ctrlPr>
                          </m:accPr>
                          <m:e>
                            <m:r>
                              <a:rPr lang="en-US" altLang="zh-CN" sz="2000" i="1">
                                <a:solidFill>
                                  <a:srgbClr val="0070C0"/>
                                </a:solidFill>
                                <a:latin typeface="Cambria Math" panose="02040503050406030204" pitchFamily="18" charset="0"/>
                              </a:rPr>
                              <m:t>𝑦</m:t>
                            </m:r>
                          </m:e>
                        </m:acc>
                      </m:e>
                      <m:sub>
                        <m:r>
                          <a:rPr lang="en-US" altLang="zh-CN" sz="2000" i="1" smtClean="0">
                            <a:solidFill>
                              <a:srgbClr val="0070C0"/>
                            </a:solidFill>
                            <a:latin typeface="Cambria Math" panose="02040503050406030204" pitchFamily="18" charset="0"/>
                          </a:rPr>
                          <m:t>𝑚</m:t>
                        </m:r>
                      </m:sub>
                    </m:sSub>
                    <m:r>
                      <a:rPr lang="zh-CN" altLang="en-US" sz="2000" i="1">
                        <a:solidFill>
                          <a:srgbClr val="0070C0"/>
                        </a:solidFill>
                        <a:latin typeface="Cambria Math" panose="02040503050406030204" pitchFamily="18" charset="0"/>
                      </a:rPr>
                      <m:t>）</m:t>
                    </m:r>
                    <m:r>
                      <a:rPr lang="zh-CN" altLang="en-US" sz="2000" i="1" smtClean="0">
                        <a:solidFill>
                          <a:srgbClr val="0070C0"/>
                        </a:solidFill>
                        <a:latin typeface="Cambria Math" panose="02040503050406030204" pitchFamily="18" charset="0"/>
                      </a:rPr>
                      <m:t>，</m:t>
                    </m:r>
                    <m:sSub>
                      <m:sSubPr>
                        <m:ctrlPr>
                          <a:rPr lang="en-US" altLang="zh-CN" sz="2000" i="1">
                            <a:solidFill>
                              <a:srgbClr val="0070C0"/>
                            </a:solidFill>
                            <a:latin typeface="Cambria Math" panose="02040503050406030204" pitchFamily="18" charset="0"/>
                          </a:rPr>
                        </m:ctrlPr>
                      </m:sSubPr>
                      <m:e>
                        <m:acc>
                          <m:accPr>
                            <m:chr m:val="̂"/>
                            <m:ctrlPr>
                              <a:rPr lang="zh-CN" altLang="en-US" sz="2000" i="1">
                                <a:solidFill>
                                  <a:srgbClr val="0070C0"/>
                                </a:solidFill>
                                <a:latin typeface="Cambria Math" panose="02040503050406030204" pitchFamily="18" charset="0"/>
                              </a:rPr>
                            </m:ctrlPr>
                          </m:accPr>
                          <m:e>
                            <m:r>
                              <a:rPr lang="en-US" altLang="zh-CN" sz="2000" i="1">
                                <a:solidFill>
                                  <a:srgbClr val="0070C0"/>
                                </a:solidFill>
                                <a:latin typeface="Cambria Math" panose="02040503050406030204" pitchFamily="18" charset="0"/>
                              </a:rPr>
                              <m:t>𝑦</m:t>
                            </m:r>
                          </m:e>
                        </m:acc>
                      </m:e>
                      <m:sub>
                        <m:r>
                          <a:rPr lang="en-US" altLang="zh-CN" sz="2000" b="0" i="1" smtClean="0">
                            <a:solidFill>
                              <a:srgbClr val="0070C0"/>
                            </a:solidFill>
                            <a:latin typeface="Cambria Math" panose="02040503050406030204" pitchFamily="18" charset="0"/>
                          </a:rPr>
                          <m:t>𝑖</m:t>
                        </m:r>
                      </m:sub>
                    </m:sSub>
                    <m:r>
                      <a:rPr lang="en-US" altLang="zh-CN" sz="2000" i="1" smtClean="0">
                        <a:solidFill>
                          <a:srgbClr val="0070C0"/>
                        </a:solidFill>
                        <a:latin typeface="Cambria Math" panose="02040503050406030204" pitchFamily="18" charset="0"/>
                        <a:ea typeface="Cambria Math" panose="02040503050406030204" pitchFamily="18" charset="0"/>
                      </a:rPr>
                      <m:t>∈</m:t>
                    </m:r>
                    <m:r>
                      <a:rPr lang="en-US" altLang="zh-CN" sz="2000" i="1">
                        <a:solidFill>
                          <a:srgbClr val="0070C0"/>
                        </a:solidFill>
                        <a:latin typeface="Cambria Math" panose="02040503050406030204" pitchFamily="18" charset="0"/>
                        <a:ea typeface="Cambria Math" panose="02040503050406030204" pitchFamily="18" charset="0"/>
                      </a:rPr>
                      <m:t>{</m:t>
                    </m:r>
                    <m:r>
                      <a:rPr lang="en-US" altLang="zh-CN" sz="2000" i="1" smtClean="0">
                        <a:solidFill>
                          <a:srgbClr val="0070C0"/>
                        </a:solidFill>
                        <a:latin typeface="Cambria Math" panose="02040503050406030204" pitchFamily="18" charset="0"/>
                        <a:ea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1</m:t>
                    </m:r>
                    <m:r>
                      <a:rPr lang="zh-CN" altLang="en-US" sz="2000" i="1">
                        <a:solidFill>
                          <a:srgbClr val="0070C0"/>
                        </a:solidFill>
                        <a:latin typeface="Cambria Math" panose="02040503050406030204" pitchFamily="18" charset="0"/>
                        <a:ea typeface="Cambria Math" panose="02040503050406030204" pitchFamily="18" charset="0"/>
                      </a:rPr>
                      <m:t>，</m:t>
                    </m:r>
                    <m:r>
                      <a:rPr lang="en-US" altLang="zh-CN" sz="2000" i="1" smtClean="0">
                        <a:solidFill>
                          <a:srgbClr val="0070C0"/>
                        </a:solidFill>
                        <a:latin typeface="Cambria Math" panose="02040503050406030204" pitchFamily="18" charset="0"/>
                        <a:ea typeface="Cambria Math" panose="02040503050406030204" pitchFamily="18" charset="0"/>
                      </a:rPr>
                      <m:t>+</m:t>
                    </m:r>
                    <m:r>
                      <a:rPr lang="en-US" altLang="zh-CN" sz="2000" b="0" i="1" smtClean="0">
                        <a:solidFill>
                          <a:srgbClr val="0070C0"/>
                        </a:solidFill>
                        <a:latin typeface="Cambria Math" panose="02040503050406030204" pitchFamily="18" charset="0"/>
                        <a:ea typeface="Cambria Math" panose="02040503050406030204" pitchFamily="18" charset="0"/>
                      </a:rPr>
                      <m:t>1</m:t>
                    </m:r>
                    <m:r>
                      <a:rPr lang="en-US" altLang="zh-CN" sz="2000" i="1">
                        <a:solidFill>
                          <a:srgbClr val="0070C0"/>
                        </a:solidFill>
                        <a:latin typeface="Cambria Math" panose="02040503050406030204" pitchFamily="18" charset="0"/>
                        <a:ea typeface="Cambria Math" panose="02040503050406030204" pitchFamily="18" charset="0"/>
                      </a:rPr>
                      <m:t>}</m:t>
                    </m:r>
                  </m:oMath>
                </a14:m>
                <a:r>
                  <a:rPr lang="en-US" altLang="zh-CN" sz="2000" dirty="0">
                    <a:solidFill>
                      <a:srgbClr val="0070C0"/>
                    </a:solidFill>
                    <a:latin typeface="Source Sans Pro" panose="020B0604020202020204" pitchFamily="34" charset="0"/>
                  </a:rPr>
                  <a:t>,</a:t>
                </a:r>
                <a:r>
                  <a:rPr lang="zh-CN" altLang="en-US" sz="2000" dirty="0">
                    <a:solidFill>
                      <a:srgbClr val="0070C0"/>
                    </a:solidFill>
                    <a:latin typeface="Source Sans Pro" panose="020B0604020202020204" pitchFamily="34" charset="0"/>
                  </a:rPr>
                  <a:t>满足：</a:t>
                </a:r>
                <a:endParaRPr lang="en-US" altLang="zh-CN" sz="2000" dirty="0">
                  <a:solidFill>
                    <a:srgbClr val="0070C0"/>
                  </a:solidFill>
                  <a:latin typeface="Source Sans Pro" panose="020B0604020202020204" pitchFamily="34" charset="0"/>
                </a:endParaRPr>
              </a:p>
            </p:txBody>
          </p:sp>
        </mc:Choice>
        <mc:Fallback xmlns="">
          <p:sp>
            <p:nvSpPr>
              <p:cNvPr id="5" name="矩形 4">
                <a:extLst>
                  <a:ext uri="{FF2B5EF4-FFF2-40B4-BE49-F238E27FC236}">
                    <a16:creationId xmlns:a16="http://schemas.microsoft.com/office/drawing/2014/main" id="{A78371BE-7B75-40EE-A3B0-01A7FEBBED4E}"/>
                  </a:ext>
                </a:extLst>
              </p:cNvPr>
              <p:cNvSpPr>
                <a:spLocks noRot="1" noChangeAspect="1" noMove="1" noResize="1" noEditPoints="1" noAdjustHandles="1" noChangeArrowheads="1" noChangeShapeType="1" noTextEdit="1"/>
              </p:cNvSpPr>
              <p:nvPr/>
            </p:nvSpPr>
            <p:spPr>
              <a:xfrm>
                <a:off x="687732" y="1384036"/>
                <a:ext cx="10644664" cy="400110"/>
              </a:xfrm>
              <a:prstGeom prst="rect">
                <a:avLst/>
              </a:prstGeom>
              <a:blipFill>
                <a:blip r:embed="rId4"/>
                <a:stretch>
                  <a:fillRect l="-596" t="-6061" b="-24242"/>
                </a:stretch>
              </a:blipFill>
            </p:spPr>
            <p:txBody>
              <a:bodyPr/>
              <a:lstStyle/>
              <a:p>
                <a:r>
                  <a:rPr lang="en-CN">
                    <a:noFill/>
                  </a:rPr>
                  <a:t> </a:t>
                </a:r>
              </a:p>
            </p:txBody>
          </p:sp>
        </mc:Fallback>
      </mc:AlternateContent>
      <p:pic>
        <p:nvPicPr>
          <p:cNvPr id="4" name="图片 3"/>
          <p:cNvPicPr>
            <a:picLocks noChangeAspect="1"/>
          </p:cNvPicPr>
          <p:nvPr/>
        </p:nvPicPr>
        <p:blipFill>
          <a:blip r:embed="rId5"/>
          <a:stretch>
            <a:fillRect/>
          </a:stretch>
        </p:blipFill>
        <p:spPr>
          <a:xfrm>
            <a:off x="1928142" y="918058"/>
            <a:ext cx="3828620" cy="310923"/>
          </a:xfrm>
          <a:prstGeom prst="rect">
            <a:avLst/>
          </a:prstGeom>
        </p:spPr>
      </p:pic>
      <mc:AlternateContent xmlns:mc="http://schemas.openxmlformats.org/markup-compatibility/2006" xmlns:a14="http://schemas.microsoft.com/office/drawing/2010/main">
        <mc:Choice Requires="a14">
          <p:sp>
            <p:nvSpPr>
              <p:cNvPr id="7" name="文本框 6"/>
              <p:cNvSpPr txBox="1"/>
              <p:nvPr/>
            </p:nvSpPr>
            <p:spPr>
              <a:xfrm>
                <a:off x="6007709" y="987332"/>
                <a:ext cx="742896" cy="276999"/>
              </a:xfrm>
              <a:prstGeom prst="rect">
                <a:avLst/>
              </a:prstGeom>
              <a:solidFill>
                <a:schemeClr val="bg1"/>
              </a:solid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m:t>
                        </m:r>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𝑙</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𝐷</m:t>
                        </m:r>
                      </m:e>
                      <m:sub>
                        <m:r>
                          <a:rPr lang="en-US" altLang="zh-CN" b="0" i="1" smtClean="0">
                            <a:latin typeface="Cambria Math" panose="02040503050406030204" pitchFamily="18" charset="0"/>
                          </a:rPr>
                          <m:t>𝑢</m:t>
                        </m:r>
                      </m:sub>
                    </m:sSub>
                  </m:oMath>
                </a14:m>
                <a:r>
                  <a:rPr lang="en-US" altLang="zh-CN" dirty="0">
                    <a:latin typeface="+mn-ea"/>
                  </a:rPr>
                  <a:t>}</a:t>
                </a:r>
                <a:endParaRPr lang="zh-CN" altLang="en-US" dirty="0">
                  <a:latin typeface="+mn-ea"/>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6007709" y="987332"/>
                <a:ext cx="742896" cy="276999"/>
              </a:xfrm>
              <a:prstGeom prst="rect">
                <a:avLst/>
              </a:prstGeom>
              <a:blipFill>
                <a:blip r:embed="rId6"/>
                <a:stretch>
                  <a:fillRect l="-15254" t="-21739" r="-18644" b="-43478"/>
                </a:stretch>
              </a:blipFill>
            </p:spPr>
            <p:txBody>
              <a:bodyPr/>
              <a:lstStyle/>
              <a:p>
                <a:r>
                  <a:rPr lang="en-CN">
                    <a:noFill/>
                  </a:rPr>
                  <a:t> </a:t>
                </a:r>
              </a:p>
            </p:txBody>
          </p:sp>
        </mc:Fallback>
      </mc:AlternateContent>
      <p:sp>
        <p:nvSpPr>
          <p:cNvPr id="8" name="线形标注 2 7"/>
          <p:cNvSpPr/>
          <p:nvPr/>
        </p:nvSpPr>
        <p:spPr>
          <a:xfrm>
            <a:off x="3425512" y="2888512"/>
            <a:ext cx="318498" cy="236306"/>
          </a:xfrm>
          <a:prstGeom prst="borderCallout2">
            <a:avLst>
              <a:gd name="adj1" fmla="val 18750"/>
              <a:gd name="adj2" fmla="val -8333"/>
              <a:gd name="adj3" fmla="val 18750"/>
              <a:gd name="adj4" fmla="val -16667"/>
              <a:gd name="adj5" fmla="val -104890"/>
              <a:gd name="adj6" fmla="val 740433"/>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0" name="矩形 9"/>
              <p:cNvSpPr/>
              <p:nvPr/>
            </p:nvSpPr>
            <p:spPr>
              <a:xfrm>
                <a:off x="194486" y="4645854"/>
                <a:ext cx="7785208" cy="369332"/>
              </a:xfrm>
              <a:prstGeom prst="rect">
                <a:avLst/>
              </a:prstGeom>
            </p:spPr>
            <p:txBody>
              <a:bodyPr wrap="none">
                <a:spAutoFit/>
              </a:bodyPr>
              <a:lstStyle/>
              <a:p>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b="0" i="1" smtClean="0">
                            <a:solidFill>
                              <a:srgbClr val="0070C0"/>
                            </a:solidFill>
                            <a:latin typeface="Cambria Math" panose="02040503050406030204" pitchFamily="18" charset="0"/>
                          </a:rPr>
                          <m:t>𝐶</m:t>
                        </m:r>
                      </m:e>
                      <m:sub>
                        <m:r>
                          <a:rPr lang="en-US" altLang="zh-CN" i="1">
                            <a:solidFill>
                              <a:srgbClr val="0070C0"/>
                            </a:solidFill>
                            <a:latin typeface="Cambria Math" panose="02040503050406030204" pitchFamily="18" charset="0"/>
                          </a:rPr>
                          <m:t>𝑙</m:t>
                        </m:r>
                      </m:sub>
                    </m:sSub>
                  </m:oMath>
                </a14:m>
                <a:r>
                  <a:rPr lang="zh-CN" altLang="en-US" dirty="0">
                    <a:solidFill>
                      <a:srgbClr val="0070C0"/>
                    </a:solidFill>
                    <a:latin typeface="Source Sans Pro" panose="020B0604020202020204" pitchFamily="34" charset="0"/>
                  </a:rPr>
                  <a:t>与</a:t>
                </a:r>
                <a14:m>
                  <m:oMath xmlns:m="http://schemas.openxmlformats.org/officeDocument/2006/math">
                    <m:sSub>
                      <m:sSubPr>
                        <m:ctrlPr>
                          <a:rPr lang="en-US" altLang="zh-CN" i="1">
                            <a:solidFill>
                              <a:srgbClr val="0070C0"/>
                            </a:solidFill>
                            <a:latin typeface="Cambria Math" panose="02040503050406030204" pitchFamily="18" charset="0"/>
                          </a:rPr>
                        </m:ctrlPr>
                      </m:sSubPr>
                      <m:e>
                        <m:r>
                          <a:rPr lang="en-US" altLang="zh-CN" i="1">
                            <a:solidFill>
                              <a:srgbClr val="0070C0"/>
                            </a:solidFill>
                            <a:latin typeface="Cambria Math" panose="02040503050406030204" pitchFamily="18" charset="0"/>
                          </a:rPr>
                          <m:t>𝐶</m:t>
                        </m:r>
                      </m:e>
                      <m:sub>
                        <m:r>
                          <a:rPr lang="en-US" altLang="zh-CN" b="0" i="1" smtClean="0">
                            <a:solidFill>
                              <a:srgbClr val="0070C0"/>
                            </a:solidFill>
                            <a:latin typeface="Cambria Math" panose="02040503050406030204" pitchFamily="18" charset="0"/>
                          </a:rPr>
                          <m:t>𝑢</m:t>
                        </m:r>
                      </m:sub>
                    </m:sSub>
                  </m:oMath>
                </a14:m>
                <a:r>
                  <a:rPr lang="zh-CN" altLang="en-US" dirty="0">
                    <a:solidFill>
                      <a:srgbClr val="0070C0"/>
                    </a:solidFill>
                    <a:latin typeface="Source Sans Pro" panose="020B0604020202020204" pitchFamily="34" charset="0"/>
                  </a:rPr>
                  <a:t>用于平衡模型复杂度、有标记样本与未标记样本重要程度的折中参数</a:t>
                </a:r>
              </a:p>
            </p:txBody>
          </p:sp>
        </mc:Choice>
        <mc:Fallback xmlns="">
          <p:sp>
            <p:nvSpPr>
              <p:cNvPr id="10" name="矩形 9"/>
              <p:cNvSpPr>
                <a:spLocks noRot="1" noChangeAspect="1" noMove="1" noResize="1" noEditPoints="1" noAdjustHandles="1" noChangeArrowheads="1" noChangeShapeType="1" noTextEdit="1"/>
              </p:cNvSpPr>
              <p:nvPr/>
            </p:nvSpPr>
            <p:spPr>
              <a:xfrm>
                <a:off x="194486" y="4645854"/>
                <a:ext cx="7785208" cy="369332"/>
              </a:xfrm>
              <a:prstGeom prst="rect">
                <a:avLst/>
              </a:prstGeom>
              <a:blipFill>
                <a:blip r:embed="rId7"/>
                <a:stretch>
                  <a:fillRect t="-6452" b="-19355"/>
                </a:stretch>
              </a:blipFill>
            </p:spPr>
            <p:txBody>
              <a:bodyPr/>
              <a:lstStyle/>
              <a:p>
                <a:r>
                  <a:rPr lang="en-CN">
                    <a:noFill/>
                  </a:rPr>
                  <a:t> </a:t>
                </a:r>
              </a:p>
            </p:txBody>
          </p:sp>
        </mc:Fallback>
      </mc:AlternateContent>
      <p:sp>
        <p:nvSpPr>
          <p:cNvPr id="11" name="文本框 10"/>
          <p:cNvSpPr txBox="1"/>
          <p:nvPr/>
        </p:nvSpPr>
        <p:spPr>
          <a:xfrm>
            <a:off x="5867474" y="2528416"/>
            <a:ext cx="1808251" cy="369332"/>
          </a:xfrm>
          <a:prstGeom prst="rect">
            <a:avLst/>
          </a:prstGeom>
          <a:noFill/>
        </p:spPr>
        <p:txBody>
          <a:bodyPr wrap="square" rtlCol="0">
            <a:spAutoFit/>
          </a:bodyPr>
          <a:lstStyle/>
          <a:p>
            <a:pPr algn="l"/>
            <a:r>
              <a:rPr lang="zh-CN" altLang="en-US" dirty="0">
                <a:solidFill>
                  <a:srgbClr val="FF0000"/>
                </a:solidFill>
                <a:latin typeface="+mn-ea"/>
              </a:rPr>
              <a:t>对应标记样本</a:t>
            </a:r>
          </a:p>
        </p:txBody>
      </p:sp>
      <p:sp>
        <p:nvSpPr>
          <p:cNvPr id="12" name="线形标注 2 11"/>
          <p:cNvSpPr/>
          <p:nvPr/>
        </p:nvSpPr>
        <p:spPr>
          <a:xfrm>
            <a:off x="3425512" y="3226182"/>
            <a:ext cx="318498" cy="236306"/>
          </a:xfrm>
          <a:prstGeom prst="borderCallout2">
            <a:avLst>
              <a:gd name="adj1" fmla="val 18750"/>
              <a:gd name="adj2" fmla="val -8333"/>
              <a:gd name="adj3" fmla="val 18750"/>
              <a:gd name="adj4" fmla="val -16667"/>
              <a:gd name="adj5" fmla="val 255979"/>
              <a:gd name="adj6" fmla="val 775917"/>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989052" y="3670064"/>
            <a:ext cx="1808251" cy="369332"/>
          </a:xfrm>
          <a:prstGeom prst="rect">
            <a:avLst/>
          </a:prstGeom>
          <a:noFill/>
        </p:spPr>
        <p:txBody>
          <a:bodyPr wrap="square" rtlCol="0">
            <a:spAutoFit/>
          </a:bodyPr>
          <a:lstStyle/>
          <a:p>
            <a:pPr algn="l"/>
            <a:r>
              <a:rPr lang="zh-CN" altLang="en-US" dirty="0">
                <a:solidFill>
                  <a:srgbClr val="FF0000"/>
                </a:solidFill>
                <a:latin typeface="+mn-ea"/>
              </a:rPr>
              <a:t>对应未标记样本</a:t>
            </a:r>
          </a:p>
        </p:txBody>
      </p:sp>
      <p:sp>
        <p:nvSpPr>
          <p:cNvPr id="3" name="文本框 2">
            <a:extLst>
              <a:ext uri="{FF2B5EF4-FFF2-40B4-BE49-F238E27FC236}">
                <a16:creationId xmlns:a16="http://schemas.microsoft.com/office/drawing/2014/main" id="{18B0EE45-A728-F265-DD94-3CC3898D15E5}"/>
              </a:ext>
            </a:extLst>
          </p:cNvPr>
          <p:cNvSpPr txBox="1"/>
          <p:nvPr/>
        </p:nvSpPr>
        <p:spPr>
          <a:xfrm>
            <a:off x="496203" y="5470163"/>
            <a:ext cx="7181774" cy="369332"/>
          </a:xfrm>
          <a:prstGeom prst="rect">
            <a:avLst/>
          </a:prstGeom>
          <a:noFill/>
        </p:spPr>
        <p:txBody>
          <a:bodyPr wrap="none" rtlCol="0">
            <a:spAutoFit/>
          </a:bodyPr>
          <a:lstStyle/>
          <a:p>
            <a:r>
              <a:rPr lang="zh-CN" altLang="en-US" dirty="0">
                <a:solidFill>
                  <a:srgbClr val="0070C0"/>
                </a:solidFill>
                <a:latin typeface="Source Sans Pro" panose="020B0604020202020204" pitchFamily="34" charset="0"/>
              </a:rPr>
              <a:t>穷举每个无标签样本的预测标记计算复杂度过高，</a:t>
            </a:r>
            <a:r>
              <a:rPr lang="en-US" altLang="zh-CN" dirty="0">
                <a:solidFill>
                  <a:srgbClr val="0070C0"/>
                </a:solidFill>
                <a:latin typeface="Source Sans Pro" panose="020B0604020202020204" pitchFamily="34" charset="0"/>
              </a:rPr>
              <a:t>TSVM</a:t>
            </a:r>
            <a:r>
              <a:rPr lang="zh-CN" altLang="en-US" dirty="0">
                <a:solidFill>
                  <a:srgbClr val="0070C0"/>
                </a:solidFill>
                <a:latin typeface="Source Sans Pro" panose="020B0604020202020204" pitchFamily="34" charset="0"/>
              </a:rPr>
              <a:t>采用</a:t>
            </a:r>
            <a:r>
              <a:rPr lang="zh-CN" altLang="en-US" dirty="0">
                <a:solidFill>
                  <a:srgbClr val="FF0000"/>
                </a:solidFill>
                <a:latin typeface="Source Sans Pro" panose="020B0604020202020204" pitchFamily="34" charset="0"/>
              </a:rPr>
              <a:t>迭代策略</a:t>
            </a:r>
          </a:p>
        </p:txBody>
      </p:sp>
      <p:pic>
        <p:nvPicPr>
          <p:cNvPr id="9" name="Picture 8">
            <a:extLst>
              <a:ext uri="{FF2B5EF4-FFF2-40B4-BE49-F238E27FC236}">
                <a16:creationId xmlns:a16="http://schemas.microsoft.com/office/drawing/2014/main" id="{8A747251-7F52-133D-E4B0-FE924672377F}"/>
              </a:ext>
            </a:extLst>
          </p:cNvPr>
          <p:cNvPicPr>
            <a:picLocks noChangeAspect="1"/>
          </p:cNvPicPr>
          <p:nvPr/>
        </p:nvPicPr>
        <p:blipFill>
          <a:blip r:embed="rId8"/>
          <a:stretch>
            <a:fillRect/>
          </a:stretch>
        </p:blipFill>
        <p:spPr>
          <a:xfrm>
            <a:off x="8117705" y="1796610"/>
            <a:ext cx="3534507" cy="2422691"/>
          </a:xfrm>
          <a:prstGeom prst="rect">
            <a:avLst/>
          </a:prstGeom>
        </p:spPr>
      </p:pic>
      <p:sp>
        <p:nvSpPr>
          <p:cNvPr id="17" name="TextBox 16">
            <a:extLst>
              <a:ext uri="{FF2B5EF4-FFF2-40B4-BE49-F238E27FC236}">
                <a16:creationId xmlns:a16="http://schemas.microsoft.com/office/drawing/2014/main" id="{934C260A-1DEE-A222-1969-8114DE01F7CB}"/>
              </a:ext>
            </a:extLst>
          </p:cNvPr>
          <p:cNvSpPr txBox="1"/>
          <p:nvPr/>
        </p:nvSpPr>
        <p:spPr>
          <a:xfrm>
            <a:off x="7859361" y="4231765"/>
            <a:ext cx="4332639" cy="2031325"/>
          </a:xfrm>
          <a:prstGeom prst="rect">
            <a:avLst/>
          </a:prstGeom>
          <a:noFill/>
        </p:spPr>
        <p:txBody>
          <a:bodyPr wrap="square">
            <a:spAutoFit/>
          </a:bodyPr>
          <a:lstStyle/>
          <a:p>
            <a:pPr marL="285750" indent="-285750">
              <a:buFont typeface="Wingdings" pitchFamily="2" charset="2"/>
              <a:buChar char="Ø"/>
            </a:pPr>
            <a:r>
              <a:rPr lang="en-CN" dirty="0"/>
              <a:t> 𝜉𝑖 = 0，分类正确，支持向量恰好落在间隔边界上；</a:t>
            </a:r>
          </a:p>
          <a:p>
            <a:pPr marL="285750" indent="-285750">
              <a:buFont typeface="Wingdings" pitchFamily="2" charset="2"/>
              <a:buChar char="Ø"/>
            </a:pPr>
            <a:r>
              <a:rPr lang="en-CN" dirty="0"/>
              <a:t> 0 &lt; 𝜉𝑖 &lt; 1，则分类正确，支持向量在间隔边界与分离超平面之间；</a:t>
            </a:r>
          </a:p>
          <a:p>
            <a:pPr marL="285750" indent="-285750">
              <a:buFont typeface="Wingdings" pitchFamily="2" charset="2"/>
              <a:buChar char="Ø"/>
            </a:pPr>
            <a:r>
              <a:rPr lang="en-CN" dirty="0"/>
              <a:t>𝜉𝑖 = 1，则支持向量在分离超平面上；</a:t>
            </a:r>
          </a:p>
          <a:p>
            <a:pPr marL="285750" indent="-285750">
              <a:buFont typeface="Wingdings" pitchFamily="2" charset="2"/>
              <a:buChar char="Ø"/>
            </a:pPr>
            <a:r>
              <a:rPr lang="en-CN" dirty="0"/>
              <a:t>1 &lt; 𝜉𝑖，则分类错误，支持向量位于分离超平面误分类一侧。</a:t>
            </a:r>
          </a:p>
        </p:txBody>
      </p:sp>
    </p:spTree>
    <p:extLst>
      <p:ext uri="{BB962C8B-B14F-4D97-AF65-F5344CB8AC3E}">
        <p14:creationId xmlns:p14="http://schemas.microsoft.com/office/powerpoint/2010/main" val="2892680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linds(horizontal)">
                                      <p:cBhvr>
                                        <p:cTn id="16" dur="500"/>
                                        <p:tgtEl>
                                          <p:spTgt spid="12"/>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blinds(horizontal)">
                                      <p:cBhvr>
                                        <p:cTn id="19" dur="500"/>
                                        <p:tgtEl>
                                          <p:spTgt spid="13"/>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linds(horizontal)">
                                      <p:cBhvr>
                                        <p:cTn id="24" dur="500"/>
                                        <p:tgtEl>
                                          <p:spTgt spid="9"/>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blinds(horizontal)">
                                      <p:cBhvr>
                                        <p:cTn id="32" dur="500"/>
                                        <p:tgtEl>
                                          <p:spTgt spid="1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blinds(horizontal)">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p:bldP spid="12" grpId="0" animBg="1"/>
      <p:bldP spid="13" grpId="0"/>
      <p:bldP spid="3"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051CEC4-FD1E-49C9-9B48-02D7AB278E5F}"/>
              </a:ext>
            </a:extLst>
          </p:cNvPr>
          <p:cNvSpPr>
            <a:spLocks noGrp="1"/>
          </p:cNvSpPr>
          <p:nvPr>
            <p:ph type="body" sz="quarter" idx="12"/>
          </p:nvPr>
        </p:nvSpPr>
        <p:spPr>
          <a:xfrm>
            <a:off x="566962" y="265803"/>
            <a:ext cx="4836888" cy="426497"/>
          </a:xfrm>
        </p:spPr>
        <p:txBody>
          <a:bodyPr/>
          <a:lstStyle/>
          <a:p>
            <a:pPr marL="0" indent="0">
              <a:buNone/>
            </a:pPr>
            <a:r>
              <a:rPr lang="en-US" altLang="zh-CN" dirty="0"/>
              <a:t>2.3. </a:t>
            </a:r>
            <a:r>
              <a:rPr lang="zh-CN" altLang="en-US" dirty="0"/>
              <a:t>半监督</a:t>
            </a:r>
            <a:r>
              <a:rPr lang="en-US" altLang="zh-CN" dirty="0"/>
              <a:t>SVM</a:t>
            </a:r>
            <a:endParaRPr lang="zh-CN" altLang="en-US" dirty="0"/>
          </a:p>
        </p:txBody>
      </p:sp>
      <p:pic>
        <p:nvPicPr>
          <p:cNvPr id="3" name="图片 2"/>
          <p:cNvPicPr>
            <a:picLocks noChangeAspect="1"/>
          </p:cNvPicPr>
          <p:nvPr/>
        </p:nvPicPr>
        <p:blipFill>
          <a:blip r:embed="rId3"/>
          <a:stretch>
            <a:fillRect/>
          </a:stretch>
        </p:blipFill>
        <p:spPr>
          <a:xfrm>
            <a:off x="2371129" y="3445243"/>
            <a:ext cx="4197486" cy="2662780"/>
          </a:xfrm>
          <a:prstGeom prst="rect">
            <a:avLst/>
          </a:prstGeom>
        </p:spPr>
      </p:pic>
      <p:pic>
        <p:nvPicPr>
          <p:cNvPr id="4" name="图片 3"/>
          <p:cNvPicPr>
            <a:picLocks noChangeAspect="1"/>
          </p:cNvPicPr>
          <p:nvPr/>
        </p:nvPicPr>
        <p:blipFill>
          <a:blip r:embed="rId4"/>
          <a:stretch>
            <a:fillRect/>
          </a:stretch>
        </p:blipFill>
        <p:spPr>
          <a:xfrm>
            <a:off x="2674097" y="1706615"/>
            <a:ext cx="3277537" cy="1614526"/>
          </a:xfrm>
          <a:prstGeom prst="rect">
            <a:avLst/>
          </a:prstGeom>
        </p:spPr>
      </p:pic>
      <p:pic>
        <p:nvPicPr>
          <p:cNvPr id="5" name="图片 4"/>
          <p:cNvPicPr>
            <a:picLocks noChangeAspect="1"/>
          </p:cNvPicPr>
          <p:nvPr/>
        </p:nvPicPr>
        <p:blipFill>
          <a:blip r:embed="rId5"/>
          <a:stretch>
            <a:fillRect/>
          </a:stretch>
        </p:blipFill>
        <p:spPr>
          <a:xfrm>
            <a:off x="8334807" y="5355548"/>
            <a:ext cx="2543175" cy="752475"/>
          </a:xfrm>
          <a:prstGeom prst="rect">
            <a:avLst/>
          </a:prstGeom>
        </p:spPr>
      </p:pic>
      <p:pic>
        <p:nvPicPr>
          <p:cNvPr id="7" name="图片 6"/>
          <p:cNvPicPr>
            <a:picLocks noChangeAspect="1"/>
          </p:cNvPicPr>
          <p:nvPr/>
        </p:nvPicPr>
        <p:blipFill>
          <a:blip r:embed="rId6"/>
          <a:stretch>
            <a:fillRect/>
          </a:stretch>
        </p:blipFill>
        <p:spPr>
          <a:xfrm>
            <a:off x="6099252" y="1695506"/>
            <a:ext cx="3061577" cy="1576286"/>
          </a:xfrm>
          <a:prstGeom prst="rect">
            <a:avLst/>
          </a:prstGeom>
        </p:spPr>
      </p:pic>
      <p:sp>
        <p:nvSpPr>
          <p:cNvPr id="8" name="矩形 7">
            <a:extLst>
              <a:ext uri="{FF2B5EF4-FFF2-40B4-BE49-F238E27FC236}">
                <a16:creationId xmlns:a16="http://schemas.microsoft.com/office/drawing/2014/main" id="{A78371BE-7B75-40EE-A3B0-01A7FEBBED4E}"/>
              </a:ext>
            </a:extLst>
          </p:cNvPr>
          <p:cNvSpPr/>
          <p:nvPr/>
        </p:nvSpPr>
        <p:spPr>
          <a:xfrm>
            <a:off x="749377" y="968919"/>
            <a:ext cx="10644664" cy="707886"/>
          </a:xfrm>
          <a:prstGeom prst="rect">
            <a:avLst/>
          </a:prstGeom>
        </p:spPr>
        <p:txBody>
          <a:bodyPr wrap="square">
            <a:spAutoFit/>
          </a:bodyPr>
          <a:lstStyle/>
          <a:p>
            <a:pPr marL="285750" indent="-285750">
              <a:buFont typeface="Wingdings" panose="05000000000000000000" pitchFamily="2" charset="2"/>
              <a:buChar char="p"/>
            </a:pPr>
            <a:r>
              <a:rPr lang="en-US" altLang="zh-CN" sz="2000" b="1" dirty="0">
                <a:solidFill>
                  <a:srgbClr val="0070C0"/>
                </a:solidFill>
                <a:latin typeface="Source Sans Pro" panose="020B0604020202020204" pitchFamily="34" charset="0"/>
              </a:rPr>
              <a:t>TSVM</a:t>
            </a:r>
            <a:r>
              <a:rPr lang="zh-CN" altLang="en-US" sz="2000" b="1" dirty="0">
                <a:solidFill>
                  <a:srgbClr val="0070C0"/>
                </a:solidFill>
                <a:latin typeface="Source Sans Pro" panose="020B0604020202020204" pitchFamily="34" charset="0"/>
              </a:rPr>
              <a:t>求解</a:t>
            </a:r>
            <a:r>
              <a:rPr lang="zh-CN" altLang="en-US" sz="2000" dirty="0">
                <a:solidFill>
                  <a:srgbClr val="0070C0"/>
                </a:solidFill>
                <a:latin typeface="Source Sans Pro" panose="020B0604020202020204" pitchFamily="34" charset="0"/>
              </a:rPr>
              <a:t>：迭代地进行局部搜索。分两个环节：分配伪标记并获得初始</a:t>
            </a:r>
            <a:r>
              <a:rPr lang="en-US" altLang="zh-CN" sz="2000" dirty="0">
                <a:solidFill>
                  <a:srgbClr val="0070C0"/>
                </a:solidFill>
                <a:latin typeface="Source Sans Pro" panose="020B0604020202020204" pitchFamily="34" charset="0"/>
              </a:rPr>
              <a:t>SVM</a:t>
            </a:r>
            <a:r>
              <a:rPr lang="zh-CN" altLang="en-US" sz="2000" dirty="0">
                <a:solidFill>
                  <a:srgbClr val="0070C0"/>
                </a:solidFill>
                <a:latin typeface="Source Sans Pro" panose="020B0604020202020204" pitchFamily="34" charset="0"/>
              </a:rPr>
              <a:t>、交换错分的未标记样本更新</a:t>
            </a:r>
            <a:r>
              <a:rPr lang="en-US" altLang="zh-CN" sz="2000" dirty="0">
                <a:solidFill>
                  <a:srgbClr val="0070C0"/>
                </a:solidFill>
                <a:latin typeface="Source Sans Pro" panose="020B0604020202020204" pitchFamily="34" charset="0"/>
              </a:rPr>
              <a:t>SVM</a:t>
            </a:r>
          </a:p>
        </p:txBody>
      </p:sp>
      <p:sp>
        <p:nvSpPr>
          <p:cNvPr id="9" name="矩形 8"/>
          <p:cNvSpPr/>
          <p:nvPr/>
        </p:nvSpPr>
        <p:spPr>
          <a:xfrm>
            <a:off x="81321" y="1877517"/>
            <a:ext cx="2289808"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solidFill>
                  <a:srgbClr val="00B050"/>
                </a:solidFill>
              </a:rPr>
              <a:t>1.</a:t>
            </a:r>
            <a:r>
              <a:rPr lang="zh-CN" altLang="en-US" b="1" dirty="0">
                <a:solidFill>
                  <a:srgbClr val="00B050"/>
                </a:solidFill>
              </a:rPr>
              <a:t> 计算初始</a:t>
            </a:r>
            <a:r>
              <a:rPr lang="en-US" altLang="zh-CN" b="1" dirty="0">
                <a:solidFill>
                  <a:srgbClr val="00B050"/>
                </a:solidFill>
              </a:rPr>
              <a:t>SVM</a:t>
            </a:r>
          </a:p>
        </p:txBody>
      </p:sp>
      <p:sp>
        <p:nvSpPr>
          <p:cNvPr id="6" name="矩形 5"/>
          <p:cNvSpPr/>
          <p:nvPr/>
        </p:nvSpPr>
        <p:spPr>
          <a:xfrm>
            <a:off x="224387" y="2307437"/>
            <a:ext cx="2449710" cy="1077218"/>
          </a:xfrm>
          <a:prstGeom prst="rect">
            <a:avLst/>
          </a:prstGeom>
        </p:spPr>
        <p:txBody>
          <a:bodyPr wrap="none">
            <a:spAutoFit/>
          </a:bodyPr>
          <a:lstStyle/>
          <a:p>
            <a:pPr marL="342900" indent="-342900">
              <a:buFont typeface="Wingdings" panose="05000000000000000000" pitchFamily="2" charset="2"/>
              <a:buChar char="Ø"/>
            </a:pPr>
            <a:r>
              <a:rPr lang="zh-CN" altLang="en-US" sz="1600" b="1" dirty="0">
                <a:solidFill>
                  <a:schemeClr val="accent1"/>
                </a:solidFill>
                <a:latin typeface="+mn-ea"/>
              </a:rPr>
              <a:t>有标记样本训练</a:t>
            </a:r>
            <a:r>
              <a:rPr lang="en-US" altLang="zh-CN" sz="1600" b="1" dirty="0">
                <a:solidFill>
                  <a:schemeClr val="accent1"/>
                </a:solidFill>
                <a:latin typeface="+mn-ea"/>
              </a:rPr>
              <a:t>SVM</a:t>
            </a:r>
          </a:p>
          <a:p>
            <a:pPr marL="342900" indent="-342900">
              <a:buFont typeface="Wingdings" panose="05000000000000000000" pitchFamily="2" charset="2"/>
              <a:buChar char="Ø"/>
            </a:pPr>
            <a:endParaRPr lang="en-US" altLang="zh-CN" sz="1600" b="1" dirty="0">
              <a:solidFill>
                <a:schemeClr val="accent1"/>
              </a:solidFill>
              <a:latin typeface="+mn-ea"/>
            </a:endParaRPr>
          </a:p>
          <a:p>
            <a:pPr marL="342900" indent="-342900">
              <a:buFont typeface="Wingdings" panose="05000000000000000000" pitchFamily="2" charset="2"/>
              <a:buChar char="Ø"/>
            </a:pPr>
            <a:r>
              <a:rPr lang="zh-CN" altLang="en-US" sz="1600" b="1" dirty="0">
                <a:solidFill>
                  <a:schemeClr val="accent1"/>
                </a:solidFill>
                <a:latin typeface="+mn-ea"/>
              </a:rPr>
              <a:t>获得未标记样本的伪</a:t>
            </a:r>
            <a:endParaRPr lang="en-US" altLang="zh-CN" sz="1600" b="1" dirty="0">
              <a:solidFill>
                <a:schemeClr val="accent1"/>
              </a:solidFill>
              <a:latin typeface="+mn-ea"/>
            </a:endParaRPr>
          </a:p>
          <a:p>
            <a:r>
              <a:rPr lang="zh-CN" altLang="en-US" sz="1600" b="1" dirty="0">
                <a:solidFill>
                  <a:schemeClr val="accent1"/>
                </a:solidFill>
                <a:latin typeface="+mn-ea"/>
              </a:rPr>
              <a:t>标签后，再训练</a:t>
            </a:r>
            <a:r>
              <a:rPr lang="en-US" altLang="zh-CN" sz="1600" b="1" dirty="0">
                <a:solidFill>
                  <a:schemeClr val="accent1"/>
                </a:solidFill>
                <a:latin typeface="+mn-ea"/>
              </a:rPr>
              <a:t>SVM</a:t>
            </a:r>
          </a:p>
        </p:txBody>
      </p:sp>
      <p:sp>
        <p:nvSpPr>
          <p:cNvPr id="10" name="矩形 9"/>
          <p:cNvSpPr/>
          <p:nvPr/>
        </p:nvSpPr>
        <p:spPr>
          <a:xfrm>
            <a:off x="9181610" y="1775763"/>
            <a:ext cx="3214744" cy="369332"/>
          </a:xfrm>
          <a:prstGeom prst="rect">
            <a:avLst/>
          </a:prstGeom>
        </p:spPr>
        <p:txBody>
          <a:bodyPr wrap="square">
            <a:spAutoFit/>
          </a:bodyPr>
          <a:lstStyle/>
          <a:p>
            <a:pPr marL="285750" indent="-285750">
              <a:buFont typeface="Wingdings" panose="05000000000000000000" pitchFamily="2" charset="2"/>
              <a:buChar char="l"/>
            </a:pPr>
            <a:r>
              <a:rPr lang="en-US" altLang="zh-CN" b="1" dirty="0">
                <a:solidFill>
                  <a:srgbClr val="00B050"/>
                </a:solidFill>
              </a:rPr>
              <a:t>2.</a:t>
            </a:r>
            <a:r>
              <a:rPr lang="zh-CN" altLang="en-US" b="1" dirty="0">
                <a:solidFill>
                  <a:srgbClr val="00B050"/>
                </a:solidFill>
              </a:rPr>
              <a:t> 交换标记重复训练</a:t>
            </a:r>
            <a:r>
              <a:rPr lang="en-US" altLang="zh-CN" b="1" dirty="0">
                <a:solidFill>
                  <a:srgbClr val="00B050"/>
                </a:solidFill>
              </a:rPr>
              <a:t>SVM</a:t>
            </a:r>
          </a:p>
        </p:txBody>
      </p:sp>
      <p:sp>
        <p:nvSpPr>
          <p:cNvPr id="11" name="矩形 10"/>
          <p:cNvSpPr/>
          <p:nvPr/>
        </p:nvSpPr>
        <p:spPr>
          <a:xfrm>
            <a:off x="9266355" y="2205683"/>
            <a:ext cx="2842517" cy="1323439"/>
          </a:xfrm>
          <a:prstGeom prst="rect">
            <a:avLst/>
          </a:prstGeom>
        </p:spPr>
        <p:txBody>
          <a:bodyPr wrap="square">
            <a:spAutoFit/>
          </a:bodyPr>
          <a:lstStyle/>
          <a:p>
            <a:pPr marL="342900" indent="-342900">
              <a:buFont typeface="Wingdings" panose="05000000000000000000" pitchFamily="2" charset="2"/>
              <a:buChar char="Ø"/>
            </a:pPr>
            <a:r>
              <a:rPr lang="zh-CN" altLang="en-US" sz="1600" b="1" dirty="0">
                <a:solidFill>
                  <a:schemeClr val="accent1"/>
                </a:solidFill>
                <a:latin typeface="+mn-ea"/>
              </a:rPr>
              <a:t>挑选两个可能错分的异类</a:t>
            </a:r>
            <a:endParaRPr lang="en-US" altLang="zh-CN" sz="1600" b="1" dirty="0">
              <a:solidFill>
                <a:schemeClr val="accent1"/>
              </a:solidFill>
              <a:latin typeface="+mn-ea"/>
            </a:endParaRPr>
          </a:p>
          <a:p>
            <a:r>
              <a:rPr lang="zh-CN" altLang="en-US" sz="1600" b="1" dirty="0">
                <a:solidFill>
                  <a:schemeClr val="accent1"/>
                </a:solidFill>
                <a:latin typeface="+mn-ea"/>
              </a:rPr>
              <a:t>未标记样本</a:t>
            </a:r>
            <a:endParaRPr lang="en-US" altLang="zh-CN" sz="1600" b="1" dirty="0">
              <a:solidFill>
                <a:schemeClr val="accent1"/>
              </a:solidFill>
              <a:latin typeface="+mn-ea"/>
            </a:endParaRPr>
          </a:p>
          <a:p>
            <a:pPr marL="342900" indent="-342900">
              <a:buFont typeface="Wingdings" panose="05000000000000000000" pitchFamily="2" charset="2"/>
              <a:buChar char="Ø"/>
            </a:pPr>
            <a:endParaRPr lang="en-US" altLang="zh-CN" sz="1600" b="1" dirty="0">
              <a:solidFill>
                <a:schemeClr val="accent1"/>
              </a:solidFill>
              <a:latin typeface="+mn-ea"/>
            </a:endParaRPr>
          </a:p>
          <a:p>
            <a:pPr marL="342900" indent="-342900">
              <a:buFont typeface="Wingdings" panose="05000000000000000000" pitchFamily="2" charset="2"/>
              <a:buChar char="Ø"/>
            </a:pPr>
            <a:r>
              <a:rPr lang="zh-CN" altLang="en-US" sz="1600" b="1" dirty="0">
                <a:solidFill>
                  <a:schemeClr val="accent1"/>
                </a:solidFill>
                <a:latin typeface="+mn-ea"/>
              </a:rPr>
              <a:t>交换其标签，重新训练</a:t>
            </a:r>
            <a:r>
              <a:rPr lang="en-US" altLang="zh-CN" sz="1600" b="1" dirty="0">
                <a:solidFill>
                  <a:schemeClr val="accent1"/>
                </a:solidFill>
                <a:latin typeface="+mn-ea"/>
              </a:rPr>
              <a:t>SVM</a:t>
            </a:r>
          </a:p>
        </p:txBody>
      </p:sp>
      <p:sp>
        <p:nvSpPr>
          <p:cNvPr id="13" name="线形标注 2 12"/>
          <p:cNvSpPr/>
          <p:nvPr/>
        </p:nvSpPr>
        <p:spPr>
          <a:xfrm>
            <a:off x="3133618" y="4828854"/>
            <a:ext cx="2938091" cy="164386"/>
          </a:xfrm>
          <a:prstGeom prst="borderCallout2">
            <a:avLst>
              <a:gd name="adj1" fmla="val -214"/>
              <a:gd name="adj2" fmla="val 100241"/>
              <a:gd name="adj3" fmla="val -335229"/>
              <a:gd name="adj4" fmla="val 174311"/>
              <a:gd name="adj5" fmla="val -333363"/>
              <a:gd name="adj6" fmla="val 176084"/>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8236387" y="3708971"/>
            <a:ext cx="1271588" cy="565078"/>
          </a:xfrm>
          <a:prstGeom prst="round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FF0000"/>
                </a:solidFill>
              </a:rPr>
              <a:t>挑选准则</a:t>
            </a:r>
          </a:p>
        </p:txBody>
      </p:sp>
      <p:cxnSp>
        <p:nvCxnSpPr>
          <p:cNvPr id="16" name="曲线连接符 15"/>
          <p:cNvCxnSpPr>
            <a:cxnSpLocks/>
          </p:cNvCxnSpPr>
          <p:nvPr/>
        </p:nvCxnSpPr>
        <p:spPr>
          <a:xfrm rot="5400000" flipH="1" flipV="1">
            <a:off x="8611952" y="2941554"/>
            <a:ext cx="1006865" cy="527971"/>
          </a:xfrm>
          <a:prstGeom prst="curvedConnector3">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矩形 17"/>
              <p:cNvSpPr/>
              <p:nvPr/>
            </p:nvSpPr>
            <p:spPr>
              <a:xfrm>
                <a:off x="7107382" y="4535723"/>
                <a:ext cx="4998026" cy="646331"/>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减轻类别不平衡的影响，基于伪标记而当作正反例的未标记样本数，将</a:t>
                </a:r>
                <a14:m>
                  <m:oMath xmlns:m="http://schemas.openxmlformats.org/officeDocument/2006/math">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e>
                      <m:sub>
                        <m:r>
                          <a:rPr lang="en-US" altLang="zh-CN" i="1">
                            <a:latin typeface="Cambria Math" panose="02040503050406030204" pitchFamily="18" charset="0"/>
                          </a:rPr>
                          <m:t>𝑢</m:t>
                        </m:r>
                      </m:sub>
                    </m:sSub>
                  </m:oMath>
                </a14:m>
                <a:r>
                  <a:rPr lang="zh-CN" altLang="en-US" b="1" dirty="0">
                    <a:solidFill>
                      <a:srgbClr val="00B050"/>
                    </a:solidFill>
                  </a:rPr>
                  <a:t>拆为</a:t>
                </a:r>
                <a14:m>
                  <m:oMath xmlns:m="http://schemas.openxmlformats.org/officeDocument/2006/math">
                    <m:sSubSup>
                      <m:sSubSupPr>
                        <m:ctrlPr>
                          <a:rPr lang="en-US" altLang="zh-CN" b="0" i="1" smtClean="0">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𝑢</m:t>
                        </m:r>
                      </m:sub>
                      <m:sup>
                        <m:r>
                          <a:rPr lang="en-US" altLang="zh-CN" b="0" i="1" smtClean="0">
                            <a:latin typeface="Cambria Math" panose="02040503050406030204" pitchFamily="18" charset="0"/>
                          </a:rPr>
                          <m:t>+</m:t>
                        </m:r>
                      </m:sup>
                    </m:sSubSup>
                  </m:oMath>
                </a14:m>
                <a:r>
                  <a:rPr lang="zh-CN" altLang="en-US" b="1" dirty="0">
                    <a:solidFill>
                      <a:srgbClr val="00B050"/>
                    </a:solidFill>
                  </a:rPr>
                  <a:t>、</a:t>
                </a:r>
                <a:r>
                  <a:rPr lang="en-US" altLang="zh-CN" dirty="0"/>
                  <a:t> </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𝐶</m:t>
                        </m:r>
                      </m:e>
                      <m:sub>
                        <m:r>
                          <a:rPr lang="en-US" altLang="zh-CN" i="1">
                            <a:latin typeface="Cambria Math" panose="02040503050406030204" pitchFamily="18" charset="0"/>
                          </a:rPr>
                          <m:t>𝑢</m:t>
                        </m:r>
                      </m:sub>
                      <m:sup>
                        <m:r>
                          <a:rPr lang="en-US" altLang="zh-CN" b="0" i="1" smtClean="0">
                            <a:latin typeface="Cambria Math" panose="02040503050406030204" pitchFamily="18" charset="0"/>
                          </a:rPr>
                          <m:t>−</m:t>
                        </m:r>
                      </m:sup>
                    </m:sSubSup>
                  </m:oMath>
                </a14:m>
                <a:endParaRPr lang="en-US" altLang="zh-CN" b="1" dirty="0">
                  <a:solidFill>
                    <a:srgbClr val="00B050"/>
                  </a:solidFill>
                </a:endParaRPr>
              </a:p>
            </p:txBody>
          </p:sp>
        </mc:Choice>
        <mc:Fallback xmlns="">
          <p:sp>
            <p:nvSpPr>
              <p:cNvPr id="18" name="矩形 17"/>
              <p:cNvSpPr>
                <a:spLocks noRot="1" noChangeAspect="1" noMove="1" noResize="1" noEditPoints="1" noAdjustHandles="1" noChangeArrowheads="1" noChangeShapeType="1" noTextEdit="1"/>
              </p:cNvSpPr>
              <p:nvPr/>
            </p:nvSpPr>
            <p:spPr>
              <a:xfrm>
                <a:off x="7107382" y="4535723"/>
                <a:ext cx="4998026" cy="646331"/>
              </a:xfrm>
              <a:prstGeom prst="rect">
                <a:avLst/>
              </a:prstGeom>
              <a:blipFill>
                <a:blip r:embed="rId7"/>
                <a:stretch>
                  <a:fillRect l="-759" t="-3846" b="-1346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15791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0" grpId="0"/>
      <p:bldP spid="11" grpId="0"/>
      <p:bldP spid="13" grpId="0" animBg="1"/>
      <p:bldP spid="14"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5761102" cy="426497"/>
          </a:xfrm>
        </p:spPr>
        <p:txBody>
          <a:bodyPr/>
          <a:lstStyle/>
          <a:p>
            <a:pPr marL="0" indent="0">
              <a:buNone/>
            </a:pPr>
            <a:r>
              <a:rPr lang="en-US" altLang="zh-CN" dirty="0"/>
              <a:t>2.4.</a:t>
            </a:r>
            <a:r>
              <a:rPr lang="zh-CN" altLang="en-US" dirty="0"/>
              <a:t>图半监督学习</a:t>
            </a:r>
            <a:r>
              <a:rPr lang="en-US" altLang="zh-CN" dirty="0"/>
              <a:t>——</a:t>
            </a:r>
            <a:r>
              <a:rPr lang="zh-CN" altLang="en-US" dirty="0"/>
              <a:t>平滑假设</a:t>
            </a:r>
          </a:p>
        </p:txBody>
      </p:sp>
      <p:sp>
        <p:nvSpPr>
          <p:cNvPr id="12" name="矩形 11">
            <a:extLst>
              <a:ext uri="{FF2B5EF4-FFF2-40B4-BE49-F238E27FC236}">
                <a16:creationId xmlns:a16="http://schemas.microsoft.com/office/drawing/2014/main" id="{5BEEFD26-416B-ECBB-2CE9-BA3FD0DC64BF}"/>
              </a:ext>
            </a:extLst>
          </p:cNvPr>
          <p:cNvSpPr/>
          <p:nvPr/>
        </p:nvSpPr>
        <p:spPr>
          <a:xfrm>
            <a:off x="749377" y="968919"/>
            <a:ext cx="10644664"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平滑假设</a:t>
            </a:r>
            <a:r>
              <a:rPr lang="zh-CN" altLang="en-US" sz="2000" dirty="0">
                <a:solidFill>
                  <a:srgbClr val="0070C0"/>
                </a:solidFill>
                <a:latin typeface="Source Sans Pro" panose="020B0604020202020204" pitchFamily="34" charset="0"/>
              </a:rPr>
              <a:t>：相似的样本具有相同的标签</a:t>
            </a:r>
            <a:endParaRPr lang="en-US" altLang="zh-CN" sz="2000" dirty="0">
              <a:solidFill>
                <a:srgbClr val="0070C0"/>
              </a:solidFill>
              <a:latin typeface="Source Sans Pro" panose="020B0604020202020204" pitchFamily="34" charset="0"/>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298EC408-FD4E-235E-086A-37956F604983}"/>
                  </a:ext>
                </a:extLst>
              </p:cNvPr>
              <p:cNvSpPr/>
              <p:nvPr/>
            </p:nvSpPr>
            <p:spPr>
              <a:xfrm>
                <a:off x="749377" y="1645648"/>
                <a:ext cx="10644664" cy="734240"/>
              </a:xfrm>
              <a:prstGeom prst="rect">
                <a:avLst/>
              </a:prstGeom>
            </p:spPr>
            <p:txBody>
              <a:bodyPr wrap="square">
                <a:spAutoFit/>
              </a:bodyPr>
              <a:lstStyle/>
              <a:p>
                <a:pPr marL="285750" indent="-285750">
                  <a:buFont typeface="Wingdings" panose="05000000000000000000" pitchFamily="2" charset="2"/>
                  <a:buChar char="p"/>
                </a:pPr>
                <a:r>
                  <a:rPr lang="zh-CN" altLang="en-US" sz="2000" dirty="0">
                    <a:solidFill>
                      <a:srgbClr val="0070C0"/>
                    </a:solidFill>
                    <a:latin typeface="Source Sans Pro" panose="020B0604020202020204" pitchFamily="34" charset="0"/>
                  </a:rPr>
                  <a:t>样本</a:t>
                </a:r>
                <a:r>
                  <a:rPr lang="en-US" altLang="zh-CN" sz="2000" dirty="0">
                    <a:solidFill>
                      <a:srgbClr val="0070C0"/>
                    </a:solidFill>
                    <a:latin typeface="Source Sans Pro" panose="020B0604020202020204" pitchFamily="34" charset="0"/>
                  </a:rPr>
                  <a:t>x</a:t>
                </a:r>
                <a:r>
                  <a:rPr lang="zh-CN" altLang="en-US" sz="2000" dirty="0">
                    <a:solidFill>
                      <a:srgbClr val="0070C0"/>
                    </a:solidFill>
                    <a:latin typeface="Source Sans Pro" panose="020B0604020202020204" pitchFamily="34" charset="0"/>
                  </a:rPr>
                  <a:t>的分布非均匀</a:t>
                </a:r>
                <a:endParaRPr lang="en-US" altLang="zh-CN" sz="2000" dirty="0">
                  <a:solidFill>
                    <a:srgbClr val="0070C0"/>
                  </a:solidFill>
                  <a:latin typeface="Source Sans Pro" panose="020B0604020202020204" pitchFamily="34" charset="0"/>
                </a:endParaRPr>
              </a:p>
              <a:p>
                <a:pPr marL="285750" indent="-285750">
                  <a:buFont typeface="Wingdings" panose="05000000000000000000" pitchFamily="2" charset="2"/>
                  <a:buChar char="p"/>
                </a:pPr>
                <a:r>
                  <a:rPr lang="zh-CN" altLang="en-US" sz="2000" dirty="0">
                    <a:solidFill>
                      <a:srgbClr val="0070C0"/>
                    </a:solidFill>
                    <a:latin typeface="Source Sans Pro" panose="020B0604020202020204" pitchFamily="34" charset="0"/>
                  </a:rPr>
                  <a:t>若</a:t>
                </a:r>
                <a14:m>
                  <m:oMath xmlns:m="http://schemas.openxmlformats.org/officeDocument/2006/math">
                    <m:sSup>
                      <m:sSupPr>
                        <m:ctrlPr>
                          <a:rPr lang="en-US" altLang="zh-CN" sz="2000" b="0" i="1" smtClean="0">
                            <a:solidFill>
                              <a:srgbClr val="0070C0"/>
                            </a:solidFill>
                            <a:latin typeface="Cambria Math" panose="02040503050406030204" pitchFamily="18" charset="0"/>
                          </a:rPr>
                        </m:ctrlPr>
                      </m:sSupPr>
                      <m:e>
                        <m:r>
                          <a:rPr lang="en-US" altLang="zh-CN" sz="2000" b="0" i="1" smtClean="0">
                            <a:solidFill>
                              <a:srgbClr val="0070C0"/>
                            </a:solidFill>
                            <a:latin typeface="Cambria Math" panose="02040503050406030204" pitchFamily="18" charset="0"/>
                          </a:rPr>
                          <m:t>𝑥</m:t>
                        </m:r>
                      </m:e>
                      <m:sup>
                        <m:r>
                          <a:rPr lang="en-US" altLang="zh-CN" sz="2000" b="0" i="1" smtClean="0">
                            <a:solidFill>
                              <a:srgbClr val="0070C0"/>
                            </a:solidFill>
                            <a:latin typeface="Cambria Math" panose="02040503050406030204" pitchFamily="18" charset="0"/>
                          </a:rPr>
                          <m:t>1</m:t>
                        </m:r>
                      </m:sup>
                    </m:sSup>
                  </m:oMath>
                </a14:m>
                <a:r>
                  <a:rPr lang="zh-CN" altLang="en-US" sz="2000" dirty="0">
                    <a:solidFill>
                      <a:srgbClr val="0070C0"/>
                    </a:solidFill>
                    <a:latin typeface="Source Sans Pro" panose="020B0604020202020204" pitchFamily="34" charset="0"/>
                  </a:rPr>
                  <a:t>和</a:t>
                </a:r>
                <a14:m>
                  <m:oMath xmlns:m="http://schemas.openxmlformats.org/officeDocument/2006/math">
                    <m:sSup>
                      <m:sSupPr>
                        <m:ctrlPr>
                          <a:rPr lang="en-US" altLang="zh-CN" sz="2000" i="1">
                            <a:solidFill>
                              <a:srgbClr val="0070C0"/>
                            </a:solidFill>
                            <a:latin typeface="Cambria Math" panose="02040503050406030204" pitchFamily="18" charset="0"/>
                          </a:rPr>
                        </m:ctrlPr>
                      </m:sSupPr>
                      <m:e>
                        <m:r>
                          <a:rPr lang="en-US" altLang="zh-CN" sz="2000" i="1">
                            <a:solidFill>
                              <a:srgbClr val="0070C0"/>
                            </a:solidFill>
                            <a:latin typeface="Cambria Math" panose="02040503050406030204" pitchFamily="18" charset="0"/>
                          </a:rPr>
                          <m:t>𝑥</m:t>
                        </m:r>
                      </m:e>
                      <m:sup>
                        <m:r>
                          <a:rPr lang="en-US" altLang="zh-CN" sz="2000" b="0" i="1" smtClean="0">
                            <a:solidFill>
                              <a:srgbClr val="0070C0"/>
                            </a:solidFill>
                            <a:latin typeface="Cambria Math" panose="02040503050406030204" pitchFamily="18" charset="0"/>
                          </a:rPr>
                          <m:t>2</m:t>
                        </m:r>
                      </m:sup>
                    </m:sSup>
                  </m:oMath>
                </a14:m>
                <a:r>
                  <a:rPr lang="zh-CN" altLang="en-US" sz="2000" dirty="0">
                    <a:solidFill>
                      <a:srgbClr val="0070C0"/>
                    </a:solidFill>
                    <a:latin typeface="Source Sans Pro" panose="020B0604020202020204" pitchFamily="34" charset="0"/>
                  </a:rPr>
                  <a:t>在高密度区域相邻，则具有相同的标签</a:t>
                </a:r>
                <a:endParaRPr lang="en-US" altLang="zh-CN" sz="2000" dirty="0">
                  <a:solidFill>
                    <a:srgbClr val="0070C0"/>
                  </a:solidFill>
                  <a:latin typeface="Source Sans Pro" panose="020B0604020202020204" pitchFamily="34" charset="0"/>
                </a:endParaRPr>
              </a:p>
            </p:txBody>
          </p:sp>
        </mc:Choice>
        <mc:Fallback xmlns="">
          <p:sp>
            <p:nvSpPr>
              <p:cNvPr id="13" name="矩形 12">
                <a:extLst>
                  <a:ext uri="{FF2B5EF4-FFF2-40B4-BE49-F238E27FC236}">
                    <a16:creationId xmlns:a16="http://schemas.microsoft.com/office/drawing/2014/main" id="{298EC408-FD4E-235E-086A-37956F604983}"/>
                  </a:ext>
                </a:extLst>
              </p:cNvPr>
              <p:cNvSpPr>
                <a:spLocks noRot="1" noChangeAspect="1" noMove="1" noResize="1" noEditPoints="1" noAdjustHandles="1" noChangeArrowheads="1" noChangeShapeType="1" noTextEdit="1"/>
              </p:cNvSpPr>
              <p:nvPr/>
            </p:nvSpPr>
            <p:spPr>
              <a:xfrm>
                <a:off x="749377" y="1645648"/>
                <a:ext cx="10644664" cy="734240"/>
              </a:xfrm>
              <a:prstGeom prst="rect">
                <a:avLst/>
              </a:prstGeom>
              <a:blipFill>
                <a:blip r:embed="rId3"/>
                <a:stretch>
                  <a:fillRect l="-477" t="-5085" b="-10169"/>
                </a:stretch>
              </a:blipFill>
            </p:spPr>
            <p:txBody>
              <a:bodyPr/>
              <a:lstStyle/>
              <a:p>
                <a:r>
                  <a:rPr lang="zh-CN" altLang="en-US">
                    <a:noFill/>
                  </a:rPr>
                  <a:t> </a:t>
                </a:r>
              </a:p>
            </p:txBody>
          </p:sp>
        </mc:Fallback>
      </mc:AlternateContent>
      <p:pic>
        <p:nvPicPr>
          <p:cNvPr id="14" name="图片 13">
            <a:extLst>
              <a:ext uri="{FF2B5EF4-FFF2-40B4-BE49-F238E27FC236}">
                <a16:creationId xmlns:a16="http://schemas.microsoft.com/office/drawing/2014/main" id="{6063E4BD-FC42-AC23-0A82-B67B787253A3}"/>
              </a:ext>
            </a:extLst>
          </p:cNvPr>
          <p:cNvPicPr>
            <a:picLocks noChangeAspect="1"/>
          </p:cNvPicPr>
          <p:nvPr/>
        </p:nvPicPr>
        <p:blipFill>
          <a:blip r:embed="rId4"/>
          <a:stretch>
            <a:fillRect/>
          </a:stretch>
        </p:blipFill>
        <p:spPr>
          <a:xfrm>
            <a:off x="7650519" y="943846"/>
            <a:ext cx="4075545" cy="3472305"/>
          </a:xfrm>
          <a:prstGeom prst="rect">
            <a:avLst/>
          </a:prstGeom>
        </p:spPr>
      </p:pic>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61D6CFF6-4BF3-0B4D-724F-C3DDB2AB292E}"/>
                  </a:ext>
                </a:extLst>
              </p:cNvPr>
              <p:cNvSpPr txBox="1"/>
              <p:nvPr/>
            </p:nvSpPr>
            <p:spPr>
              <a:xfrm>
                <a:off x="8552295" y="5428527"/>
                <a:ext cx="2592532" cy="646331"/>
              </a:xfrm>
              <a:prstGeom prst="rect">
                <a:avLst/>
              </a:prstGeom>
              <a:noFill/>
            </p:spPr>
            <p:txBody>
              <a:bodyPr wrap="square">
                <a:spAutoFit/>
              </a:bodyPr>
              <a:lstStyle/>
              <a:p>
                <a14:m>
                  <m:oMath xmlns:m="http://schemas.openxmlformats.org/officeDocument/2006/math">
                    <m:sSup>
                      <m:sSupPr>
                        <m:ctrlPr>
                          <a:rPr lang="en-US" altLang="zh-CN" i="1" smtClean="0">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𝑥</m:t>
                        </m:r>
                      </m:e>
                      <m:sup>
                        <m:r>
                          <a:rPr lang="en-US" altLang="zh-CN" i="1">
                            <a:solidFill>
                              <a:srgbClr val="FF0000"/>
                            </a:solidFill>
                            <a:latin typeface="Cambria Math" panose="02040503050406030204" pitchFamily="18" charset="0"/>
                          </a:rPr>
                          <m:t>1</m:t>
                        </m:r>
                      </m:sup>
                    </m:sSup>
                  </m:oMath>
                </a14:m>
                <a:r>
                  <a:rPr lang="zh-CN" altLang="en-US" dirty="0">
                    <a:solidFill>
                      <a:srgbClr val="FF0000"/>
                    </a:solidFill>
                    <a:latin typeface="Source Sans Pro" panose="020B0604020202020204" pitchFamily="34" charset="0"/>
                  </a:rPr>
                  <a:t> </a:t>
                </a:r>
                <a14:m>
                  <m:oMath xmlns:m="http://schemas.openxmlformats.org/officeDocument/2006/math">
                    <m:sSup>
                      <m:sSupPr>
                        <m:ctrlPr>
                          <a:rPr lang="en-US" altLang="zh-CN" i="1">
                            <a:solidFill>
                              <a:srgbClr val="FF0000"/>
                            </a:solidFill>
                            <a:latin typeface="Cambria Math" panose="02040503050406030204" pitchFamily="18" charset="0"/>
                          </a:rPr>
                        </m:ctrlPr>
                      </m:sSupPr>
                      <m:e>
                        <m:r>
                          <a:rPr lang="en-US" altLang="zh-CN" i="1">
                            <a:solidFill>
                              <a:srgbClr val="FF0000"/>
                            </a:solidFill>
                            <a:latin typeface="Cambria Math" panose="02040503050406030204" pitchFamily="18" charset="0"/>
                          </a:rPr>
                          <m:t>𝑥</m:t>
                        </m:r>
                      </m:e>
                      <m:sup>
                        <m:r>
                          <a:rPr lang="en-US" altLang="zh-CN" i="1">
                            <a:solidFill>
                              <a:srgbClr val="FF0000"/>
                            </a:solidFill>
                            <a:latin typeface="Cambria Math" panose="02040503050406030204" pitchFamily="18" charset="0"/>
                          </a:rPr>
                          <m:t>2</m:t>
                        </m:r>
                      </m:sup>
                    </m:sSup>
                    <m:r>
                      <a:rPr lang="en-US" altLang="zh-CN" i="1">
                        <a:solidFill>
                          <a:srgbClr val="FF0000"/>
                        </a:solidFill>
                        <a:latin typeface="Cambria Math" panose="02040503050406030204" pitchFamily="18" charset="0"/>
                      </a:rPr>
                      <m:t> </m:t>
                    </m:r>
                  </m:oMath>
                </a14:m>
                <a:r>
                  <a:rPr lang="zh-CN" altLang="en-US" dirty="0">
                    <a:solidFill>
                      <a:srgbClr val="FF0000"/>
                    </a:solidFill>
                  </a:rPr>
                  <a:t> </a:t>
                </a:r>
                <a:r>
                  <a:rPr lang="en-US" altLang="zh-CN" dirty="0">
                    <a:solidFill>
                      <a:srgbClr val="FF0000"/>
                    </a:solidFill>
                  </a:rPr>
                  <a:t>are</a:t>
                </a:r>
                <a:r>
                  <a:rPr lang="zh-CN" altLang="en-US" dirty="0">
                    <a:solidFill>
                      <a:srgbClr val="FF0000"/>
                    </a:solidFill>
                  </a:rPr>
                  <a:t> connected </a:t>
                </a:r>
                <a:endParaRPr lang="en-US" altLang="zh-CN" dirty="0">
                  <a:solidFill>
                    <a:srgbClr val="FF0000"/>
                  </a:solidFill>
                </a:endParaRPr>
              </a:p>
              <a:p>
                <a:r>
                  <a:rPr lang="zh-CN" altLang="en-US" dirty="0">
                    <a:solidFill>
                      <a:srgbClr val="FF0000"/>
                    </a:solidFill>
                  </a:rPr>
                  <a:t>by a high density path</a:t>
                </a:r>
              </a:p>
            </p:txBody>
          </p:sp>
        </mc:Choice>
        <mc:Fallback xmlns="">
          <p:sp>
            <p:nvSpPr>
              <p:cNvPr id="16" name="文本框 15">
                <a:extLst>
                  <a:ext uri="{FF2B5EF4-FFF2-40B4-BE49-F238E27FC236}">
                    <a16:creationId xmlns:a16="http://schemas.microsoft.com/office/drawing/2014/main" id="{61D6CFF6-4BF3-0B4D-724F-C3DDB2AB292E}"/>
                  </a:ext>
                </a:extLst>
              </p:cNvPr>
              <p:cNvSpPr txBox="1">
                <a:spLocks noRot="1" noChangeAspect="1" noMove="1" noResize="1" noEditPoints="1" noAdjustHandles="1" noChangeArrowheads="1" noChangeShapeType="1" noTextEdit="1"/>
              </p:cNvSpPr>
              <p:nvPr/>
            </p:nvSpPr>
            <p:spPr>
              <a:xfrm>
                <a:off x="8552295" y="5428527"/>
                <a:ext cx="2592532" cy="646331"/>
              </a:xfrm>
              <a:prstGeom prst="rect">
                <a:avLst/>
              </a:prstGeom>
              <a:blipFill>
                <a:blip r:embed="rId5"/>
                <a:stretch>
                  <a:fillRect l="-1951" t="-5769" b="-134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82912E42-6229-813B-4BB1-341C7F5BB98E}"/>
                  </a:ext>
                </a:extLst>
              </p:cNvPr>
              <p:cNvSpPr txBox="1"/>
              <p:nvPr/>
            </p:nvSpPr>
            <p:spPr>
              <a:xfrm>
                <a:off x="8552295" y="4692770"/>
                <a:ext cx="2592532" cy="669992"/>
              </a:xfrm>
              <a:prstGeom prst="rect">
                <a:avLst/>
              </a:prstGeom>
              <a:noFill/>
            </p:spPr>
            <p:txBody>
              <a:bodyPr wrap="square">
                <a:spAutoFit/>
              </a:bodyPr>
              <a:lstStyle/>
              <a:p>
                <a14:m>
                  <m:oMath xmlns:m="http://schemas.openxmlformats.org/officeDocument/2006/math">
                    <m:sSup>
                      <m:sSupPr>
                        <m:ctrlPr>
                          <a:rPr lang="en-US" altLang="zh-CN" i="1" smtClean="0">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𝑥</m:t>
                        </m:r>
                      </m:e>
                      <m:sup>
                        <m:r>
                          <a:rPr lang="en-US" altLang="zh-CN" i="1">
                            <a:solidFill>
                              <a:schemeClr val="tx1"/>
                            </a:solidFill>
                            <a:latin typeface="Cambria Math" panose="02040503050406030204" pitchFamily="18" charset="0"/>
                          </a:rPr>
                          <m:t>1</m:t>
                        </m:r>
                      </m:sup>
                    </m:sSup>
                  </m:oMath>
                </a14:m>
                <a:r>
                  <a:rPr lang="zh-CN" altLang="en-US" dirty="0">
                    <a:solidFill>
                      <a:schemeClr val="tx1"/>
                    </a:solidFill>
                    <a:latin typeface="Source Sans Pro" panose="020B0604020202020204" pitchFamily="34" charset="0"/>
                  </a:rPr>
                  <a:t> </a:t>
                </a:r>
                <a14:m>
                  <m:oMath xmlns:m="http://schemas.openxmlformats.org/officeDocument/2006/math">
                    <m:sSup>
                      <m:sSupPr>
                        <m:ctrlPr>
                          <a:rPr lang="en-US" altLang="zh-CN" i="1">
                            <a:solidFill>
                              <a:schemeClr val="tx1"/>
                            </a:solidFill>
                            <a:latin typeface="Cambria Math" panose="02040503050406030204" pitchFamily="18" charset="0"/>
                          </a:rPr>
                        </m:ctrlPr>
                      </m:sSupPr>
                      <m:e>
                        <m:r>
                          <a:rPr lang="en-US" altLang="zh-CN" i="1">
                            <a:solidFill>
                              <a:schemeClr val="tx1"/>
                            </a:solidFill>
                            <a:latin typeface="Cambria Math" panose="02040503050406030204" pitchFamily="18" charset="0"/>
                          </a:rPr>
                          <m:t>𝑥</m:t>
                        </m:r>
                      </m:e>
                      <m:sup>
                        <m:r>
                          <a:rPr lang="en-US" altLang="zh-CN" i="1">
                            <a:solidFill>
                              <a:schemeClr val="tx1"/>
                            </a:solidFill>
                            <a:latin typeface="Cambria Math" panose="02040503050406030204" pitchFamily="18" charset="0"/>
                          </a:rPr>
                          <m:t>2</m:t>
                        </m:r>
                      </m:sup>
                    </m:sSup>
                    <m:r>
                      <a:rPr lang="en-US" altLang="zh-CN" i="1">
                        <a:solidFill>
                          <a:schemeClr val="tx1"/>
                        </a:solidFill>
                        <a:latin typeface="Cambria Math" panose="02040503050406030204" pitchFamily="18" charset="0"/>
                      </a:rPr>
                      <m:t> </m:t>
                    </m:r>
                  </m:oMath>
                </a14:m>
                <a:r>
                  <a:rPr lang="zh-CN" altLang="en-US" dirty="0">
                    <a:solidFill>
                      <a:schemeClr val="tx1"/>
                    </a:solidFill>
                  </a:rPr>
                  <a:t> </a:t>
                </a:r>
                <a:r>
                  <a:rPr lang="zh-CN" altLang="en-US" dirty="0"/>
                  <a:t>具有相同标签</a:t>
                </a:r>
                <a:endParaRPr lang="en-US" altLang="zh-CN" dirty="0"/>
              </a:p>
              <a:p>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2</m:t>
                        </m:r>
                      </m:sup>
                    </m:sSup>
                  </m:oMath>
                </a14:m>
                <a:r>
                  <a:rPr lang="zh-CN" altLang="en-US" dirty="0">
                    <a:latin typeface="Source Sans Pro" panose="020B0604020202020204" pitchFamily="34" charset="0"/>
                  </a:rPr>
                  <a: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𝑥</m:t>
                        </m:r>
                      </m:e>
                      <m:sup>
                        <m:r>
                          <a:rPr lang="en-US" altLang="zh-CN" b="0" i="1" smtClean="0">
                            <a:latin typeface="Cambria Math" panose="02040503050406030204" pitchFamily="18" charset="0"/>
                          </a:rPr>
                          <m:t>3</m:t>
                        </m:r>
                      </m:sup>
                    </m:sSup>
                    <m:r>
                      <a:rPr lang="en-US" altLang="zh-CN" i="1">
                        <a:latin typeface="Cambria Math" panose="02040503050406030204" pitchFamily="18" charset="0"/>
                      </a:rPr>
                      <m:t> </m:t>
                    </m:r>
                  </m:oMath>
                </a14:m>
                <a:r>
                  <a:rPr lang="zh-CN" altLang="en-US" dirty="0"/>
                  <a:t> 具有不同标签</a:t>
                </a:r>
                <a:endParaRPr lang="en-US" altLang="zh-CN" dirty="0"/>
              </a:p>
            </p:txBody>
          </p:sp>
        </mc:Choice>
        <mc:Fallback xmlns="">
          <p:sp>
            <p:nvSpPr>
              <p:cNvPr id="17" name="文本框 16">
                <a:extLst>
                  <a:ext uri="{FF2B5EF4-FFF2-40B4-BE49-F238E27FC236}">
                    <a16:creationId xmlns:a16="http://schemas.microsoft.com/office/drawing/2014/main" id="{82912E42-6229-813B-4BB1-341C7F5BB98E}"/>
                  </a:ext>
                </a:extLst>
              </p:cNvPr>
              <p:cNvSpPr txBox="1">
                <a:spLocks noRot="1" noChangeAspect="1" noMove="1" noResize="1" noEditPoints="1" noAdjustHandles="1" noChangeArrowheads="1" noChangeShapeType="1" noTextEdit="1"/>
              </p:cNvSpPr>
              <p:nvPr/>
            </p:nvSpPr>
            <p:spPr>
              <a:xfrm>
                <a:off x="8552295" y="4692770"/>
                <a:ext cx="2592532" cy="669992"/>
              </a:xfrm>
              <a:prstGeom prst="rect">
                <a:avLst/>
              </a:prstGeom>
              <a:blipFill>
                <a:blip r:embed="rId6"/>
                <a:stretch>
                  <a:fillRect t="-3704" b="-9259"/>
                </a:stretch>
              </a:blipFill>
            </p:spPr>
            <p:txBody>
              <a:bodyPr/>
              <a:lstStyle/>
              <a:p>
                <a:r>
                  <a:rPr lang="zh-CN" altLang="en-US">
                    <a:noFill/>
                  </a:rPr>
                  <a:t> </a:t>
                </a:r>
              </a:p>
            </p:txBody>
          </p:sp>
        </mc:Fallback>
      </mc:AlternateContent>
      <p:grpSp>
        <p:nvGrpSpPr>
          <p:cNvPr id="3" name="object 3">
            <a:extLst>
              <a:ext uri="{FF2B5EF4-FFF2-40B4-BE49-F238E27FC236}">
                <a16:creationId xmlns:a16="http://schemas.microsoft.com/office/drawing/2014/main" id="{250CE039-2C59-4E0A-0F82-5711F2C610C3}"/>
              </a:ext>
            </a:extLst>
          </p:cNvPr>
          <p:cNvGrpSpPr/>
          <p:nvPr/>
        </p:nvGrpSpPr>
        <p:grpSpPr>
          <a:xfrm>
            <a:off x="465936" y="3326157"/>
            <a:ext cx="4905756" cy="815340"/>
            <a:chOff x="1118616" y="2537460"/>
            <a:chExt cx="4905756" cy="815340"/>
          </a:xfrm>
        </p:grpSpPr>
        <p:sp>
          <p:nvSpPr>
            <p:cNvPr id="4" name="object 4">
              <a:extLst>
                <a:ext uri="{FF2B5EF4-FFF2-40B4-BE49-F238E27FC236}">
                  <a16:creationId xmlns:a16="http://schemas.microsoft.com/office/drawing/2014/main" id="{3B8EAB95-A6ED-D5E4-E845-FC90CEF90E88}"/>
                </a:ext>
              </a:extLst>
            </p:cNvPr>
            <p:cNvSpPr/>
            <p:nvPr/>
          </p:nvSpPr>
          <p:spPr>
            <a:xfrm>
              <a:off x="1118616" y="2609088"/>
              <a:ext cx="4905756" cy="673608"/>
            </a:xfrm>
            <a:prstGeom prst="rect">
              <a:avLst/>
            </a:prstGeom>
            <a:blipFill>
              <a:blip r:embed="rId7" cstate="print"/>
              <a:stretch>
                <a:fillRect/>
              </a:stretch>
            </a:blipFill>
          </p:spPr>
          <p:txBody>
            <a:bodyPr wrap="square" lIns="0" tIns="0" rIns="0" bIns="0" rtlCol="0"/>
            <a:lstStyle/>
            <a:p>
              <a:endParaRPr/>
            </a:p>
          </p:txBody>
        </p:sp>
        <p:sp>
          <p:nvSpPr>
            <p:cNvPr id="5" name="object 5">
              <a:extLst>
                <a:ext uri="{FF2B5EF4-FFF2-40B4-BE49-F238E27FC236}">
                  <a16:creationId xmlns:a16="http://schemas.microsoft.com/office/drawing/2014/main" id="{D55369CC-8F38-DA8D-4B21-EDF97565EE75}"/>
                </a:ext>
              </a:extLst>
            </p:cNvPr>
            <p:cNvSpPr/>
            <p:nvPr/>
          </p:nvSpPr>
          <p:spPr>
            <a:xfrm>
              <a:off x="1987296" y="2537460"/>
              <a:ext cx="3168650" cy="815340"/>
            </a:xfrm>
            <a:custGeom>
              <a:avLst/>
              <a:gdLst/>
              <a:ahLst/>
              <a:cxnLst/>
              <a:rect l="l" t="t" r="r" b="b"/>
              <a:pathLst>
                <a:path w="3168650" h="815339">
                  <a:moveTo>
                    <a:pt x="3168396" y="0"/>
                  </a:moveTo>
                  <a:lnTo>
                    <a:pt x="0" y="0"/>
                  </a:lnTo>
                  <a:lnTo>
                    <a:pt x="0" y="815339"/>
                  </a:lnTo>
                  <a:lnTo>
                    <a:pt x="3168396" y="815339"/>
                  </a:lnTo>
                  <a:lnTo>
                    <a:pt x="3168396" y="0"/>
                  </a:lnTo>
                  <a:close/>
                </a:path>
              </a:pathLst>
            </a:custGeom>
            <a:solidFill>
              <a:srgbClr val="FFFFFF"/>
            </a:solidFill>
          </p:spPr>
          <p:txBody>
            <a:bodyPr wrap="square" lIns="0" tIns="0" rIns="0" bIns="0" rtlCol="0"/>
            <a:lstStyle/>
            <a:p>
              <a:endParaRPr/>
            </a:p>
          </p:txBody>
        </p:sp>
      </p:grpSp>
      <p:sp>
        <p:nvSpPr>
          <p:cNvPr id="6" name="object 6">
            <a:extLst>
              <a:ext uri="{FF2B5EF4-FFF2-40B4-BE49-F238E27FC236}">
                <a16:creationId xmlns:a16="http://schemas.microsoft.com/office/drawing/2014/main" id="{5BCE19CC-68F7-E272-CA03-06B0D2C811B4}"/>
              </a:ext>
            </a:extLst>
          </p:cNvPr>
          <p:cNvSpPr/>
          <p:nvPr/>
        </p:nvSpPr>
        <p:spPr>
          <a:xfrm>
            <a:off x="6657778" y="3387409"/>
            <a:ext cx="541044" cy="683983"/>
          </a:xfrm>
          <a:prstGeom prst="rect">
            <a:avLst/>
          </a:prstGeom>
          <a:blipFill>
            <a:blip r:embed="rId8" cstate="print"/>
            <a:stretch>
              <a:fillRect/>
            </a:stretch>
          </a:blipFill>
        </p:spPr>
        <p:txBody>
          <a:bodyPr wrap="square" lIns="0" tIns="0" rIns="0" bIns="0" rtlCol="0"/>
          <a:lstStyle/>
          <a:p>
            <a:endParaRPr/>
          </a:p>
        </p:txBody>
      </p:sp>
      <p:grpSp>
        <p:nvGrpSpPr>
          <p:cNvPr id="7" name="object 8">
            <a:extLst>
              <a:ext uri="{FF2B5EF4-FFF2-40B4-BE49-F238E27FC236}">
                <a16:creationId xmlns:a16="http://schemas.microsoft.com/office/drawing/2014/main" id="{B8A15F02-98D9-E66C-A4C7-FBF3CC9FD939}"/>
              </a:ext>
            </a:extLst>
          </p:cNvPr>
          <p:cNvGrpSpPr/>
          <p:nvPr/>
        </p:nvGrpSpPr>
        <p:grpSpPr>
          <a:xfrm>
            <a:off x="845284" y="2663217"/>
            <a:ext cx="6177915" cy="676910"/>
            <a:chOff x="1497964" y="1874520"/>
            <a:chExt cx="6177915" cy="676910"/>
          </a:xfrm>
        </p:grpSpPr>
        <p:sp>
          <p:nvSpPr>
            <p:cNvPr id="8" name="object 9">
              <a:extLst>
                <a:ext uri="{FF2B5EF4-FFF2-40B4-BE49-F238E27FC236}">
                  <a16:creationId xmlns:a16="http://schemas.microsoft.com/office/drawing/2014/main" id="{F97B097B-80AA-E233-FB9E-A291BBEFC19D}"/>
                </a:ext>
              </a:extLst>
            </p:cNvPr>
            <p:cNvSpPr/>
            <p:nvPr/>
          </p:nvSpPr>
          <p:spPr>
            <a:xfrm>
              <a:off x="6544182" y="1937004"/>
              <a:ext cx="1125855" cy="600710"/>
            </a:xfrm>
            <a:custGeom>
              <a:avLst/>
              <a:gdLst/>
              <a:ahLst/>
              <a:cxnLst/>
              <a:rect l="l" t="t" r="r" b="b"/>
              <a:pathLst>
                <a:path w="1125854" h="600710">
                  <a:moveTo>
                    <a:pt x="150114" y="0"/>
                  </a:moveTo>
                  <a:lnTo>
                    <a:pt x="0" y="0"/>
                  </a:lnTo>
                  <a:lnTo>
                    <a:pt x="57472" y="1138"/>
                  </a:lnTo>
                  <a:lnTo>
                    <a:pt x="114160" y="4514"/>
                  </a:lnTo>
                  <a:lnTo>
                    <a:pt x="169945" y="10068"/>
                  </a:lnTo>
                  <a:lnTo>
                    <a:pt x="224708" y="17741"/>
                  </a:lnTo>
                  <a:lnTo>
                    <a:pt x="278330" y="27473"/>
                  </a:lnTo>
                  <a:lnTo>
                    <a:pt x="330693" y="39205"/>
                  </a:lnTo>
                  <a:lnTo>
                    <a:pt x="381678" y="52877"/>
                  </a:lnTo>
                  <a:lnTo>
                    <a:pt x="431167" y="68430"/>
                  </a:lnTo>
                  <a:lnTo>
                    <a:pt x="479041" y="85803"/>
                  </a:lnTo>
                  <a:lnTo>
                    <a:pt x="525180" y="104939"/>
                  </a:lnTo>
                  <a:lnTo>
                    <a:pt x="569468" y="125777"/>
                  </a:lnTo>
                  <a:lnTo>
                    <a:pt x="611784" y="148258"/>
                  </a:lnTo>
                  <a:lnTo>
                    <a:pt x="652010" y="172322"/>
                  </a:lnTo>
                  <a:lnTo>
                    <a:pt x="690028" y="197911"/>
                  </a:lnTo>
                  <a:lnTo>
                    <a:pt x="725719" y="224963"/>
                  </a:lnTo>
                  <a:lnTo>
                    <a:pt x="758964" y="253421"/>
                  </a:lnTo>
                  <a:lnTo>
                    <a:pt x="789644" y="283224"/>
                  </a:lnTo>
                  <a:lnTo>
                    <a:pt x="817642" y="314313"/>
                  </a:lnTo>
                  <a:lnTo>
                    <a:pt x="842838" y="346629"/>
                  </a:lnTo>
                  <a:lnTo>
                    <a:pt x="865114" y="380112"/>
                  </a:lnTo>
                  <a:lnTo>
                    <a:pt x="884350" y="414703"/>
                  </a:lnTo>
                  <a:lnTo>
                    <a:pt x="900430" y="450342"/>
                  </a:lnTo>
                  <a:lnTo>
                    <a:pt x="825373" y="450342"/>
                  </a:lnTo>
                  <a:lnTo>
                    <a:pt x="1004951" y="600456"/>
                  </a:lnTo>
                  <a:lnTo>
                    <a:pt x="1125601" y="450342"/>
                  </a:lnTo>
                  <a:lnTo>
                    <a:pt x="1050544" y="450342"/>
                  </a:lnTo>
                  <a:lnTo>
                    <a:pt x="1034464" y="414687"/>
                  </a:lnTo>
                  <a:lnTo>
                    <a:pt x="1015228" y="380083"/>
                  </a:lnTo>
                  <a:lnTo>
                    <a:pt x="992952" y="346590"/>
                  </a:lnTo>
                  <a:lnTo>
                    <a:pt x="967756" y="314267"/>
                  </a:lnTo>
                  <a:lnTo>
                    <a:pt x="939758" y="283172"/>
                  </a:lnTo>
                  <a:lnTo>
                    <a:pt x="909078" y="253366"/>
                  </a:lnTo>
                  <a:lnTo>
                    <a:pt x="875833" y="224907"/>
                  </a:lnTo>
                  <a:lnTo>
                    <a:pt x="840142" y="197854"/>
                  </a:lnTo>
                  <a:lnTo>
                    <a:pt x="802124" y="172268"/>
                  </a:lnTo>
                  <a:lnTo>
                    <a:pt x="761898" y="148206"/>
                  </a:lnTo>
                  <a:lnTo>
                    <a:pt x="719582" y="125729"/>
                  </a:lnTo>
                  <a:lnTo>
                    <a:pt x="675294" y="104896"/>
                  </a:lnTo>
                  <a:lnTo>
                    <a:pt x="629155" y="85766"/>
                  </a:lnTo>
                  <a:lnTo>
                    <a:pt x="581281" y="68397"/>
                  </a:lnTo>
                  <a:lnTo>
                    <a:pt x="531792" y="52851"/>
                  </a:lnTo>
                  <a:lnTo>
                    <a:pt x="480807" y="39184"/>
                  </a:lnTo>
                  <a:lnTo>
                    <a:pt x="428444" y="27458"/>
                  </a:lnTo>
                  <a:lnTo>
                    <a:pt x="374822" y="17731"/>
                  </a:lnTo>
                  <a:lnTo>
                    <a:pt x="320059" y="10062"/>
                  </a:lnTo>
                  <a:lnTo>
                    <a:pt x="264274" y="4511"/>
                  </a:lnTo>
                  <a:lnTo>
                    <a:pt x="207586" y="1137"/>
                  </a:lnTo>
                  <a:lnTo>
                    <a:pt x="150114" y="0"/>
                  </a:lnTo>
                  <a:close/>
                </a:path>
              </a:pathLst>
            </a:custGeom>
            <a:solidFill>
              <a:srgbClr val="5B9BD4"/>
            </a:solidFill>
          </p:spPr>
          <p:txBody>
            <a:bodyPr wrap="square" lIns="0" tIns="0" rIns="0" bIns="0" rtlCol="0"/>
            <a:lstStyle/>
            <a:p>
              <a:endParaRPr/>
            </a:p>
          </p:txBody>
        </p:sp>
        <p:sp>
          <p:nvSpPr>
            <p:cNvPr id="9" name="object 10">
              <a:extLst>
                <a:ext uri="{FF2B5EF4-FFF2-40B4-BE49-F238E27FC236}">
                  <a16:creationId xmlns:a16="http://schemas.microsoft.com/office/drawing/2014/main" id="{93E65F6F-EDB9-C9D1-176C-BBC5EB75E008}"/>
                </a:ext>
              </a:extLst>
            </p:cNvPr>
            <p:cNvSpPr/>
            <p:nvPr/>
          </p:nvSpPr>
          <p:spPr>
            <a:xfrm>
              <a:off x="5614416" y="1937004"/>
              <a:ext cx="1005205" cy="600710"/>
            </a:xfrm>
            <a:custGeom>
              <a:avLst/>
              <a:gdLst/>
              <a:ahLst/>
              <a:cxnLst/>
              <a:rect l="l" t="t" r="r" b="b"/>
              <a:pathLst>
                <a:path w="1005204" h="600710">
                  <a:moveTo>
                    <a:pt x="929893" y="0"/>
                  </a:moveTo>
                  <a:lnTo>
                    <a:pt x="871083" y="1181"/>
                  </a:lnTo>
                  <a:lnTo>
                    <a:pt x="813245" y="4678"/>
                  </a:lnTo>
                  <a:lnTo>
                    <a:pt x="756489" y="10421"/>
                  </a:lnTo>
                  <a:lnTo>
                    <a:pt x="700922" y="18340"/>
                  </a:lnTo>
                  <a:lnTo>
                    <a:pt x="646655" y="28363"/>
                  </a:lnTo>
                  <a:lnTo>
                    <a:pt x="593795" y="40420"/>
                  </a:lnTo>
                  <a:lnTo>
                    <a:pt x="542453" y="54442"/>
                  </a:lnTo>
                  <a:lnTo>
                    <a:pt x="492736" y="70357"/>
                  </a:lnTo>
                  <a:lnTo>
                    <a:pt x="444754" y="88096"/>
                  </a:lnTo>
                  <a:lnTo>
                    <a:pt x="398616" y="107588"/>
                  </a:lnTo>
                  <a:lnTo>
                    <a:pt x="354430" y="128763"/>
                  </a:lnTo>
                  <a:lnTo>
                    <a:pt x="312305" y="151550"/>
                  </a:lnTo>
                  <a:lnTo>
                    <a:pt x="272351" y="175879"/>
                  </a:lnTo>
                  <a:lnTo>
                    <a:pt x="234676" y="201679"/>
                  </a:lnTo>
                  <a:lnTo>
                    <a:pt x="199389" y="228881"/>
                  </a:lnTo>
                  <a:lnTo>
                    <a:pt x="166600" y="257413"/>
                  </a:lnTo>
                  <a:lnTo>
                    <a:pt x="136416" y="287206"/>
                  </a:lnTo>
                  <a:lnTo>
                    <a:pt x="108947" y="318189"/>
                  </a:lnTo>
                  <a:lnTo>
                    <a:pt x="84302" y="350292"/>
                  </a:lnTo>
                  <a:lnTo>
                    <a:pt x="62589" y="383445"/>
                  </a:lnTo>
                  <a:lnTo>
                    <a:pt x="43918" y="417576"/>
                  </a:lnTo>
                  <a:lnTo>
                    <a:pt x="28398" y="452616"/>
                  </a:lnTo>
                  <a:lnTo>
                    <a:pt x="7244" y="525141"/>
                  </a:lnTo>
                  <a:lnTo>
                    <a:pt x="0" y="600456"/>
                  </a:lnTo>
                  <a:lnTo>
                    <a:pt x="150113" y="600456"/>
                  </a:lnTo>
                  <a:lnTo>
                    <a:pt x="151882" y="563182"/>
                  </a:lnTo>
                  <a:lnTo>
                    <a:pt x="157122" y="526482"/>
                  </a:lnTo>
                  <a:lnTo>
                    <a:pt x="177612" y="455079"/>
                  </a:lnTo>
                  <a:lnTo>
                    <a:pt x="210781" y="386809"/>
                  </a:lnTo>
                  <a:lnTo>
                    <a:pt x="231869" y="354024"/>
                  </a:lnTo>
                  <a:lnTo>
                    <a:pt x="255826" y="322233"/>
                  </a:lnTo>
                  <a:lnTo>
                    <a:pt x="282552" y="291506"/>
                  </a:lnTo>
                  <a:lnTo>
                    <a:pt x="311946" y="261914"/>
                  </a:lnTo>
                  <a:lnTo>
                    <a:pt x="343908" y="233526"/>
                  </a:lnTo>
                  <a:lnTo>
                    <a:pt x="378337" y="206413"/>
                  </a:lnTo>
                  <a:lnTo>
                    <a:pt x="415134" y="180646"/>
                  </a:lnTo>
                  <a:lnTo>
                    <a:pt x="454197" y="156293"/>
                  </a:lnTo>
                  <a:lnTo>
                    <a:pt x="495428" y="133426"/>
                  </a:lnTo>
                  <a:lnTo>
                    <a:pt x="538724" y="112114"/>
                  </a:lnTo>
                  <a:lnTo>
                    <a:pt x="583986" y="92429"/>
                  </a:lnTo>
                  <a:lnTo>
                    <a:pt x="631115" y="74439"/>
                  </a:lnTo>
                  <a:lnTo>
                    <a:pt x="680008" y="58216"/>
                  </a:lnTo>
                  <a:lnTo>
                    <a:pt x="730566" y="43830"/>
                  </a:lnTo>
                  <a:lnTo>
                    <a:pt x="782690" y="31350"/>
                  </a:lnTo>
                  <a:lnTo>
                    <a:pt x="836277" y="20848"/>
                  </a:lnTo>
                  <a:lnTo>
                    <a:pt x="891229" y="12392"/>
                  </a:lnTo>
                  <a:lnTo>
                    <a:pt x="947445" y="6055"/>
                  </a:lnTo>
                  <a:lnTo>
                    <a:pt x="1004951" y="1905"/>
                  </a:lnTo>
                  <a:lnTo>
                    <a:pt x="967422" y="476"/>
                  </a:lnTo>
                  <a:lnTo>
                    <a:pt x="929893" y="0"/>
                  </a:lnTo>
                  <a:close/>
                </a:path>
              </a:pathLst>
            </a:custGeom>
            <a:solidFill>
              <a:srgbClr val="487CAB"/>
            </a:solidFill>
          </p:spPr>
          <p:txBody>
            <a:bodyPr wrap="square" lIns="0" tIns="0" rIns="0" bIns="0" rtlCol="0"/>
            <a:lstStyle/>
            <a:p>
              <a:endParaRPr/>
            </a:p>
          </p:txBody>
        </p:sp>
        <p:sp>
          <p:nvSpPr>
            <p:cNvPr id="10" name="object 11">
              <a:extLst>
                <a:ext uri="{FF2B5EF4-FFF2-40B4-BE49-F238E27FC236}">
                  <a16:creationId xmlns:a16="http://schemas.microsoft.com/office/drawing/2014/main" id="{7E6DB3BA-657A-0117-86AC-A0FF0AF616C9}"/>
                </a:ext>
              </a:extLst>
            </p:cNvPr>
            <p:cNvSpPr/>
            <p:nvPr/>
          </p:nvSpPr>
          <p:spPr>
            <a:xfrm>
              <a:off x="5614416" y="1937004"/>
              <a:ext cx="2055495" cy="600710"/>
            </a:xfrm>
            <a:custGeom>
              <a:avLst/>
              <a:gdLst/>
              <a:ahLst/>
              <a:cxnLst/>
              <a:rect l="l" t="t" r="r" b="b"/>
              <a:pathLst>
                <a:path w="2055495" h="600710">
                  <a:moveTo>
                    <a:pt x="1004824" y="1905"/>
                  </a:moveTo>
                  <a:lnTo>
                    <a:pt x="947445" y="6055"/>
                  </a:lnTo>
                  <a:lnTo>
                    <a:pt x="891229" y="12392"/>
                  </a:lnTo>
                  <a:lnTo>
                    <a:pt x="836277" y="20848"/>
                  </a:lnTo>
                  <a:lnTo>
                    <a:pt x="782690" y="31350"/>
                  </a:lnTo>
                  <a:lnTo>
                    <a:pt x="730566" y="43830"/>
                  </a:lnTo>
                  <a:lnTo>
                    <a:pt x="680008" y="58216"/>
                  </a:lnTo>
                  <a:lnTo>
                    <a:pt x="631115" y="74439"/>
                  </a:lnTo>
                  <a:lnTo>
                    <a:pt x="583986" y="92429"/>
                  </a:lnTo>
                  <a:lnTo>
                    <a:pt x="538724" y="112114"/>
                  </a:lnTo>
                  <a:lnTo>
                    <a:pt x="495428" y="133426"/>
                  </a:lnTo>
                  <a:lnTo>
                    <a:pt x="454197" y="156293"/>
                  </a:lnTo>
                  <a:lnTo>
                    <a:pt x="415134" y="180646"/>
                  </a:lnTo>
                  <a:lnTo>
                    <a:pt x="378337" y="206413"/>
                  </a:lnTo>
                  <a:lnTo>
                    <a:pt x="343908" y="233526"/>
                  </a:lnTo>
                  <a:lnTo>
                    <a:pt x="311946" y="261914"/>
                  </a:lnTo>
                  <a:lnTo>
                    <a:pt x="282552" y="291506"/>
                  </a:lnTo>
                  <a:lnTo>
                    <a:pt x="255826" y="322233"/>
                  </a:lnTo>
                  <a:lnTo>
                    <a:pt x="231869" y="354024"/>
                  </a:lnTo>
                  <a:lnTo>
                    <a:pt x="210781" y="386809"/>
                  </a:lnTo>
                  <a:lnTo>
                    <a:pt x="192662" y="420517"/>
                  </a:lnTo>
                  <a:lnTo>
                    <a:pt x="165732" y="490424"/>
                  </a:lnTo>
                  <a:lnTo>
                    <a:pt x="151882" y="563182"/>
                  </a:lnTo>
                  <a:lnTo>
                    <a:pt x="150113" y="600456"/>
                  </a:lnTo>
                  <a:lnTo>
                    <a:pt x="0" y="600456"/>
                  </a:lnTo>
                  <a:lnTo>
                    <a:pt x="7244" y="525141"/>
                  </a:lnTo>
                  <a:lnTo>
                    <a:pt x="28398" y="452616"/>
                  </a:lnTo>
                  <a:lnTo>
                    <a:pt x="43918" y="417576"/>
                  </a:lnTo>
                  <a:lnTo>
                    <a:pt x="62589" y="383445"/>
                  </a:lnTo>
                  <a:lnTo>
                    <a:pt x="84302" y="350292"/>
                  </a:lnTo>
                  <a:lnTo>
                    <a:pt x="108947" y="318189"/>
                  </a:lnTo>
                  <a:lnTo>
                    <a:pt x="136416" y="287206"/>
                  </a:lnTo>
                  <a:lnTo>
                    <a:pt x="166600" y="257413"/>
                  </a:lnTo>
                  <a:lnTo>
                    <a:pt x="199389" y="228881"/>
                  </a:lnTo>
                  <a:lnTo>
                    <a:pt x="234676" y="201679"/>
                  </a:lnTo>
                  <a:lnTo>
                    <a:pt x="272351" y="175879"/>
                  </a:lnTo>
                  <a:lnTo>
                    <a:pt x="312305" y="151550"/>
                  </a:lnTo>
                  <a:lnTo>
                    <a:pt x="354430" y="128763"/>
                  </a:lnTo>
                  <a:lnTo>
                    <a:pt x="398616" y="107588"/>
                  </a:lnTo>
                  <a:lnTo>
                    <a:pt x="444754" y="88096"/>
                  </a:lnTo>
                  <a:lnTo>
                    <a:pt x="492736" y="70357"/>
                  </a:lnTo>
                  <a:lnTo>
                    <a:pt x="542453" y="54442"/>
                  </a:lnTo>
                  <a:lnTo>
                    <a:pt x="593795" y="40420"/>
                  </a:lnTo>
                  <a:lnTo>
                    <a:pt x="646655" y="28363"/>
                  </a:lnTo>
                  <a:lnTo>
                    <a:pt x="700922" y="18340"/>
                  </a:lnTo>
                  <a:lnTo>
                    <a:pt x="756489" y="10421"/>
                  </a:lnTo>
                  <a:lnTo>
                    <a:pt x="813245" y="4678"/>
                  </a:lnTo>
                  <a:lnTo>
                    <a:pt x="871083" y="1181"/>
                  </a:lnTo>
                  <a:lnTo>
                    <a:pt x="929893" y="0"/>
                  </a:lnTo>
                  <a:lnTo>
                    <a:pt x="1079881" y="0"/>
                  </a:lnTo>
                  <a:lnTo>
                    <a:pt x="1137353" y="1137"/>
                  </a:lnTo>
                  <a:lnTo>
                    <a:pt x="1194041" y="4511"/>
                  </a:lnTo>
                  <a:lnTo>
                    <a:pt x="1249826" y="10062"/>
                  </a:lnTo>
                  <a:lnTo>
                    <a:pt x="1304589" y="17731"/>
                  </a:lnTo>
                  <a:lnTo>
                    <a:pt x="1358211" y="27458"/>
                  </a:lnTo>
                  <a:lnTo>
                    <a:pt x="1410574" y="39184"/>
                  </a:lnTo>
                  <a:lnTo>
                    <a:pt x="1461559" y="52851"/>
                  </a:lnTo>
                  <a:lnTo>
                    <a:pt x="1511048" y="68397"/>
                  </a:lnTo>
                  <a:lnTo>
                    <a:pt x="1558922" y="85766"/>
                  </a:lnTo>
                  <a:lnTo>
                    <a:pt x="1605061" y="104896"/>
                  </a:lnTo>
                  <a:lnTo>
                    <a:pt x="1649349" y="125729"/>
                  </a:lnTo>
                  <a:lnTo>
                    <a:pt x="1691665" y="148206"/>
                  </a:lnTo>
                  <a:lnTo>
                    <a:pt x="1731891" y="172268"/>
                  </a:lnTo>
                  <a:lnTo>
                    <a:pt x="1769909" y="197854"/>
                  </a:lnTo>
                  <a:lnTo>
                    <a:pt x="1805600" y="224907"/>
                  </a:lnTo>
                  <a:lnTo>
                    <a:pt x="1838845" y="253366"/>
                  </a:lnTo>
                  <a:lnTo>
                    <a:pt x="1869525" y="283172"/>
                  </a:lnTo>
                  <a:lnTo>
                    <a:pt x="1897523" y="314267"/>
                  </a:lnTo>
                  <a:lnTo>
                    <a:pt x="1922719" y="346590"/>
                  </a:lnTo>
                  <a:lnTo>
                    <a:pt x="1944995" y="380083"/>
                  </a:lnTo>
                  <a:lnTo>
                    <a:pt x="1964231" y="414687"/>
                  </a:lnTo>
                  <a:lnTo>
                    <a:pt x="1980311" y="450342"/>
                  </a:lnTo>
                  <a:lnTo>
                    <a:pt x="2055367" y="450342"/>
                  </a:lnTo>
                  <a:lnTo>
                    <a:pt x="1934717" y="600456"/>
                  </a:lnTo>
                  <a:lnTo>
                    <a:pt x="1755139" y="450342"/>
                  </a:lnTo>
                  <a:lnTo>
                    <a:pt x="1830197" y="450342"/>
                  </a:lnTo>
                  <a:lnTo>
                    <a:pt x="1814117" y="414703"/>
                  </a:lnTo>
                  <a:lnTo>
                    <a:pt x="1794881" y="380112"/>
                  </a:lnTo>
                  <a:lnTo>
                    <a:pt x="1772605" y="346629"/>
                  </a:lnTo>
                  <a:lnTo>
                    <a:pt x="1747409" y="314313"/>
                  </a:lnTo>
                  <a:lnTo>
                    <a:pt x="1719411" y="283224"/>
                  </a:lnTo>
                  <a:lnTo>
                    <a:pt x="1688731" y="253421"/>
                  </a:lnTo>
                  <a:lnTo>
                    <a:pt x="1655486" y="224963"/>
                  </a:lnTo>
                  <a:lnTo>
                    <a:pt x="1619795" y="197911"/>
                  </a:lnTo>
                  <a:lnTo>
                    <a:pt x="1581777" y="172322"/>
                  </a:lnTo>
                  <a:lnTo>
                    <a:pt x="1541551" y="148258"/>
                  </a:lnTo>
                  <a:lnTo>
                    <a:pt x="1499235" y="125777"/>
                  </a:lnTo>
                  <a:lnTo>
                    <a:pt x="1454947" y="104939"/>
                  </a:lnTo>
                  <a:lnTo>
                    <a:pt x="1408808" y="85803"/>
                  </a:lnTo>
                  <a:lnTo>
                    <a:pt x="1360934" y="68430"/>
                  </a:lnTo>
                  <a:lnTo>
                    <a:pt x="1311445" y="52877"/>
                  </a:lnTo>
                  <a:lnTo>
                    <a:pt x="1260460" y="39205"/>
                  </a:lnTo>
                  <a:lnTo>
                    <a:pt x="1208097" y="27473"/>
                  </a:lnTo>
                  <a:lnTo>
                    <a:pt x="1154475" y="17741"/>
                  </a:lnTo>
                  <a:lnTo>
                    <a:pt x="1099712" y="10068"/>
                  </a:lnTo>
                  <a:lnTo>
                    <a:pt x="1043927" y="4514"/>
                  </a:lnTo>
                  <a:lnTo>
                    <a:pt x="987239" y="1138"/>
                  </a:lnTo>
                  <a:lnTo>
                    <a:pt x="929766" y="0"/>
                  </a:lnTo>
                </a:path>
              </a:pathLst>
            </a:custGeom>
            <a:ln w="12192">
              <a:solidFill>
                <a:srgbClr val="41709C"/>
              </a:solidFill>
            </a:ln>
          </p:spPr>
          <p:txBody>
            <a:bodyPr wrap="square" lIns="0" tIns="0" rIns="0" bIns="0" rtlCol="0"/>
            <a:lstStyle/>
            <a:p>
              <a:endParaRPr/>
            </a:p>
          </p:txBody>
        </p:sp>
        <p:sp>
          <p:nvSpPr>
            <p:cNvPr id="11" name="object 12">
              <a:extLst>
                <a:ext uri="{FF2B5EF4-FFF2-40B4-BE49-F238E27FC236}">
                  <a16:creationId xmlns:a16="http://schemas.microsoft.com/office/drawing/2014/main" id="{1ABF0C09-46EC-F3F4-0829-EA3359669612}"/>
                </a:ext>
              </a:extLst>
            </p:cNvPr>
            <p:cNvSpPr/>
            <p:nvPr/>
          </p:nvSpPr>
          <p:spPr>
            <a:xfrm>
              <a:off x="1504060" y="1880616"/>
              <a:ext cx="2058670" cy="664845"/>
            </a:xfrm>
            <a:custGeom>
              <a:avLst/>
              <a:gdLst/>
              <a:ahLst/>
              <a:cxnLst/>
              <a:rect l="l" t="t" r="r" b="b"/>
              <a:pathLst>
                <a:path w="2058670" h="664844">
                  <a:moveTo>
                    <a:pt x="2058669" y="0"/>
                  </a:moveTo>
                  <a:lnTo>
                    <a:pt x="1892553" y="0"/>
                  </a:lnTo>
                  <a:lnTo>
                    <a:pt x="1827222" y="402"/>
                  </a:lnTo>
                  <a:lnTo>
                    <a:pt x="1762359" y="1601"/>
                  </a:lnTo>
                  <a:lnTo>
                    <a:pt x="1698008" y="3585"/>
                  </a:lnTo>
                  <a:lnTo>
                    <a:pt x="1634211" y="6342"/>
                  </a:lnTo>
                  <a:lnTo>
                    <a:pt x="1571010" y="9861"/>
                  </a:lnTo>
                  <a:lnTo>
                    <a:pt x="1508450" y="14130"/>
                  </a:lnTo>
                  <a:lnTo>
                    <a:pt x="1446573" y="19136"/>
                  </a:lnTo>
                  <a:lnTo>
                    <a:pt x="1385420" y="24868"/>
                  </a:lnTo>
                  <a:lnTo>
                    <a:pt x="1325037" y="31315"/>
                  </a:lnTo>
                  <a:lnTo>
                    <a:pt x="1265464" y="38464"/>
                  </a:lnTo>
                  <a:lnTo>
                    <a:pt x="1206745" y="46303"/>
                  </a:lnTo>
                  <a:lnTo>
                    <a:pt x="1148922" y="54822"/>
                  </a:lnTo>
                  <a:lnTo>
                    <a:pt x="1092040" y="64007"/>
                  </a:lnTo>
                  <a:lnTo>
                    <a:pt x="1036139" y="73848"/>
                  </a:lnTo>
                  <a:lnTo>
                    <a:pt x="981263" y="84333"/>
                  </a:lnTo>
                  <a:lnTo>
                    <a:pt x="927456" y="95449"/>
                  </a:lnTo>
                  <a:lnTo>
                    <a:pt x="874759" y="107185"/>
                  </a:lnTo>
                  <a:lnTo>
                    <a:pt x="823215" y="119529"/>
                  </a:lnTo>
                  <a:lnTo>
                    <a:pt x="772868" y="132470"/>
                  </a:lnTo>
                  <a:lnTo>
                    <a:pt x="723760" y="145995"/>
                  </a:lnTo>
                  <a:lnTo>
                    <a:pt x="675934" y="160092"/>
                  </a:lnTo>
                  <a:lnTo>
                    <a:pt x="629432" y="174751"/>
                  </a:lnTo>
                  <a:lnTo>
                    <a:pt x="584298" y="189959"/>
                  </a:lnTo>
                  <a:lnTo>
                    <a:pt x="540574" y="205704"/>
                  </a:lnTo>
                  <a:lnTo>
                    <a:pt x="498304" y="221975"/>
                  </a:lnTo>
                  <a:lnTo>
                    <a:pt x="457529" y="238759"/>
                  </a:lnTo>
                  <a:lnTo>
                    <a:pt x="418293" y="256046"/>
                  </a:lnTo>
                  <a:lnTo>
                    <a:pt x="380638" y="273823"/>
                  </a:lnTo>
                  <a:lnTo>
                    <a:pt x="344608" y="292078"/>
                  </a:lnTo>
                  <a:lnTo>
                    <a:pt x="310244" y="310800"/>
                  </a:lnTo>
                  <a:lnTo>
                    <a:pt x="246691" y="349596"/>
                  </a:lnTo>
                  <a:lnTo>
                    <a:pt x="190319" y="390117"/>
                  </a:lnTo>
                  <a:lnTo>
                    <a:pt x="141471" y="432269"/>
                  </a:lnTo>
                  <a:lnTo>
                    <a:pt x="100491" y="475957"/>
                  </a:lnTo>
                  <a:lnTo>
                    <a:pt x="83057" y="498348"/>
                  </a:lnTo>
                  <a:lnTo>
                    <a:pt x="0" y="498348"/>
                  </a:lnTo>
                  <a:lnTo>
                    <a:pt x="106806" y="664463"/>
                  </a:lnTo>
                  <a:lnTo>
                    <a:pt x="332231" y="498348"/>
                  </a:lnTo>
                  <a:lnTo>
                    <a:pt x="249174" y="498348"/>
                  </a:lnTo>
                  <a:lnTo>
                    <a:pt x="266607" y="475957"/>
                  </a:lnTo>
                  <a:lnTo>
                    <a:pt x="307587" y="432269"/>
                  </a:lnTo>
                  <a:lnTo>
                    <a:pt x="356435" y="390117"/>
                  </a:lnTo>
                  <a:lnTo>
                    <a:pt x="412807" y="349596"/>
                  </a:lnTo>
                  <a:lnTo>
                    <a:pt x="476360" y="310800"/>
                  </a:lnTo>
                  <a:lnTo>
                    <a:pt x="510724" y="292078"/>
                  </a:lnTo>
                  <a:lnTo>
                    <a:pt x="546754" y="273823"/>
                  </a:lnTo>
                  <a:lnTo>
                    <a:pt x="584409" y="256046"/>
                  </a:lnTo>
                  <a:lnTo>
                    <a:pt x="623645" y="238760"/>
                  </a:lnTo>
                  <a:lnTo>
                    <a:pt x="664420" y="221975"/>
                  </a:lnTo>
                  <a:lnTo>
                    <a:pt x="706690" y="205704"/>
                  </a:lnTo>
                  <a:lnTo>
                    <a:pt x="750414" y="189959"/>
                  </a:lnTo>
                  <a:lnTo>
                    <a:pt x="795548" y="174751"/>
                  </a:lnTo>
                  <a:lnTo>
                    <a:pt x="842050" y="160092"/>
                  </a:lnTo>
                  <a:lnTo>
                    <a:pt x="889876" y="145995"/>
                  </a:lnTo>
                  <a:lnTo>
                    <a:pt x="938984" y="132470"/>
                  </a:lnTo>
                  <a:lnTo>
                    <a:pt x="989331" y="119529"/>
                  </a:lnTo>
                  <a:lnTo>
                    <a:pt x="1040875" y="107185"/>
                  </a:lnTo>
                  <a:lnTo>
                    <a:pt x="1093572" y="95449"/>
                  </a:lnTo>
                  <a:lnTo>
                    <a:pt x="1147379" y="84333"/>
                  </a:lnTo>
                  <a:lnTo>
                    <a:pt x="1202255" y="73848"/>
                  </a:lnTo>
                  <a:lnTo>
                    <a:pt x="1258156" y="64008"/>
                  </a:lnTo>
                  <a:lnTo>
                    <a:pt x="1315038" y="54822"/>
                  </a:lnTo>
                  <a:lnTo>
                    <a:pt x="1372861" y="46303"/>
                  </a:lnTo>
                  <a:lnTo>
                    <a:pt x="1431580" y="38464"/>
                  </a:lnTo>
                  <a:lnTo>
                    <a:pt x="1491153" y="31315"/>
                  </a:lnTo>
                  <a:lnTo>
                    <a:pt x="1551536" y="24868"/>
                  </a:lnTo>
                  <a:lnTo>
                    <a:pt x="1612689" y="19136"/>
                  </a:lnTo>
                  <a:lnTo>
                    <a:pt x="1674566" y="14130"/>
                  </a:lnTo>
                  <a:lnTo>
                    <a:pt x="1737126" y="9861"/>
                  </a:lnTo>
                  <a:lnTo>
                    <a:pt x="1800327" y="6342"/>
                  </a:lnTo>
                  <a:lnTo>
                    <a:pt x="1864124" y="3585"/>
                  </a:lnTo>
                  <a:lnTo>
                    <a:pt x="1928475" y="1601"/>
                  </a:lnTo>
                  <a:lnTo>
                    <a:pt x="1993338" y="402"/>
                  </a:lnTo>
                  <a:lnTo>
                    <a:pt x="2058669" y="0"/>
                  </a:lnTo>
                  <a:close/>
                </a:path>
              </a:pathLst>
            </a:custGeom>
            <a:solidFill>
              <a:srgbClr val="5B9BD4"/>
            </a:solidFill>
          </p:spPr>
          <p:txBody>
            <a:bodyPr wrap="square" lIns="0" tIns="0" rIns="0" bIns="0" rtlCol="0"/>
            <a:lstStyle/>
            <a:p>
              <a:endParaRPr/>
            </a:p>
          </p:txBody>
        </p:sp>
        <p:sp>
          <p:nvSpPr>
            <p:cNvPr id="15" name="object 13">
              <a:extLst>
                <a:ext uri="{FF2B5EF4-FFF2-40B4-BE49-F238E27FC236}">
                  <a16:creationId xmlns:a16="http://schemas.microsoft.com/office/drawing/2014/main" id="{8F6BC3C0-D8BC-0996-09C4-FDE1F7569740}"/>
                </a:ext>
              </a:extLst>
            </p:cNvPr>
            <p:cNvSpPr/>
            <p:nvPr/>
          </p:nvSpPr>
          <p:spPr>
            <a:xfrm>
              <a:off x="3479672" y="1880616"/>
              <a:ext cx="1951989" cy="664845"/>
            </a:xfrm>
            <a:custGeom>
              <a:avLst/>
              <a:gdLst/>
              <a:ahLst/>
              <a:cxnLst/>
              <a:rect l="l" t="t" r="r" b="b"/>
              <a:pathLst>
                <a:path w="1951989" h="664844">
                  <a:moveTo>
                    <a:pt x="83057" y="0"/>
                  </a:moveTo>
                  <a:lnTo>
                    <a:pt x="0" y="635"/>
                  </a:lnTo>
                  <a:lnTo>
                    <a:pt x="69336" y="2188"/>
                  </a:lnTo>
                  <a:lnTo>
                    <a:pt x="137941" y="4623"/>
                  </a:lnTo>
                  <a:lnTo>
                    <a:pt x="205772" y="7924"/>
                  </a:lnTo>
                  <a:lnTo>
                    <a:pt x="272784" y="12073"/>
                  </a:lnTo>
                  <a:lnTo>
                    <a:pt x="338936" y="17056"/>
                  </a:lnTo>
                  <a:lnTo>
                    <a:pt x="404182" y="22856"/>
                  </a:lnTo>
                  <a:lnTo>
                    <a:pt x="468481" y="29457"/>
                  </a:lnTo>
                  <a:lnTo>
                    <a:pt x="531787" y="36842"/>
                  </a:lnTo>
                  <a:lnTo>
                    <a:pt x="594059" y="44996"/>
                  </a:lnTo>
                  <a:lnTo>
                    <a:pt x="655253" y="53903"/>
                  </a:lnTo>
                  <a:lnTo>
                    <a:pt x="715325" y="63546"/>
                  </a:lnTo>
                  <a:lnTo>
                    <a:pt x="774232" y="73909"/>
                  </a:lnTo>
                  <a:lnTo>
                    <a:pt x="831930" y="84976"/>
                  </a:lnTo>
                  <a:lnTo>
                    <a:pt x="888377" y="96731"/>
                  </a:lnTo>
                  <a:lnTo>
                    <a:pt x="943528" y="109159"/>
                  </a:lnTo>
                  <a:lnTo>
                    <a:pt x="997341" y="122242"/>
                  </a:lnTo>
                  <a:lnTo>
                    <a:pt x="1049771" y="135964"/>
                  </a:lnTo>
                  <a:lnTo>
                    <a:pt x="1100777" y="150310"/>
                  </a:lnTo>
                  <a:lnTo>
                    <a:pt x="1150313" y="165264"/>
                  </a:lnTo>
                  <a:lnTo>
                    <a:pt x="1198337" y="180809"/>
                  </a:lnTo>
                  <a:lnTo>
                    <a:pt x="1244806" y="196929"/>
                  </a:lnTo>
                  <a:lnTo>
                    <a:pt x="1289676" y="213608"/>
                  </a:lnTo>
                  <a:lnTo>
                    <a:pt x="1332903" y="230830"/>
                  </a:lnTo>
                  <a:lnTo>
                    <a:pt x="1374445" y="248579"/>
                  </a:lnTo>
                  <a:lnTo>
                    <a:pt x="1414258" y="266839"/>
                  </a:lnTo>
                  <a:lnTo>
                    <a:pt x="1452298" y="285593"/>
                  </a:lnTo>
                  <a:lnTo>
                    <a:pt x="1488522" y="304826"/>
                  </a:lnTo>
                  <a:lnTo>
                    <a:pt x="1522887" y="324521"/>
                  </a:lnTo>
                  <a:lnTo>
                    <a:pt x="1555350" y="344662"/>
                  </a:lnTo>
                  <a:lnTo>
                    <a:pt x="1614393" y="386218"/>
                  </a:lnTo>
                  <a:lnTo>
                    <a:pt x="1665305" y="429366"/>
                  </a:lnTo>
                  <a:lnTo>
                    <a:pt x="1707738" y="473977"/>
                  </a:lnTo>
                  <a:lnTo>
                    <a:pt x="1741346" y="519921"/>
                  </a:lnTo>
                  <a:lnTo>
                    <a:pt x="1765782" y="567069"/>
                  </a:lnTo>
                  <a:lnTo>
                    <a:pt x="1780697" y="615293"/>
                  </a:lnTo>
                  <a:lnTo>
                    <a:pt x="1785747" y="664463"/>
                  </a:lnTo>
                  <a:lnTo>
                    <a:pt x="1951863" y="664463"/>
                  </a:lnTo>
                  <a:lnTo>
                    <a:pt x="1946961" y="615959"/>
                  </a:lnTo>
                  <a:lnTo>
                    <a:pt x="1932481" y="568399"/>
                  </a:lnTo>
                  <a:lnTo>
                    <a:pt x="1908760" y="521903"/>
                  </a:lnTo>
                  <a:lnTo>
                    <a:pt x="1876136" y="476593"/>
                  </a:lnTo>
                  <a:lnTo>
                    <a:pt x="1834947" y="432588"/>
                  </a:lnTo>
                  <a:lnTo>
                    <a:pt x="1785531" y="390007"/>
                  </a:lnTo>
                  <a:lnTo>
                    <a:pt x="1728225" y="348972"/>
                  </a:lnTo>
                  <a:lnTo>
                    <a:pt x="1663368" y="309601"/>
                  </a:lnTo>
                  <a:lnTo>
                    <a:pt x="1628213" y="290577"/>
                  </a:lnTo>
                  <a:lnTo>
                    <a:pt x="1591296" y="272015"/>
                  </a:lnTo>
                  <a:lnTo>
                    <a:pt x="1552661" y="253929"/>
                  </a:lnTo>
                  <a:lnTo>
                    <a:pt x="1512348" y="236334"/>
                  </a:lnTo>
                  <a:lnTo>
                    <a:pt x="1470401" y="219246"/>
                  </a:lnTo>
                  <a:lnTo>
                    <a:pt x="1426862" y="202679"/>
                  </a:lnTo>
                  <a:lnTo>
                    <a:pt x="1381772" y="186648"/>
                  </a:lnTo>
                  <a:lnTo>
                    <a:pt x="1335175" y="171168"/>
                  </a:lnTo>
                  <a:lnTo>
                    <a:pt x="1287112" y="156254"/>
                  </a:lnTo>
                  <a:lnTo>
                    <a:pt x="1237625" y="141922"/>
                  </a:lnTo>
                  <a:lnTo>
                    <a:pt x="1186757" y="128186"/>
                  </a:lnTo>
                  <a:lnTo>
                    <a:pt x="1134549" y="115061"/>
                  </a:lnTo>
                  <a:lnTo>
                    <a:pt x="1081045" y="102563"/>
                  </a:lnTo>
                  <a:lnTo>
                    <a:pt x="1026286" y="90706"/>
                  </a:lnTo>
                  <a:lnTo>
                    <a:pt x="970315" y="79505"/>
                  </a:lnTo>
                  <a:lnTo>
                    <a:pt x="913174" y="68975"/>
                  </a:lnTo>
                  <a:lnTo>
                    <a:pt x="854905" y="59132"/>
                  </a:lnTo>
                  <a:lnTo>
                    <a:pt x="795549" y="49989"/>
                  </a:lnTo>
                  <a:lnTo>
                    <a:pt x="735151" y="41564"/>
                  </a:lnTo>
                  <a:lnTo>
                    <a:pt x="673751" y="33869"/>
                  </a:lnTo>
                  <a:lnTo>
                    <a:pt x="611392" y="26921"/>
                  </a:lnTo>
                  <a:lnTo>
                    <a:pt x="548116" y="20733"/>
                  </a:lnTo>
                  <a:lnTo>
                    <a:pt x="483965" y="15323"/>
                  </a:lnTo>
                  <a:lnTo>
                    <a:pt x="418982" y="10703"/>
                  </a:lnTo>
                  <a:lnTo>
                    <a:pt x="353209" y="6890"/>
                  </a:lnTo>
                  <a:lnTo>
                    <a:pt x="286687" y="3898"/>
                  </a:lnTo>
                  <a:lnTo>
                    <a:pt x="219460" y="1742"/>
                  </a:lnTo>
                  <a:lnTo>
                    <a:pt x="151570" y="438"/>
                  </a:lnTo>
                  <a:lnTo>
                    <a:pt x="83057" y="0"/>
                  </a:lnTo>
                  <a:close/>
                </a:path>
              </a:pathLst>
            </a:custGeom>
            <a:solidFill>
              <a:srgbClr val="487CAB"/>
            </a:solidFill>
          </p:spPr>
          <p:txBody>
            <a:bodyPr wrap="square" lIns="0" tIns="0" rIns="0" bIns="0" rtlCol="0"/>
            <a:lstStyle/>
            <a:p>
              <a:endParaRPr/>
            </a:p>
          </p:txBody>
        </p:sp>
        <p:sp>
          <p:nvSpPr>
            <p:cNvPr id="18" name="object 14">
              <a:extLst>
                <a:ext uri="{FF2B5EF4-FFF2-40B4-BE49-F238E27FC236}">
                  <a16:creationId xmlns:a16="http://schemas.microsoft.com/office/drawing/2014/main" id="{F6468BAF-7B02-8677-D25F-1D38B077F847}"/>
                </a:ext>
              </a:extLst>
            </p:cNvPr>
            <p:cNvSpPr/>
            <p:nvPr/>
          </p:nvSpPr>
          <p:spPr>
            <a:xfrm>
              <a:off x="1504060" y="1880616"/>
              <a:ext cx="3927475" cy="664845"/>
            </a:xfrm>
            <a:custGeom>
              <a:avLst/>
              <a:gdLst/>
              <a:ahLst/>
              <a:cxnLst/>
              <a:rect l="l" t="t" r="r" b="b"/>
              <a:pathLst>
                <a:path w="3927475" h="664844">
                  <a:moveTo>
                    <a:pt x="1975612" y="635"/>
                  </a:moveTo>
                  <a:lnTo>
                    <a:pt x="2044948" y="2188"/>
                  </a:lnTo>
                  <a:lnTo>
                    <a:pt x="2113553" y="4623"/>
                  </a:lnTo>
                  <a:lnTo>
                    <a:pt x="2181384" y="7924"/>
                  </a:lnTo>
                  <a:lnTo>
                    <a:pt x="2248396" y="12073"/>
                  </a:lnTo>
                  <a:lnTo>
                    <a:pt x="2314548" y="17056"/>
                  </a:lnTo>
                  <a:lnTo>
                    <a:pt x="2379794" y="22856"/>
                  </a:lnTo>
                  <a:lnTo>
                    <a:pt x="2444093" y="29457"/>
                  </a:lnTo>
                  <a:lnTo>
                    <a:pt x="2507399" y="36842"/>
                  </a:lnTo>
                  <a:lnTo>
                    <a:pt x="2569671" y="44996"/>
                  </a:lnTo>
                  <a:lnTo>
                    <a:pt x="2630865" y="53903"/>
                  </a:lnTo>
                  <a:lnTo>
                    <a:pt x="2690937" y="63546"/>
                  </a:lnTo>
                  <a:lnTo>
                    <a:pt x="2749844" y="73909"/>
                  </a:lnTo>
                  <a:lnTo>
                    <a:pt x="2807542" y="84976"/>
                  </a:lnTo>
                  <a:lnTo>
                    <a:pt x="2863989" y="96731"/>
                  </a:lnTo>
                  <a:lnTo>
                    <a:pt x="2919140" y="109159"/>
                  </a:lnTo>
                  <a:lnTo>
                    <a:pt x="2972953" y="122242"/>
                  </a:lnTo>
                  <a:lnTo>
                    <a:pt x="3025383" y="135964"/>
                  </a:lnTo>
                  <a:lnTo>
                    <a:pt x="3076389" y="150310"/>
                  </a:lnTo>
                  <a:lnTo>
                    <a:pt x="3125925" y="165264"/>
                  </a:lnTo>
                  <a:lnTo>
                    <a:pt x="3173949" y="180809"/>
                  </a:lnTo>
                  <a:lnTo>
                    <a:pt x="3220418" y="196929"/>
                  </a:lnTo>
                  <a:lnTo>
                    <a:pt x="3265288" y="213608"/>
                  </a:lnTo>
                  <a:lnTo>
                    <a:pt x="3308515" y="230830"/>
                  </a:lnTo>
                  <a:lnTo>
                    <a:pt x="3350057" y="248579"/>
                  </a:lnTo>
                  <a:lnTo>
                    <a:pt x="3389870" y="266839"/>
                  </a:lnTo>
                  <a:lnTo>
                    <a:pt x="3427910" y="285593"/>
                  </a:lnTo>
                  <a:lnTo>
                    <a:pt x="3464134" y="304826"/>
                  </a:lnTo>
                  <a:lnTo>
                    <a:pt x="3498499" y="324521"/>
                  </a:lnTo>
                  <a:lnTo>
                    <a:pt x="3530962" y="344662"/>
                  </a:lnTo>
                  <a:lnTo>
                    <a:pt x="3590005" y="386218"/>
                  </a:lnTo>
                  <a:lnTo>
                    <a:pt x="3640917" y="429366"/>
                  </a:lnTo>
                  <a:lnTo>
                    <a:pt x="3683350" y="473977"/>
                  </a:lnTo>
                  <a:lnTo>
                    <a:pt x="3716958" y="519921"/>
                  </a:lnTo>
                  <a:lnTo>
                    <a:pt x="3741394" y="567069"/>
                  </a:lnTo>
                  <a:lnTo>
                    <a:pt x="3756309" y="615293"/>
                  </a:lnTo>
                  <a:lnTo>
                    <a:pt x="3761359" y="664463"/>
                  </a:lnTo>
                  <a:lnTo>
                    <a:pt x="3927475" y="664463"/>
                  </a:lnTo>
                  <a:lnTo>
                    <a:pt x="3922573" y="615959"/>
                  </a:lnTo>
                  <a:lnTo>
                    <a:pt x="3908093" y="568399"/>
                  </a:lnTo>
                  <a:lnTo>
                    <a:pt x="3884372" y="521903"/>
                  </a:lnTo>
                  <a:lnTo>
                    <a:pt x="3851748" y="476593"/>
                  </a:lnTo>
                  <a:lnTo>
                    <a:pt x="3810559" y="432588"/>
                  </a:lnTo>
                  <a:lnTo>
                    <a:pt x="3761143" y="390007"/>
                  </a:lnTo>
                  <a:lnTo>
                    <a:pt x="3703837" y="348972"/>
                  </a:lnTo>
                  <a:lnTo>
                    <a:pt x="3638980" y="309601"/>
                  </a:lnTo>
                  <a:lnTo>
                    <a:pt x="3603825" y="290577"/>
                  </a:lnTo>
                  <a:lnTo>
                    <a:pt x="3566908" y="272015"/>
                  </a:lnTo>
                  <a:lnTo>
                    <a:pt x="3528273" y="253929"/>
                  </a:lnTo>
                  <a:lnTo>
                    <a:pt x="3487960" y="236334"/>
                  </a:lnTo>
                  <a:lnTo>
                    <a:pt x="3446013" y="219246"/>
                  </a:lnTo>
                  <a:lnTo>
                    <a:pt x="3402474" y="202679"/>
                  </a:lnTo>
                  <a:lnTo>
                    <a:pt x="3357384" y="186648"/>
                  </a:lnTo>
                  <a:lnTo>
                    <a:pt x="3310787" y="171168"/>
                  </a:lnTo>
                  <a:lnTo>
                    <a:pt x="3262724" y="156254"/>
                  </a:lnTo>
                  <a:lnTo>
                    <a:pt x="3213237" y="141922"/>
                  </a:lnTo>
                  <a:lnTo>
                    <a:pt x="3162369" y="128186"/>
                  </a:lnTo>
                  <a:lnTo>
                    <a:pt x="3110161" y="115061"/>
                  </a:lnTo>
                  <a:lnTo>
                    <a:pt x="3056657" y="102563"/>
                  </a:lnTo>
                  <a:lnTo>
                    <a:pt x="3001898" y="90706"/>
                  </a:lnTo>
                  <a:lnTo>
                    <a:pt x="2945927" y="79505"/>
                  </a:lnTo>
                  <a:lnTo>
                    <a:pt x="2888786" y="68975"/>
                  </a:lnTo>
                  <a:lnTo>
                    <a:pt x="2830517" y="59132"/>
                  </a:lnTo>
                  <a:lnTo>
                    <a:pt x="2771161" y="49989"/>
                  </a:lnTo>
                  <a:lnTo>
                    <a:pt x="2710763" y="41564"/>
                  </a:lnTo>
                  <a:lnTo>
                    <a:pt x="2649363" y="33869"/>
                  </a:lnTo>
                  <a:lnTo>
                    <a:pt x="2587004" y="26921"/>
                  </a:lnTo>
                  <a:lnTo>
                    <a:pt x="2523728" y="20733"/>
                  </a:lnTo>
                  <a:lnTo>
                    <a:pt x="2459577" y="15323"/>
                  </a:lnTo>
                  <a:lnTo>
                    <a:pt x="2394594" y="10703"/>
                  </a:lnTo>
                  <a:lnTo>
                    <a:pt x="2328821" y="6890"/>
                  </a:lnTo>
                  <a:lnTo>
                    <a:pt x="2262299" y="3898"/>
                  </a:lnTo>
                  <a:lnTo>
                    <a:pt x="2195072" y="1742"/>
                  </a:lnTo>
                  <a:lnTo>
                    <a:pt x="2127182" y="438"/>
                  </a:lnTo>
                  <a:lnTo>
                    <a:pt x="2058669" y="0"/>
                  </a:lnTo>
                  <a:lnTo>
                    <a:pt x="1892553" y="0"/>
                  </a:lnTo>
                  <a:lnTo>
                    <a:pt x="1827222" y="402"/>
                  </a:lnTo>
                  <a:lnTo>
                    <a:pt x="1762359" y="1601"/>
                  </a:lnTo>
                  <a:lnTo>
                    <a:pt x="1698008" y="3585"/>
                  </a:lnTo>
                  <a:lnTo>
                    <a:pt x="1634211" y="6342"/>
                  </a:lnTo>
                  <a:lnTo>
                    <a:pt x="1571010" y="9861"/>
                  </a:lnTo>
                  <a:lnTo>
                    <a:pt x="1508450" y="14130"/>
                  </a:lnTo>
                  <a:lnTo>
                    <a:pt x="1446573" y="19136"/>
                  </a:lnTo>
                  <a:lnTo>
                    <a:pt x="1385420" y="24868"/>
                  </a:lnTo>
                  <a:lnTo>
                    <a:pt x="1325037" y="31315"/>
                  </a:lnTo>
                  <a:lnTo>
                    <a:pt x="1265464" y="38464"/>
                  </a:lnTo>
                  <a:lnTo>
                    <a:pt x="1206745" y="46303"/>
                  </a:lnTo>
                  <a:lnTo>
                    <a:pt x="1148922" y="54822"/>
                  </a:lnTo>
                  <a:lnTo>
                    <a:pt x="1092040" y="64007"/>
                  </a:lnTo>
                  <a:lnTo>
                    <a:pt x="1036139" y="73848"/>
                  </a:lnTo>
                  <a:lnTo>
                    <a:pt x="981263" y="84333"/>
                  </a:lnTo>
                  <a:lnTo>
                    <a:pt x="927456" y="95449"/>
                  </a:lnTo>
                  <a:lnTo>
                    <a:pt x="874759" y="107185"/>
                  </a:lnTo>
                  <a:lnTo>
                    <a:pt x="823215" y="119529"/>
                  </a:lnTo>
                  <a:lnTo>
                    <a:pt x="772868" y="132470"/>
                  </a:lnTo>
                  <a:lnTo>
                    <a:pt x="723760" y="145995"/>
                  </a:lnTo>
                  <a:lnTo>
                    <a:pt x="675934" y="160092"/>
                  </a:lnTo>
                  <a:lnTo>
                    <a:pt x="629432" y="174751"/>
                  </a:lnTo>
                  <a:lnTo>
                    <a:pt x="584298" y="189959"/>
                  </a:lnTo>
                  <a:lnTo>
                    <a:pt x="540574" y="205704"/>
                  </a:lnTo>
                  <a:lnTo>
                    <a:pt x="498304" y="221975"/>
                  </a:lnTo>
                  <a:lnTo>
                    <a:pt x="457529" y="238759"/>
                  </a:lnTo>
                  <a:lnTo>
                    <a:pt x="418293" y="256046"/>
                  </a:lnTo>
                  <a:lnTo>
                    <a:pt x="380638" y="273823"/>
                  </a:lnTo>
                  <a:lnTo>
                    <a:pt x="344608" y="292078"/>
                  </a:lnTo>
                  <a:lnTo>
                    <a:pt x="310244" y="310800"/>
                  </a:lnTo>
                  <a:lnTo>
                    <a:pt x="246691" y="349596"/>
                  </a:lnTo>
                  <a:lnTo>
                    <a:pt x="190319" y="390117"/>
                  </a:lnTo>
                  <a:lnTo>
                    <a:pt x="141471" y="432269"/>
                  </a:lnTo>
                  <a:lnTo>
                    <a:pt x="100491" y="475957"/>
                  </a:lnTo>
                  <a:lnTo>
                    <a:pt x="83057" y="498348"/>
                  </a:lnTo>
                  <a:lnTo>
                    <a:pt x="0" y="498348"/>
                  </a:lnTo>
                  <a:lnTo>
                    <a:pt x="106806" y="664463"/>
                  </a:lnTo>
                  <a:lnTo>
                    <a:pt x="332231" y="498348"/>
                  </a:lnTo>
                  <a:lnTo>
                    <a:pt x="249174" y="498348"/>
                  </a:lnTo>
                  <a:lnTo>
                    <a:pt x="266607" y="475957"/>
                  </a:lnTo>
                  <a:lnTo>
                    <a:pt x="307587" y="432269"/>
                  </a:lnTo>
                  <a:lnTo>
                    <a:pt x="356435" y="390117"/>
                  </a:lnTo>
                  <a:lnTo>
                    <a:pt x="412807" y="349596"/>
                  </a:lnTo>
                  <a:lnTo>
                    <a:pt x="476360" y="310800"/>
                  </a:lnTo>
                  <a:lnTo>
                    <a:pt x="510724" y="292078"/>
                  </a:lnTo>
                  <a:lnTo>
                    <a:pt x="546754" y="273823"/>
                  </a:lnTo>
                  <a:lnTo>
                    <a:pt x="584409" y="256046"/>
                  </a:lnTo>
                  <a:lnTo>
                    <a:pt x="623645" y="238760"/>
                  </a:lnTo>
                  <a:lnTo>
                    <a:pt x="664420" y="221975"/>
                  </a:lnTo>
                  <a:lnTo>
                    <a:pt x="706690" y="205704"/>
                  </a:lnTo>
                  <a:lnTo>
                    <a:pt x="750414" y="189959"/>
                  </a:lnTo>
                  <a:lnTo>
                    <a:pt x="795548" y="174751"/>
                  </a:lnTo>
                  <a:lnTo>
                    <a:pt x="842050" y="160092"/>
                  </a:lnTo>
                  <a:lnTo>
                    <a:pt x="889876" y="145995"/>
                  </a:lnTo>
                  <a:lnTo>
                    <a:pt x="938984" y="132470"/>
                  </a:lnTo>
                  <a:lnTo>
                    <a:pt x="989331" y="119529"/>
                  </a:lnTo>
                  <a:lnTo>
                    <a:pt x="1040875" y="107185"/>
                  </a:lnTo>
                  <a:lnTo>
                    <a:pt x="1093572" y="95449"/>
                  </a:lnTo>
                  <a:lnTo>
                    <a:pt x="1147379" y="84333"/>
                  </a:lnTo>
                  <a:lnTo>
                    <a:pt x="1202255" y="73848"/>
                  </a:lnTo>
                  <a:lnTo>
                    <a:pt x="1258156" y="64008"/>
                  </a:lnTo>
                  <a:lnTo>
                    <a:pt x="1315038" y="54822"/>
                  </a:lnTo>
                  <a:lnTo>
                    <a:pt x="1372861" y="46303"/>
                  </a:lnTo>
                  <a:lnTo>
                    <a:pt x="1431580" y="38464"/>
                  </a:lnTo>
                  <a:lnTo>
                    <a:pt x="1491153" y="31315"/>
                  </a:lnTo>
                  <a:lnTo>
                    <a:pt x="1551536" y="24868"/>
                  </a:lnTo>
                  <a:lnTo>
                    <a:pt x="1612689" y="19136"/>
                  </a:lnTo>
                  <a:lnTo>
                    <a:pt x="1674566" y="14130"/>
                  </a:lnTo>
                  <a:lnTo>
                    <a:pt x="1737126" y="9861"/>
                  </a:lnTo>
                  <a:lnTo>
                    <a:pt x="1800327" y="6342"/>
                  </a:lnTo>
                  <a:lnTo>
                    <a:pt x="1864124" y="3585"/>
                  </a:lnTo>
                  <a:lnTo>
                    <a:pt x="1928475" y="1601"/>
                  </a:lnTo>
                  <a:lnTo>
                    <a:pt x="1993338" y="402"/>
                  </a:lnTo>
                  <a:lnTo>
                    <a:pt x="2058669" y="0"/>
                  </a:lnTo>
                </a:path>
              </a:pathLst>
            </a:custGeom>
            <a:ln w="12191">
              <a:solidFill>
                <a:srgbClr val="41709C"/>
              </a:solidFill>
            </a:ln>
          </p:spPr>
          <p:txBody>
            <a:bodyPr wrap="square" lIns="0" tIns="0" rIns="0" bIns="0" rtlCol="0"/>
            <a:lstStyle/>
            <a:p>
              <a:endParaRPr/>
            </a:p>
          </p:txBody>
        </p:sp>
      </p:grpSp>
      <p:sp>
        <p:nvSpPr>
          <p:cNvPr id="19" name="object 15">
            <a:extLst>
              <a:ext uri="{FF2B5EF4-FFF2-40B4-BE49-F238E27FC236}">
                <a16:creationId xmlns:a16="http://schemas.microsoft.com/office/drawing/2014/main" id="{0DA438FC-1D79-F1FD-3C22-23C011BD6362}"/>
              </a:ext>
            </a:extLst>
          </p:cNvPr>
          <p:cNvSpPr txBox="1"/>
          <p:nvPr/>
        </p:nvSpPr>
        <p:spPr>
          <a:xfrm>
            <a:off x="5537299" y="2886178"/>
            <a:ext cx="992505" cy="391795"/>
          </a:xfrm>
          <a:prstGeom prst="rect">
            <a:avLst/>
          </a:prstGeom>
        </p:spPr>
        <p:txBody>
          <a:bodyPr vert="horz" wrap="square" lIns="0" tIns="12700" rIns="0" bIns="0" rtlCol="0">
            <a:spAutoFit/>
          </a:bodyPr>
          <a:lstStyle/>
          <a:p>
            <a:pPr marL="12700">
              <a:lnSpc>
                <a:spcPct val="100000"/>
              </a:lnSpc>
              <a:spcBef>
                <a:spcPts val="100"/>
              </a:spcBef>
            </a:pPr>
            <a:r>
              <a:rPr sz="2400" spc="-5" dirty="0">
                <a:latin typeface="Calibri"/>
                <a:cs typeface="Calibri"/>
              </a:rPr>
              <a:t>similar?</a:t>
            </a:r>
            <a:endParaRPr sz="2400" dirty="0">
              <a:latin typeface="Calibri"/>
              <a:cs typeface="Calibri"/>
            </a:endParaRPr>
          </a:p>
        </p:txBody>
      </p:sp>
      <p:sp>
        <p:nvSpPr>
          <p:cNvPr id="20" name="object 16">
            <a:extLst>
              <a:ext uri="{FF2B5EF4-FFF2-40B4-BE49-F238E27FC236}">
                <a16:creationId xmlns:a16="http://schemas.microsoft.com/office/drawing/2014/main" id="{FD5959DB-FBE9-1B34-F3EA-490281EB24BC}"/>
              </a:ext>
            </a:extLst>
          </p:cNvPr>
          <p:cNvSpPr txBox="1"/>
          <p:nvPr/>
        </p:nvSpPr>
        <p:spPr>
          <a:xfrm>
            <a:off x="2094584" y="2851050"/>
            <a:ext cx="1520825" cy="391160"/>
          </a:xfrm>
          <a:prstGeom prst="rect">
            <a:avLst/>
          </a:prstGeom>
        </p:spPr>
        <p:txBody>
          <a:bodyPr vert="horz" wrap="square" lIns="0" tIns="12700" rIns="0" bIns="0" rtlCol="0">
            <a:spAutoFit/>
          </a:bodyPr>
          <a:lstStyle/>
          <a:p>
            <a:pPr marL="12700">
              <a:lnSpc>
                <a:spcPct val="100000"/>
              </a:lnSpc>
              <a:spcBef>
                <a:spcPts val="100"/>
              </a:spcBef>
            </a:pPr>
            <a:r>
              <a:rPr sz="2400" dirty="0">
                <a:latin typeface="Calibri"/>
                <a:cs typeface="Calibri"/>
              </a:rPr>
              <a:t>Not</a:t>
            </a:r>
            <a:r>
              <a:rPr sz="2400" spc="-80" dirty="0">
                <a:latin typeface="Calibri"/>
                <a:cs typeface="Calibri"/>
              </a:rPr>
              <a:t> </a:t>
            </a:r>
            <a:r>
              <a:rPr sz="2400" spc="-5" dirty="0">
                <a:latin typeface="Calibri"/>
                <a:cs typeface="Calibri"/>
              </a:rPr>
              <a:t>similar?</a:t>
            </a:r>
            <a:endParaRPr sz="2400" dirty="0">
              <a:latin typeface="Calibri"/>
              <a:cs typeface="Calibri"/>
            </a:endParaRPr>
          </a:p>
        </p:txBody>
      </p:sp>
      <p:pic>
        <p:nvPicPr>
          <p:cNvPr id="21" name="Picture 20">
            <a:extLst>
              <a:ext uri="{FF2B5EF4-FFF2-40B4-BE49-F238E27FC236}">
                <a16:creationId xmlns:a16="http://schemas.microsoft.com/office/drawing/2014/main" id="{7CDDDF25-4685-858F-03AA-2506880B20C1}"/>
              </a:ext>
            </a:extLst>
          </p:cNvPr>
          <p:cNvPicPr>
            <a:picLocks noChangeAspect="1"/>
          </p:cNvPicPr>
          <p:nvPr/>
        </p:nvPicPr>
        <p:blipFill>
          <a:blip r:embed="rId9"/>
          <a:stretch>
            <a:fillRect/>
          </a:stretch>
        </p:blipFill>
        <p:spPr>
          <a:xfrm>
            <a:off x="1417280" y="3377844"/>
            <a:ext cx="2849919" cy="702154"/>
          </a:xfrm>
          <a:prstGeom prst="rect">
            <a:avLst/>
          </a:prstGeom>
        </p:spPr>
      </p:pic>
      <p:sp>
        <p:nvSpPr>
          <p:cNvPr id="22" name="object 17">
            <a:extLst>
              <a:ext uri="{FF2B5EF4-FFF2-40B4-BE49-F238E27FC236}">
                <a16:creationId xmlns:a16="http://schemas.microsoft.com/office/drawing/2014/main" id="{5D9F0A62-0113-E622-65E8-B4C4C8656B80}"/>
              </a:ext>
            </a:extLst>
          </p:cNvPr>
          <p:cNvSpPr/>
          <p:nvPr/>
        </p:nvSpPr>
        <p:spPr>
          <a:xfrm>
            <a:off x="749377" y="4518694"/>
            <a:ext cx="6367733" cy="1644395"/>
          </a:xfrm>
          <a:prstGeom prst="rect">
            <a:avLst/>
          </a:prstGeom>
          <a:blipFill>
            <a:blip r:embed="rId10" cstate="print"/>
            <a:stretch>
              <a:fillRect/>
            </a:stretch>
          </a:blipFill>
        </p:spPr>
        <p:txBody>
          <a:bodyPr wrap="square" lIns="0" tIns="0" rIns="0" bIns="0" rtlCol="0"/>
          <a:lstStyle/>
          <a:p>
            <a:endParaRPr/>
          </a:p>
        </p:txBody>
      </p:sp>
      <p:sp>
        <p:nvSpPr>
          <p:cNvPr id="23" name="object 19">
            <a:extLst>
              <a:ext uri="{FF2B5EF4-FFF2-40B4-BE49-F238E27FC236}">
                <a16:creationId xmlns:a16="http://schemas.microsoft.com/office/drawing/2014/main" id="{2B731644-33A7-4A15-C4A9-4402B5C22666}"/>
              </a:ext>
            </a:extLst>
          </p:cNvPr>
          <p:cNvSpPr/>
          <p:nvPr/>
        </p:nvSpPr>
        <p:spPr>
          <a:xfrm>
            <a:off x="2127938" y="4473533"/>
            <a:ext cx="3610610" cy="1696720"/>
          </a:xfrm>
          <a:custGeom>
            <a:avLst/>
            <a:gdLst/>
            <a:ahLst/>
            <a:cxnLst/>
            <a:rect l="l" t="t" r="r" b="b"/>
            <a:pathLst>
              <a:path w="3610610" h="1696720">
                <a:moveTo>
                  <a:pt x="3610355" y="0"/>
                </a:moveTo>
                <a:lnTo>
                  <a:pt x="0" y="0"/>
                </a:lnTo>
                <a:lnTo>
                  <a:pt x="0" y="1696212"/>
                </a:lnTo>
                <a:lnTo>
                  <a:pt x="3610355" y="1696212"/>
                </a:lnTo>
                <a:lnTo>
                  <a:pt x="3610355" y="0"/>
                </a:lnTo>
                <a:close/>
              </a:path>
            </a:pathLst>
          </a:custGeom>
          <a:solidFill>
            <a:srgbClr val="FFFFFF"/>
          </a:solidFill>
        </p:spPr>
        <p:txBody>
          <a:bodyPr wrap="square" lIns="0" tIns="0" rIns="0" bIns="0" rtlCol="0"/>
          <a:lstStyle/>
          <a:p>
            <a:endParaRPr/>
          </a:p>
        </p:txBody>
      </p:sp>
    </p:spTree>
    <p:extLst>
      <p:ext uri="{BB962C8B-B14F-4D97-AF65-F5344CB8AC3E}">
        <p14:creationId xmlns:p14="http://schemas.microsoft.com/office/powerpoint/2010/main" val="255620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linds(horizontal)">
                                      <p:cBhvr>
                                        <p:cTn id="10" dur="500"/>
                                        <p:tgtEl>
                                          <p:spTgt spid="17"/>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linds(horizontal)">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par>
                                <p:cTn id="19" presetID="3" presetClass="entr" presetSubtype="1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blinds(horizontal)">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blinds(horizontal)">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blinds(horizontal)">
                                      <p:cBhvr>
                                        <p:cTn id="37" dur="500"/>
                                        <p:tgtEl>
                                          <p:spTgt spid="21"/>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3" presetClass="exit" presetSubtype="10" fill="hold" grpId="0" nodeType="clickEffect">
                                  <p:stCondLst>
                                    <p:cond delay="0"/>
                                  </p:stCondLst>
                                  <p:childTnLst>
                                    <p:animEffect transition="out" filter="blinds(horizontal)">
                                      <p:cBhvr>
                                        <p:cTn id="45" dur="500"/>
                                        <p:tgtEl>
                                          <p:spTgt spid="23"/>
                                        </p:tgtEl>
                                      </p:cBhvr>
                                    </p:animEffect>
                                    <p:set>
                                      <p:cBhvr>
                                        <p:cTn id="46" dur="1" fill="hold">
                                          <p:stCondLst>
                                            <p:cond delay="499"/>
                                          </p:stCondLst>
                                        </p:cTn>
                                        <p:tgtEl>
                                          <p:spTgt spid="2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6" grpId="0" animBg="1"/>
      <p:bldP spid="19" grpId="0"/>
      <p:bldP spid="20" grpId="0"/>
      <p:bldP spid="22"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文本框 21">
            <a:extLst>
              <a:ext uri="{FF2B5EF4-FFF2-40B4-BE49-F238E27FC236}">
                <a16:creationId xmlns:a16="http://schemas.microsoft.com/office/drawing/2014/main" id="{E8ACAF78-A28B-4AB7-8E91-53335920061C}"/>
              </a:ext>
            </a:extLst>
          </p:cNvPr>
          <p:cNvSpPr txBox="1"/>
          <p:nvPr/>
        </p:nvSpPr>
        <p:spPr>
          <a:xfrm>
            <a:off x="728055" y="962476"/>
            <a:ext cx="11228525" cy="565604"/>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zh-CN" altLang="en-US" sz="2800" spc="-10" dirty="0">
                <a:latin typeface="+mn-ea"/>
              </a:rPr>
              <a:t>方法一：聚类后作标记</a:t>
            </a:r>
            <a:endParaRPr lang="en-US" altLang="zh-CN" sz="2800" spc="-10" dirty="0">
              <a:latin typeface="+mn-ea"/>
            </a:endParaRPr>
          </a:p>
        </p:txBody>
      </p:sp>
      <p:grpSp>
        <p:nvGrpSpPr>
          <p:cNvPr id="7" name="object 3">
            <a:extLst>
              <a:ext uri="{FF2B5EF4-FFF2-40B4-BE49-F238E27FC236}">
                <a16:creationId xmlns:a16="http://schemas.microsoft.com/office/drawing/2014/main" id="{A205FD36-6DA8-4A7C-B008-564B48E14AD7}"/>
              </a:ext>
            </a:extLst>
          </p:cNvPr>
          <p:cNvGrpSpPr/>
          <p:nvPr/>
        </p:nvGrpSpPr>
        <p:grpSpPr>
          <a:xfrm>
            <a:off x="3336805" y="1794962"/>
            <a:ext cx="4514850" cy="3782695"/>
            <a:chOff x="3096982" y="1965082"/>
            <a:chExt cx="4514850" cy="3782695"/>
          </a:xfrm>
        </p:grpSpPr>
        <p:sp>
          <p:nvSpPr>
            <p:cNvPr id="8" name="object 4">
              <a:extLst>
                <a:ext uri="{FF2B5EF4-FFF2-40B4-BE49-F238E27FC236}">
                  <a16:creationId xmlns:a16="http://schemas.microsoft.com/office/drawing/2014/main" id="{5ADE28C0-7EA3-4C76-BEA2-32FA5341EC6F}"/>
                </a:ext>
              </a:extLst>
            </p:cNvPr>
            <p:cNvSpPr/>
            <p:nvPr/>
          </p:nvSpPr>
          <p:spPr>
            <a:xfrm>
              <a:off x="3096982" y="1965082"/>
              <a:ext cx="4514316" cy="3782384"/>
            </a:xfrm>
            <a:prstGeom prst="rect">
              <a:avLst/>
            </a:prstGeom>
            <a:blipFill>
              <a:blip r:embed="rId3" cstate="print"/>
              <a:stretch>
                <a:fillRect/>
              </a:stretch>
            </a:blipFill>
          </p:spPr>
          <p:txBody>
            <a:bodyPr wrap="square" lIns="0" tIns="0" rIns="0" bIns="0" rtlCol="0"/>
            <a:lstStyle/>
            <a:p>
              <a:endParaRPr>
                <a:solidFill>
                  <a:prstClr val="black"/>
                </a:solidFill>
                <a:latin typeface="Calibri"/>
              </a:endParaRPr>
            </a:p>
          </p:txBody>
        </p:sp>
        <p:sp>
          <p:nvSpPr>
            <p:cNvPr id="9" name="object 5">
              <a:extLst>
                <a:ext uri="{FF2B5EF4-FFF2-40B4-BE49-F238E27FC236}">
                  <a16:creationId xmlns:a16="http://schemas.microsoft.com/office/drawing/2014/main" id="{67E14F3A-F882-47A3-A41C-34CC80834352}"/>
                </a:ext>
              </a:extLst>
            </p:cNvPr>
            <p:cNvSpPr/>
            <p:nvPr/>
          </p:nvSpPr>
          <p:spPr>
            <a:xfrm>
              <a:off x="4838700" y="4070604"/>
              <a:ext cx="207263" cy="207263"/>
            </a:xfrm>
            <a:prstGeom prst="rect">
              <a:avLst/>
            </a:prstGeom>
            <a:blipFill>
              <a:blip r:embed="rId4" cstate="print"/>
              <a:stretch>
                <a:fillRect/>
              </a:stretch>
            </a:blipFill>
          </p:spPr>
          <p:txBody>
            <a:bodyPr wrap="square" lIns="0" tIns="0" rIns="0" bIns="0" rtlCol="0"/>
            <a:lstStyle/>
            <a:p>
              <a:endParaRPr>
                <a:solidFill>
                  <a:prstClr val="black"/>
                </a:solidFill>
                <a:latin typeface="Calibri"/>
              </a:endParaRPr>
            </a:p>
          </p:txBody>
        </p:sp>
        <p:sp>
          <p:nvSpPr>
            <p:cNvPr id="10" name="object 6">
              <a:extLst>
                <a:ext uri="{FF2B5EF4-FFF2-40B4-BE49-F238E27FC236}">
                  <a16:creationId xmlns:a16="http://schemas.microsoft.com/office/drawing/2014/main" id="{1D5B4BB9-B0CB-4E34-963B-E18FB8C7EE46}"/>
                </a:ext>
              </a:extLst>
            </p:cNvPr>
            <p:cNvSpPr/>
            <p:nvPr/>
          </p:nvSpPr>
          <p:spPr>
            <a:xfrm>
              <a:off x="4012691" y="3645408"/>
              <a:ext cx="207264" cy="207263"/>
            </a:xfrm>
            <a:prstGeom prst="rect">
              <a:avLst/>
            </a:prstGeom>
            <a:blipFill>
              <a:blip r:embed="rId5" cstate="print"/>
              <a:stretch>
                <a:fillRect/>
              </a:stretch>
            </a:blipFill>
          </p:spPr>
          <p:txBody>
            <a:bodyPr wrap="square" lIns="0" tIns="0" rIns="0" bIns="0" rtlCol="0"/>
            <a:lstStyle/>
            <a:p>
              <a:endParaRPr>
                <a:solidFill>
                  <a:prstClr val="black"/>
                </a:solidFill>
                <a:latin typeface="Calibri"/>
              </a:endParaRPr>
            </a:p>
          </p:txBody>
        </p:sp>
        <p:sp>
          <p:nvSpPr>
            <p:cNvPr id="11" name="object 7">
              <a:extLst>
                <a:ext uri="{FF2B5EF4-FFF2-40B4-BE49-F238E27FC236}">
                  <a16:creationId xmlns:a16="http://schemas.microsoft.com/office/drawing/2014/main" id="{127F328C-BDD8-4CCF-B20E-FBC0A5C54B38}"/>
                </a:ext>
              </a:extLst>
            </p:cNvPr>
            <p:cNvSpPr/>
            <p:nvPr/>
          </p:nvSpPr>
          <p:spPr>
            <a:xfrm>
              <a:off x="5494020" y="2738628"/>
              <a:ext cx="240792" cy="240792"/>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2" name="object 8">
              <a:extLst>
                <a:ext uri="{FF2B5EF4-FFF2-40B4-BE49-F238E27FC236}">
                  <a16:creationId xmlns:a16="http://schemas.microsoft.com/office/drawing/2014/main" id="{B88B7676-A0BC-446D-B16F-8E3251EF9F13}"/>
                </a:ext>
              </a:extLst>
            </p:cNvPr>
            <p:cNvSpPr/>
            <p:nvPr/>
          </p:nvSpPr>
          <p:spPr>
            <a:xfrm>
              <a:off x="6166104" y="4472939"/>
              <a:ext cx="240792" cy="24079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3" name="object 9">
              <a:extLst>
                <a:ext uri="{FF2B5EF4-FFF2-40B4-BE49-F238E27FC236}">
                  <a16:creationId xmlns:a16="http://schemas.microsoft.com/office/drawing/2014/main" id="{63985AE0-4A5F-475B-A4F6-0BAFF259A6D9}"/>
                </a:ext>
              </a:extLst>
            </p:cNvPr>
            <p:cNvSpPr/>
            <p:nvPr/>
          </p:nvSpPr>
          <p:spPr>
            <a:xfrm>
              <a:off x="6280404" y="3959352"/>
              <a:ext cx="240792" cy="24079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4" name="object 10">
              <a:extLst>
                <a:ext uri="{FF2B5EF4-FFF2-40B4-BE49-F238E27FC236}">
                  <a16:creationId xmlns:a16="http://schemas.microsoft.com/office/drawing/2014/main" id="{B5CCEEA4-5CDF-4C54-A85E-9F95BFB53B28}"/>
                </a:ext>
              </a:extLst>
            </p:cNvPr>
            <p:cNvSpPr/>
            <p:nvPr/>
          </p:nvSpPr>
          <p:spPr>
            <a:xfrm>
              <a:off x="3471403" y="2308190"/>
              <a:ext cx="3239135" cy="2314575"/>
            </a:xfrm>
            <a:custGeom>
              <a:avLst/>
              <a:gdLst/>
              <a:ahLst/>
              <a:cxnLst/>
              <a:rect l="l" t="t" r="r" b="b"/>
              <a:pathLst>
                <a:path w="3239134" h="2314575">
                  <a:moveTo>
                    <a:pt x="31002" y="1098584"/>
                  </a:moveTo>
                  <a:lnTo>
                    <a:pt x="65362" y="1047497"/>
                  </a:lnTo>
                  <a:lnTo>
                    <a:pt x="110758" y="1004370"/>
                  </a:lnTo>
                  <a:lnTo>
                    <a:pt x="166358" y="969183"/>
                  </a:lnTo>
                  <a:lnTo>
                    <a:pt x="231324" y="941916"/>
                  </a:lnTo>
                  <a:lnTo>
                    <a:pt x="304822" y="922549"/>
                  </a:lnTo>
                  <a:lnTo>
                    <a:pt x="344510" y="915821"/>
                  </a:lnTo>
                  <a:lnTo>
                    <a:pt x="386017" y="911061"/>
                  </a:lnTo>
                  <a:lnTo>
                    <a:pt x="429239" y="908265"/>
                  </a:lnTo>
                  <a:lnTo>
                    <a:pt x="474073" y="907432"/>
                  </a:lnTo>
                  <a:lnTo>
                    <a:pt x="520412" y="908559"/>
                  </a:lnTo>
                  <a:lnTo>
                    <a:pt x="568154" y="911642"/>
                  </a:lnTo>
                  <a:lnTo>
                    <a:pt x="617193" y="916681"/>
                  </a:lnTo>
                  <a:lnTo>
                    <a:pt x="667426" y="923671"/>
                  </a:lnTo>
                  <a:lnTo>
                    <a:pt x="718747" y="932611"/>
                  </a:lnTo>
                  <a:lnTo>
                    <a:pt x="771053" y="943498"/>
                  </a:lnTo>
                  <a:lnTo>
                    <a:pt x="824238" y="956330"/>
                  </a:lnTo>
                  <a:lnTo>
                    <a:pt x="878200" y="971104"/>
                  </a:lnTo>
                  <a:lnTo>
                    <a:pt x="932832" y="987817"/>
                  </a:lnTo>
                  <a:lnTo>
                    <a:pt x="988031" y="1006467"/>
                  </a:lnTo>
                  <a:lnTo>
                    <a:pt x="1043692" y="1027051"/>
                  </a:lnTo>
                  <a:lnTo>
                    <a:pt x="1099711" y="1049568"/>
                  </a:lnTo>
                  <a:lnTo>
                    <a:pt x="1155984" y="1074014"/>
                  </a:lnTo>
                  <a:lnTo>
                    <a:pt x="1212405" y="1100386"/>
                  </a:lnTo>
                  <a:lnTo>
                    <a:pt x="1268871" y="1128683"/>
                  </a:lnTo>
                  <a:lnTo>
                    <a:pt x="1324547" y="1158506"/>
                  </a:lnTo>
                  <a:lnTo>
                    <a:pt x="1378624" y="1189402"/>
                  </a:lnTo>
                  <a:lnTo>
                    <a:pt x="1431041" y="1221287"/>
                  </a:lnTo>
                  <a:lnTo>
                    <a:pt x="1481735" y="1254078"/>
                  </a:lnTo>
                  <a:lnTo>
                    <a:pt x="1530645" y="1287690"/>
                  </a:lnTo>
                  <a:lnTo>
                    <a:pt x="1577707" y="1322040"/>
                  </a:lnTo>
                  <a:lnTo>
                    <a:pt x="1622859" y="1357044"/>
                  </a:lnTo>
                  <a:lnTo>
                    <a:pt x="1666040" y="1392618"/>
                  </a:lnTo>
                  <a:lnTo>
                    <a:pt x="1707186" y="1428678"/>
                  </a:lnTo>
                  <a:lnTo>
                    <a:pt x="1746236" y="1465141"/>
                  </a:lnTo>
                  <a:lnTo>
                    <a:pt x="1783127" y="1501922"/>
                  </a:lnTo>
                  <a:lnTo>
                    <a:pt x="1817797" y="1538937"/>
                  </a:lnTo>
                  <a:lnTo>
                    <a:pt x="1850184" y="1576104"/>
                  </a:lnTo>
                  <a:lnTo>
                    <a:pt x="1880225" y="1613337"/>
                  </a:lnTo>
                  <a:lnTo>
                    <a:pt x="1907858" y="1650553"/>
                  </a:lnTo>
                  <a:lnTo>
                    <a:pt x="1933021" y="1687668"/>
                  </a:lnTo>
                  <a:lnTo>
                    <a:pt x="1955651" y="1724599"/>
                  </a:lnTo>
                  <a:lnTo>
                    <a:pt x="1975686" y="1761261"/>
                  </a:lnTo>
                  <a:lnTo>
                    <a:pt x="1993064" y="1797571"/>
                  </a:lnTo>
                  <a:lnTo>
                    <a:pt x="2007723" y="1833445"/>
                  </a:lnTo>
                  <a:lnTo>
                    <a:pt x="2028633" y="1903548"/>
                  </a:lnTo>
                  <a:lnTo>
                    <a:pt x="2037917" y="1970899"/>
                  </a:lnTo>
                  <a:lnTo>
                    <a:pt x="2038044" y="2003334"/>
                  </a:lnTo>
                  <a:lnTo>
                    <a:pt x="2035077" y="2034829"/>
                  </a:lnTo>
                  <a:lnTo>
                    <a:pt x="2019615" y="2094665"/>
                  </a:lnTo>
                  <a:lnTo>
                    <a:pt x="1991260" y="2149379"/>
                  </a:lnTo>
                  <a:lnTo>
                    <a:pt x="1951297" y="2196484"/>
                  </a:lnTo>
                  <a:lnTo>
                    <a:pt x="1900708" y="2235638"/>
                  </a:lnTo>
                  <a:lnTo>
                    <a:pt x="1840330" y="2266862"/>
                  </a:lnTo>
                  <a:lnTo>
                    <a:pt x="1770999" y="2290177"/>
                  </a:lnTo>
                  <a:lnTo>
                    <a:pt x="1733237" y="2298874"/>
                  </a:lnTo>
                  <a:lnTo>
                    <a:pt x="1693551" y="2305602"/>
                  </a:lnTo>
                  <a:lnTo>
                    <a:pt x="1652044" y="2310362"/>
                  </a:lnTo>
                  <a:lnTo>
                    <a:pt x="1608822" y="2313158"/>
                  </a:lnTo>
                  <a:lnTo>
                    <a:pt x="1563989" y="2313991"/>
                  </a:lnTo>
                  <a:lnTo>
                    <a:pt x="1517649" y="2312864"/>
                  </a:lnTo>
                  <a:lnTo>
                    <a:pt x="1469907" y="2309781"/>
                  </a:lnTo>
                  <a:lnTo>
                    <a:pt x="1420868" y="2304742"/>
                  </a:lnTo>
                  <a:lnTo>
                    <a:pt x="1370636" y="2297752"/>
                  </a:lnTo>
                  <a:lnTo>
                    <a:pt x="1319316" y="2288812"/>
                  </a:lnTo>
                  <a:lnTo>
                    <a:pt x="1267012" y="2277925"/>
                  </a:lnTo>
                  <a:lnTo>
                    <a:pt x="1213829" y="2265093"/>
                  </a:lnTo>
                  <a:lnTo>
                    <a:pt x="1159870" y="2250319"/>
                  </a:lnTo>
                  <a:lnTo>
                    <a:pt x="1105242" y="2233606"/>
                  </a:lnTo>
                  <a:lnTo>
                    <a:pt x="1050048" y="2214956"/>
                  </a:lnTo>
                  <a:lnTo>
                    <a:pt x="994393" y="2194372"/>
                  </a:lnTo>
                  <a:lnTo>
                    <a:pt x="938382" y="2171855"/>
                  </a:lnTo>
                  <a:lnTo>
                    <a:pt x="882118" y="2147409"/>
                  </a:lnTo>
                  <a:lnTo>
                    <a:pt x="825707" y="2121037"/>
                  </a:lnTo>
                  <a:lnTo>
                    <a:pt x="769253" y="2092740"/>
                  </a:lnTo>
                  <a:lnTo>
                    <a:pt x="713578" y="2062917"/>
                  </a:lnTo>
                  <a:lnTo>
                    <a:pt x="659501" y="2032020"/>
                  </a:lnTo>
                  <a:lnTo>
                    <a:pt x="607083" y="2000132"/>
                  </a:lnTo>
                  <a:lnTo>
                    <a:pt x="556389" y="1967339"/>
                  </a:lnTo>
                  <a:lnTo>
                    <a:pt x="507479" y="1933724"/>
                  </a:lnTo>
                  <a:lnTo>
                    <a:pt x="460417" y="1899370"/>
                  </a:lnTo>
                  <a:lnTo>
                    <a:pt x="415264" y="1864362"/>
                  </a:lnTo>
                  <a:lnTo>
                    <a:pt x="372082" y="1828784"/>
                  </a:lnTo>
                  <a:lnTo>
                    <a:pt x="330935" y="1792720"/>
                  </a:lnTo>
                  <a:lnTo>
                    <a:pt x="291883" y="1756253"/>
                  </a:lnTo>
                  <a:lnTo>
                    <a:pt x="254991" y="1719467"/>
                  </a:lnTo>
                  <a:lnTo>
                    <a:pt x="220318" y="1682448"/>
                  </a:lnTo>
                  <a:lnTo>
                    <a:pt x="187929" y="1645277"/>
                  </a:lnTo>
                  <a:lnTo>
                    <a:pt x="157885" y="1608040"/>
                  </a:lnTo>
                  <a:lnTo>
                    <a:pt x="130249" y="1570821"/>
                  </a:lnTo>
                  <a:lnTo>
                    <a:pt x="105083" y="1533703"/>
                  </a:lnTo>
                  <a:lnTo>
                    <a:pt x="82448" y="1496770"/>
                  </a:lnTo>
                  <a:lnTo>
                    <a:pt x="62408" y="1460106"/>
                  </a:lnTo>
                  <a:lnTo>
                    <a:pt x="45025" y="1423795"/>
                  </a:lnTo>
                  <a:lnTo>
                    <a:pt x="30360" y="1387922"/>
                  </a:lnTo>
                  <a:lnTo>
                    <a:pt x="9436" y="1317822"/>
                  </a:lnTo>
                  <a:lnTo>
                    <a:pt x="136" y="1250479"/>
                  </a:lnTo>
                  <a:lnTo>
                    <a:pt x="0" y="1218050"/>
                  </a:lnTo>
                  <a:lnTo>
                    <a:pt x="2956" y="1186562"/>
                  </a:lnTo>
                  <a:lnTo>
                    <a:pt x="9067" y="1156100"/>
                  </a:lnTo>
                  <a:lnTo>
                    <a:pt x="18395" y="1126745"/>
                  </a:lnTo>
                  <a:lnTo>
                    <a:pt x="31002" y="1098584"/>
                  </a:lnTo>
                  <a:close/>
                </a:path>
                <a:path w="3239134" h="2314575">
                  <a:moveTo>
                    <a:pt x="1274459" y="790355"/>
                  </a:moveTo>
                  <a:lnTo>
                    <a:pt x="1268618" y="760599"/>
                  </a:lnTo>
                  <a:lnTo>
                    <a:pt x="1266677" y="730324"/>
                  </a:lnTo>
                  <a:lnTo>
                    <a:pt x="1268535" y="699615"/>
                  </a:lnTo>
                  <a:lnTo>
                    <a:pt x="1283253" y="637234"/>
                  </a:lnTo>
                  <a:lnTo>
                    <a:pt x="1311970" y="574131"/>
                  </a:lnTo>
                  <a:lnTo>
                    <a:pt x="1353885" y="510983"/>
                  </a:lnTo>
                  <a:lnTo>
                    <a:pt x="1379541" y="479603"/>
                  </a:lnTo>
                  <a:lnTo>
                    <a:pt x="1408197" y="448466"/>
                  </a:lnTo>
                  <a:lnTo>
                    <a:pt x="1439751" y="417656"/>
                  </a:lnTo>
                  <a:lnTo>
                    <a:pt x="1474103" y="387257"/>
                  </a:lnTo>
                  <a:lnTo>
                    <a:pt x="1511155" y="357354"/>
                  </a:lnTo>
                  <a:lnTo>
                    <a:pt x="1550804" y="328032"/>
                  </a:lnTo>
                  <a:lnTo>
                    <a:pt x="1592952" y="299375"/>
                  </a:lnTo>
                  <a:lnTo>
                    <a:pt x="1637499" y="271467"/>
                  </a:lnTo>
                  <a:lnTo>
                    <a:pt x="1684343" y="244393"/>
                  </a:lnTo>
                  <a:lnTo>
                    <a:pt x="1733385" y="218238"/>
                  </a:lnTo>
                  <a:lnTo>
                    <a:pt x="1784524" y="193087"/>
                  </a:lnTo>
                  <a:lnTo>
                    <a:pt x="1837661" y="169023"/>
                  </a:lnTo>
                  <a:lnTo>
                    <a:pt x="1892696" y="146131"/>
                  </a:lnTo>
                  <a:lnTo>
                    <a:pt x="1949527" y="124497"/>
                  </a:lnTo>
                  <a:lnTo>
                    <a:pt x="2008056" y="104203"/>
                  </a:lnTo>
                  <a:lnTo>
                    <a:pt x="2068182" y="85336"/>
                  </a:lnTo>
                  <a:lnTo>
                    <a:pt x="2129804" y="67979"/>
                  </a:lnTo>
                  <a:lnTo>
                    <a:pt x="2191925" y="52456"/>
                  </a:lnTo>
                  <a:lnTo>
                    <a:pt x="2253496" y="38987"/>
                  </a:lnTo>
                  <a:lnTo>
                    <a:pt x="2314388" y="27549"/>
                  </a:lnTo>
                  <a:lnTo>
                    <a:pt x="2374473" y="18119"/>
                  </a:lnTo>
                  <a:lnTo>
                    <a:pt x="2433622" y="10673"/>
                  </a:lnTo>
                  <a:lnTo>
                    <a:pt x="2491706" y="5187"/>
                  </a:lnTo>
                  <a:lnTo>
                    <a:pt x="2548595" y="1637"/>
                  </a:lnTo>
                  <a:lnTo>
                    <a:pt x="2604161" y="0"/>
                  </a:lnTo>
                  <a:lnTo>
                    <a:pt x="2658274" y="251"/>
                  </a:lnTo>
                  <a:lnTo>
                    <a:pt x="2710806" y="2368"/>
                  </a:lnTo>
                  <a:lnTo>
                    <a:pt x="2761628" y="6326"/>
                  </a:lnTo>
                  <a:lnTo>
                    <a:pt x="2810611" y="12102"/>
                  </a:lnTo>
                  <a:lnTo>
                    <a:pt x="2857625" y="19671"/>
                  </a:lnTo>
                  <a:lnTo>
                    <a:pt x="2902543" y="29012"/>
                  </a:lnTo>
                  <a:lnTo>
                    <a:pt x="2945234" y="40098"/>
                  </a:lnTo>
                  <a:lnTo>
                    <a:pt x="2985570" y="52908"/>
                  </a:lnTo>
                  <a:lnTo>
                    <a:pt x="3023422" y="67417"/>
                  </a:lnTo>
                  <a:lnTo>
                    <a:pt x="3058661" y="83601"/>
                  </a:lnTo>
                  <a:lnTo>
                    <a:pt x="3120783" y="120900"/>
                  </a:lnTo>
                  <a:lnTo>
                    <a:pt x="3170905" y="164617"/>
                  </a:lnTo>
                  <a:lnTo>
                    <a:pt x="3207995" y="214562"/>
                  </a:lnTo>
                  <a:lnTo>
                    <a:pt x="3231021" y="270544"/>
                  </a:lnTo>
                  <a:lnTo>
                    <a:pt x="3238804" y="330602"/>
                  </a:lnTo>
                  <a:lnTo>
                    <a:pt x="3236945" y="361323"/>
                  </a:lnTo>
                  <a:lnTo>
                    <a:pt x="3222226" y="423726"/>
                  </a:lnTo>
                  <a:lnTo>
                    <a:pt x="3193508" y="486846"/>
                  </a:lnTo>
                  <a:lnTo>
                    <a:pt x="3151590" y="550008"/>
                  </a:lnTo>
                  <a:lnTo>
                    <a:pt x="3125932" y="581393"/>
                  </a:lnTo>
                  <a:lnTo>
                    <a:pt x="3097275" y="612536"/>
                  </a:lnTo>
                  <a:lnTo>
                    <a:pt x="3065718" y="643350"/>
                  </a:lnTo>
                  <a:lnTo>
                    <a:pt x="3031361" y="673753"/>
                  </a:lnTo>
                  <a:lnTo>
                    <a:pt x="2994306" y="703659"/>
                  </a:lnTo>
                  <a:lnTo>
                    <a:pt x="2954652" y="732985"/>
                  </a:lnTo>
                  <a:lnTo>
                    <a:pt x="2912499" y="761644"/>
                  </a:lnTo>
                  <a:lnTo>
                    <a:pt x="2867947" y="789554"/>
                  </a:lnTo>
                  <a:lnTo>
                    <a:pt x="2821096" y="816629"/>
                  </a:lnTo>
                  <a:lnTo>
                    <a:pt x="2772047" y="842785"/>
                  </a:lnTo>
                  <a:lnTo>
                    <a:pt x="2720899" y="867938"/>
                  </a:lnTo>
                  <a:lnTo>
                    <a:pt x="2667752" y="892002"/>
                  </a:lnTo>
                  <a:lnTo>
                    <a:pt x="2612708" y="914894"/>
                  </a:lnTo>
                  <a:lnTo>
                    <a:pt x="2555865" y="936529"/>
                  </a:lnTo>
                  <a:lnTo>
                    <a:pt x="2497325" y="956823"/>
                  </a:lnTo>
                  <a:lnTo>
                    <a:pt x="2437186" y="975690"/>
                  </a:lnTo>
                  <a:lnTo>
                    <a:pt x="2375549" y="993047"/>
                  </a:lnTo>
                  <a:lnTo>
                    <a:pt x="2313443" y="1008571"/>
                  </a:lnTo>
                  <a:lnTo>
                    <a:pt x="2251885" y="1022039"/>
                  </a:lnTo>
                  <a:lnTo>
                    <a:pt x="2191005" y="1033476"/>
                  </a:lnTo>
                  <a:lnTo>
                    <a:pt x="2130930" y="1042906"/>
                  </a:lnTo>
                  <a:lnTo>
                    <a:pt x="2071792" y="1050352"/>
                  </a:lnTo>
                  <a:lnTo>
                    <a:pt x="2013717" y="1055838"/>
                  </a:lnTo>
                  <a:lnTo>
                    <a:pt x="1956836" y="1059387"/>
                  </a:lnTo>
                  <a:lnTo>
                    <a:pt x="1901278" y="1061023"/>
                  </a:lnTo>
                  <a:lnTo>
                    <a:pt x="1847171" y="1060770"/>
                  </a:lnTo>
                  <a:lnTo>
                    <a:pt x="1794645" y="1058651"/>
                  </a:lnTo>
                  <a:lnTo>
                    <a:pt x="1743828" y="1054691"/>
                  </a:lnTo>
                  <a:lnTo>
                    <a:pt x="1694850" y="1048912"/>
                  </a:lnTo>
                  <a:lnTo>
                    <a:pt x="1647839" y="1041339"/>
                  </a:lnTo>
                  <a:lnTo>
                    <a:pt x="1602925" y="1031995"/>
                  </a:lnTo>
                  <a:lnTo>
                    <a:pt x="1560237" y="1020903"/>
                  </a:lnTo>
                  <a:lnTo>
                    <a:pt x="1519903" y="1008089"/>
                  </a:lnTo>
                  <a:lnTo>
                    <a:pt x="1482054" y="993574"/>
                  </a:lnTo>
                  <a:lnTo>
                    <a:pt x="1446816" y="977383"/>
                  </a:lnTo>
                  <a:lnTo>
                    <a:pt x="1384696" y="940068"/>
                  </a:lnTo>
                  <a:lnTo>
                    <a:pt x="1334575" y="896332"/>
                  </a:lnTo>
                  <a:lnTo>
                    <a:pt x="1297485" y="846364"/>
                  </a:lnTo>
                  <a:lnTo>
                    <a:pt x="1274459" y="790355"/>
                  </a:lnTo>
                  <a:close/>
                </a:path>
              </a:pathLst>
            </a:custGeom>
            <a:ln w="38100">
              <a:solidFill>
                <a:srgbClr val="000000"/>
              </a:solidFill>
            </a:ln>
          </p:spPr>
          <p:txBody>
            <a:bodyPr wrap="square" lIns="0" tIns="0" rIns="0" bIns="0" rtlCol="0"/>
            <a:lstStyle/>
            <a:p>
              <a:endParaRPr>
                <a:solidFill>
                  <a:prstClr val="black"/>
                </a:solidFill>
                <a:latin typeface="Calibri"/>
              </a:endParaRPr>
            </a:p>
          </p:txBody>
        </p:sp>
        <p:sp>
          <p:nvSpPr>
            <p:cNvPr id="15" name="object 11">
              <a:extLst>
                <a:ext uri="{FF2B5EF4-FFF2-40B4-BE49-F238E27FC236}">
                  <a16:creationId xmlns:a16="http://schemas.microsoft.com/office/drawing/2014/main" id="{41970BFD-19D3-4216-8257-B87023F9147D}"/>
                </a:ext>
              </a:extLst>
            </p:cNvPr>
            <p:cNvSpPr/>
            <p:nvPr/>
          </p:nvSpPr>
          <p:spPr>
            <a:xfrm>
              <a:off x="5679192" y="3489945"/>
              <a:ext cx="1213485" cy="1674495"/>
            </a:xfrm>
            <a:custGeom>
              <a:avLst/>
              <a:gdLst/>
              <a:ahLst/>
              <a:cxnLst/>
              <a:rect l="l" t="t" r="r" b="b"/>
              <a:pathLst>
                <a:path w="1213484" h="1674495">
                  <a:moveTo>
                    <a:pt x="951350" y="27700"/>
                  </a:moveTo>
                  <a:lnTo>
                    <a:pt x="1013561" y="62243"/>
                  </a:lnTo>
                  <a:lnTo>
                    <a:pt x="1067679" y="108764"/>
                  </a:lnTo>
                  <a:lnTo>
                    <a:pt x="1113541" y="166187"/>
                  </a:lnTo>
                  <a:lnTo>
                    <a:pt x="1150984" y="233436"/>
                  </a:lnTo>
                  <a:lnTo>
                    <a:pt x="1166497" y="270409"/>
                  </a:lnTo>
                  <a:lnTo>
                    <a:pt x="1179845" y="309435"/>
                  </a:lnTo>
                  <a:lnTo>
                    <a:pt x="1191006" y="350379"/>
                  </a:lnTo>
                  <a:lnTo>
                    <a:pt x="1199961" y="393107"/>
                  </a:lnTo>
                  <a:lnTo>
                    <a:pt x="1206688" y="437484"/>
                  </a:lnTo>
                  <a:lnTo>
                    <a:pt x="1211168" y="483376"/>
                  </a:lnTo>
                  <a:lnTo>
                    <a:pt x="1213381" y="530648"/>
                  </a:lnTo>
                  <a:lnTo>
                    <a:pt x="1213305" y="579165"/>
                  </a:lnTo>
                  <a:lnTo>
                    <a:pt x="1210921" y="628793"/>
                  </a:lnTo>
                  <a:lnTo>
                    <a:pt x="1206207" y="679398"/>
                  </a:lnTo>
                  <a:lnTo>
                    <a:pt x="1199145" y="730845"/>
                  </a:lnTo>
                  <a:lnTo>
                    <a:pt x="1189712" y="782999"/>
                  </a:lnTo>
                  <a:lnTo>
                    <a:pt x="1177890" y="835726"/>
                  </a:lnTo>
                  <a:lnTo>
                    <a:pt x="1163656" y="888891"/>
                  </a:lnTo>
                  <a:lnTo>
                    <a:pt x="1146993" y="942359"/>
                  </a:lnTo>
                  <a:lnTo>
                    <a:pt x="1127877" y="995997"/>
                  </a:lnTo>
                  <a:lnTo>
                    <a:pt x="1106290" y="1049669"/>
                  </a:lnTo>
                  <a:lnTo>
                    <a:pt x="1082564" y="1102423"/>
                  </a:lnTo>
                  <a:lnTo>
                    <a:pt x="1057148" y="1153371"/>
                  </a:lnTo>
                  <a:lnTo>
                    <a:pt x="1030153" y="1202436"/>
                  </a:lnTo>
                  <a:lnTo>
                    <a:pt x="1001692" y="1249538"/>
                  </a:lnTo>
                  <a:lnTo>
                    <a:pt x="971875" y="1294600"/>
                  </a:lnTo>
                  <a:lnTo>
                    <a:pt x="940813" y="1337542"/>
                  </a:lnTo>
                  <a:lnTo>
                    <a:pt x="908618" y="1378286"/>
                  </a:lnTo>
                  <a:lnTo>
                    <a:pt x="875401" y="1416753"/>
                  </a:lnTo>
                  <a:lnTo>
                    <a:pt x="841272" y="1452865"/>
                  </a:lnTo>
                  <a:lnTo>
                    <a:pt x="806345" y="1486543"/>
                  </a:lnTo>
                  <a:lnTo>
                    <a:pt x="770729" y="1517709"/>
                  </a:lnTo>
                  <a:lnTo>
                    <a:pt x="734536" y="1546283"/>
                  </a:lnTo>
                  <a:lnTo>
                    <a:pt x="697877" y="1572188"/>
                  </a:lnTo>
                  <a:lnTo>
                    <a:pt x="660863" y="1595344"/>
                  </a:lnTo>
                  <a:lnTo>
                    <a:pt x="623606" y="1615674"/>
                  </a:lnTo>
                  <a:lnTo>
                    <a:pt x="586217" y="1633098"/>
                  </a:lnTo>
                  <a:lnTo>
                    <a:pt x="548807" y="1647537"/>
                  </a:lnTo>
                  <a:lnTo>
                    <a:pt x="511487" y="1658914"/>
                  </a:lnTo>
                  <a:lnTo>
                    <a:pt x="437563" y="1672164"/>
                  </a:lnTo>
                  <a:lnTo>
                    <a:pt x="401182" y="1673881"/>
                  </a:lnTo>
                  <a:lnTo>
                    <a:pt x="365336" y="1672220"/>
                  </a:lnTo>
                  <a:lnTo>
                    <a:pt x="295694" y="1658453"/>
                  </a:lnTo>
                  <a:lnTo>
                    <a:pt x="230000" y="1630481"/>
                  </a:lnTo>
                  <a:lnTo>
                    <a:pt x="171790" y="1589811"/>
                  </a:lnTo>
                  <a:lnTo>
                    <a:pt x="121759" y="1537697"/>
                  </a:lnTo>
                  <a:lnTo>
                    <a:pt x="80070" y="1475217"/>
                  </a:lnTo>
                  <a:lnTo>
                    <a:pt x="62405" y="1440426"/>
                  </a:lnTo>
                  <a:lnTo>
                    <a:pt x="46887" y="1403448"/>
                  </a:lnTo>
                  <a:lnTo>
                    <a:pt x="33536" y="1364417"/>
                  </a:lnTo>
                  <a:lnTo>
                    <a:pt x="22372" y="1323468"/>
                  </a:lnTo>
                  <a:lnTo>
                    <a:pt x="13416" y="1280736"/>
                  </a:lnTo>
                  <a:lnTo>
                    <a:pt x="6688" y="1236355"/>
                  </a:lnTo>
                  <a:lnTo>
                    <a:pt x="2209" y="1190460"/>
                  </a:lnTo>
                  <a:lnTo>
                    <a:pt x="0" y="1143186"/>
                  </a:lnTo>
                  <a:lnTo>
                    <a:pt x="79" y="1094667"/>
                  </a:lnTo>
                  <a:lnTo>
                    <a:pt x="2468" y="1045039"/>
                  </a:lnTo>
                  <a:lnTo>
                    <a:pt x="7188" y="994435"/>
                  </a:lnTo>
                  <a:lnTo>
                    <a:pt x="14258" y="942991"/>
                  </a:lnTo>
                  <a:lnTo>
                    <a:pt x="23699" y="890841"/>
                  </a:lnTo>
                  <a:lnTo>
                    <a:pt x="35531" y="838120"/>
                  </a:lnTo>
                  <a:lnTo>
                    <a:pt x="49775" y="784963"/>
                  </a:lnTo>
                  <a:lnTo>
                    <a:pt x="66451" y="731504"/>
                  </a:lnTo>
                  <a:lnTo>
                    <a:pt x="85580" y="677878"/>
                  </a:lnTo>
                  <a:lnTo>
                    <a:pt x="107181" y="624219"/>
                  </a:lnTo>
                  <a:lnTo>
                    <a:pt x="130907" y="571452"/>
                  </a:lnTo>
                  <a:lnTo>
                    <a:pt x="156322" y="520492"/>
                  </a:lnTo>
                  <a:lnTo>
                    <a:pt x="183314" y="471418"/>
                  </a:lnTo>
                  <a:lnTo>
                    <a:pt x="211772" y="424308"/>
                  </a:lnTo>
                  <a:lnTo>
                    <a:pt x="241585" y="379240"/>
                  </a:lnTo>
                  <a:lnTo>
                    <a:pt x="272642" y="336294"/>
                  </a:lnTo>
                  <a:lnTo>
                    <a:pt x="304833" y="295548"/>
                  </a:lnTo>
                  <a:lnTo>
                    <a:pt x="338045" y="257079"/>
                  </a:lnTo>
                  <a:lnTo>
                    <a:pt x="372168" y="220967"/>
                  </a:lnTo>
                  <a:lnTo>
                    <a:pt x="407090" y="187291"/>
                  </a:lnTo>
                  <a:lnTo>
                    <a:pt x="442702" y="156127"/>
                  </a:lnTo>
                  <a:lnTo>
                    <a:pt x="478890" y="127556"/>
                  </a:lnTo>
                  <a:lnTo>
                    <a:pt x="515546" y="101655"/>
                  </a:lnTo>
                  <a:lnTo>
                    <a:pt x="552556" y="78503"/>
                  </a:lnTo>
                  <a:lnTo>
                    <a:pt x="589811" y="58178"/>
                  </a:lnTo>
                  <a:lnTo>
                    <a:pt x="627199" y="40760"/>
                  </a:lnTo>
                  <a:lnTo>
                    <a:pt x="664609" y="26325"/>
                  </a:lnTo>
                  <a:lnTo>
                    <a:pt x="701930" y="14953"/>
                  </a:lnTo>
                  <a:lnTo>
                    <a:pt x="775860" y="1712"/>
                  </a:lnTo>
                  <a:lnTo>
                    <a:pt x="812247" y="0"/>
                  </a:lnTo>
                  <a:lnTo>
                    <a:pt x="848101" y="1664"/>
                  </a:lnTo>
                  <a:lnTo>
                    <a:pt x="883310" y="6783"/>
                  </a:lnTo>
                  <a:lnTo>
                    <a:pt x="917764" y="15436"/>
                  </a:lnTo>
                  <a:lnTo>
                    <a:pt x="951350" y="27700"/>
                  </a:lnTo>
                </a:path>
              </a:pathLst>
            </a:custGeom>
            <a:ln w="38100">
              <a:solidFill>
                <a:srgbClr val="000000"/>
              </a:solidFill>
            </a:ln>
          </p:spPr>
          <p:txBody>
            <a:bodyPr wrap="square" lIns="0" tIns="0" rIns="0" bIns="0" rtlCol="0"/>
            <a:lstStyle/>
            <a:p>
              <a:endParaRPr>
                <a:solidFill>
                  <a:prstClr val="black"/>
                </a:solidFill>
                <a:latin typeface="Calibri"/>
              </a:endParaRPr>
            </a:p>
          </p:txBody>
        </p:sp>
      </p:grpSp>
      <p:sp>
        <p:nvSpPr>
          <p:cNvPr id="16" name="object 12">
            <a:extLst>
              <a:ext uri="{FF2B5EF4-FFF2-40B4-BE49-F238E27FC236}">
                <a16:creationId xmlns:a16="http://schemas.microsoft.com/office/drawing/2014/main" id="{28D27745-2D4C-4B99-83E1-2918C3D27123}"/>
              </a:ext>
            </a:extLst>
          </p:cNvPr>
          <p:cNvSpPr/>
          <p:nvPr/>
        </p:nvSpPr>
        <p:spPr>
          <a:xfrm>
            <a:off x="1491026" y="2806252"/>
            <a:ext cx="240792" cy="240792"/>
          </a:xfrm>
          <a:prstGeom prst="rect">
            <a:avLst/>
          </a:prstGeom>
          <a:blipFill>
            <a:blip r:embed="rId7" cstate="print"/>
            <a:stretch>
              <a:fillRect/>
            </a:stretch>
          </a:blipFill>
        </p:spPr>
        <p:txBody>
          <a:bodyPr wrap="square" lIns="0" tIns="0" rIns="0" bIns="0" rtlCol="0"/>
          <a:lstStyle/>
          <a:p>
            <a:endParaRPr>
              <a:solidFill>
                <a:prstClr val="black"/>
              </a:solidFill>
              <a:latin typeface="Calibri"/>
            </a:endParaRPr>
          </a:p>
        </p:txBody>
      </p:sp>
      <p:sp>
        <p:nvSpPr>
          <p:cNvPr id="17" name="object 13">
            <a:extLst>
              <a:ext uri="{FF2B5EF4-FFF2-40B4-BE49-F238E27FC236}">
                <a16:creationId xmlns:a16="http://schemas.microsoft.com/office/drawing/2014/main" id="{7D10A5F9-971C-431A-90A2-EB1D1FA7B0D0}"/>
              </a:ext>
            </a:extLst>
          </p:cNvPr>
          <p:cNvSpPr/>
          <p:nvPr/>
        </p:nvSpPr>
        <p:spPr>
          <a:xfrm>
            <a:off x="1491026" y="4002591"/>
            <a:ext cx="240792" cy="240791"/>
          </a:xfrm>
          <a:prstGeom prst="rect">
            <a:avLst/>
          </a:prstGeom>
          <a:blipFill>
            <a:blip r:embed="rId6" cstate="print"/>
            <a:stretch>
              <a:fillRect/>
            </a:stretch>
          </a:blipFill>
        </p:spPr>
        <p:txBody>
          <a:bodyPr wrap="square" lIns="0" tIns="0" rIns="0" bIns="0" rtlCol="0"/>
          <a:lstStyle/>
          <a:p>
            <a:endParaRPr>
              <a:solidFill>
                <a:prstClr val="black"/>
              </a:solidFill>
              <a:latin typeface="Calibri"/>
            </a:endParaRPr>
          </a:p>
        </p:txBody>
      </p:sp>
      <p:sp>
        <p:nvSpPr>
          <p:cNvPr id="18" name="object 14">
            <a:extLst>
              <a:ext uri="{FF2B5EF4-FFF2-40B4-BE49-F238E27FC236}">
                <a16:creationId xmlns:a16="http://schemas.microsoft.com/office/drawing/2014/main" id="{53C6BFA2-D844-4F3C-9801-11B7DDBA031A}"/>
              </a:ext>
            </a:extLst>
          </p:cNvPr>
          <p:cNvSpPr txBox="1"/>
          <p:nvPr/>
        </p:nvSpPr>
        <p:spPr>
          <a:xfrm>
            <a:off x="1933114" y="2710062"/>
            <a:ext cx="864235" cy="391795"/>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libri"/>
                <a:cs typeface="Calibri"/>
              </a:rPr>
              <a:t>Class</a:t>
            </a:r>
            <a:r>
              <a:rPr sz="2400" spc="-95" dirty="0">
                <a:solidFill>
                  <a:prstClr val="black"/>
                </a:solidFill>
                <a:latin typeface="Calibri"/>
                <a:cs typeface="Calibri"/>
              </a:rPr>
              <a:t> </a:t>
            </a:r>
            <a:r>
              <a:rPr sz="2400" dirty="0">
                <a:solidFill>
                  <a:prstClr val="black"/>
                </a:solidFill>
                <a:latin typeface="Calibri"/>
                <a:cs typeface="Calibri"/>
              </a:rPr>
              <a:t>1</a:t>
            </a:r>
            <a:endParaRPr sz="2400">
              <a:solidFill>
                <a:prstClr val="black"/>
              </a:solidFill>
              <a:latin typeface="Calibri"/>
              <a:cs typeface="Calibri"/>
            </a:endParaRPr>
          </a:p>
        </p:txBody>
      </p:sp>
      <p:sp>
        <p:nvSpPr>
          <p:cNvPr id="19" name="object 15">
            <a:extLst>
              <a:ext uri="{FF2B5EF4-FFF2-40B4-BE49-F238E27FC236}">
                <a16:creationId xmlns:a16="http://schemas.microsoft.com/office/drawing/2014/main" id="{89078303-AB9B-4772-AFC5-8811C50983EE}"/>
              </a:ext>
            </a:extLst>
          </p:cNvPr>
          <p:cNvSpPr txBox="1"/>
          <p:nvPr/>
        </p:nvSpPr>
        <p:spPr>
          <a:xfrm>
            <a:off x="1940352" y="3906072"/>
            <a:ext cx="863600" cy="391160"/>
          </a:xfrm>
          <a:prstGeom prst="rect">
            <a:avLst/>
          </a:prstGeom>
        </p:spPr>
        <p:txBody>
          <a:bodyPr vert="horz" wrap="square" lIns="0" tIns="12700" rIns="0" bIns="0" rtlCol="0">
            <a:spAutoFit/>
          </a:bodyPr>
          <a:lstStyle/>
          <a:p>
            <a:pPr marL="12700">
              <a:spcBef>
                <a:spcPts val="100"/>
              </a:spcBef>
            </a:pPr>
            <a:r>
              <a:rPr sz="2400" spc="-5" dirty="0">
                <a:solidFill>
                  <a:prstClr val="black"/>
                </a:solidFill>
                <a:latin typeface="Calibri"/>
                <a:cs typeface="Calibri"/>
              </a:rPr>
              <a:t>Class</a:t>
            </a:r>
            <a:r>
              <a:rPr sz="2400" spc="-95" dirty="0">
                <a:solidFill>
                  <a:prstClr val="black"/>
                </a:solidFill>
                <a:latin typeface="Calibri"/>
                <a:cs typeface="Calibri"/>
              </a:rPr>
              <a:t> </a:t>
            </a:r>
            <a:r>
              <a:rPr sz="2400" dirty="0">
                <a:solidFill>
                  <a:prstClr val="black"/>
                </a:solidFill>
                <a:latin typeface="Calibri"/>
                <a:cs typeface="Calibri"/>
              </a:rPr>
              <a:t>2</a:t>
            </a:r>
            <a:endParaRPr sz="2400">
              <a:solidFill>
                <a:prstClr val="black"/>
              </a:solidFill>
              <a:latin typeface="Calibri"/>
              <a:cs typeface="Calibri"/>
            </a:endParaRPr>
          </a:p>
        </p:txBody>
      </p:sp>
      <p:sp>
        <p:nvSpPr>
          <p:cNvPr id="20" name="object 16">
            <a:extLst>
              <a:ext uri="{FF2B5EF4-FFF2-40B4-BE49-F238E27FC236}">
                <a16:creationId xmlns:a16="http://schemas.microsoft.com/office/drawing/2014/main" id="{AEA62CC4-B6F4-4CB1-BA94-00E873E7CA2D}"/>
              </a:ext>
            </a:extLst>
          </p:cNvPr>
          <p:cNvSpPr txBox="1"/>
          <p:nvPr/>
        </p:nvSpPr>
        <p:spPr>
          <a:xfrm>
            <a:off x="3996228" y="4437059"/>
            <a:ext cx="1112520" cy="391160"/>
          </a:xfrm>
          <a:prstGeom prst="rect">
            <a:avLst/>
          </a:prstGeom>
        </p:spPr>
        <p:txBody>
          <a:bodyPr vert="horz" wrap="square" lIns="0" tIns="12700" rIns="0" bIns="0" rtlCol="0">
            <a:spAutoFit/>
          </a:bodyPr>
          <a:lstStyle/>
          <a:p>
            <a:pPr marL="12700">
              <a:spcBef>
                <a:spcPts val="100"/>
              </a:spcBef>
            </a:pPr>
            <a:r>
              <a:rPr sz="2400" spc="-10" dirty="0">
                <a:solidFill>
                  <a:prstClr val="black"/>
                </a:solidFill>
                <a:latin typeface="Calibri"/>
                <a:cs typeface="Calibri"/>
              </a:rPr>
              <a:t>Cluster</a:t>
            </a:r>
            <a:r>
              <a:rPr sz="2400" spc="-105" dirty="0">
                <a:solidFill>
                  <a:prstClr val="black"/>
                </a:solidFill>
                <a:latin typeface="Calibri"/>
                <a:cs typeface="Calibri"/>
              </a:rPr>
              <a:t> </a:t>
            </a:r>
            <a:r>
              <a:rPr sz="2400" dirty="0">
                <a:solidFill>
                  <a:prstClr val="black"/>
                </a:solidFill>
                <a:latin typeface="Calibri"/>
                <a:cs typeface="Calibri"/>
              </a:rPr>
              <a:t>1</a:t>
            </a:r>
            <a:endParaRPr sz="2400">
              <a:solidFill>
                <a:prstClr val="black"/>
              </a:solidFill>
              <a:latin typeface="Calibri"/>
              <a:cs typeface="Calibri"/>
            </a:endParaRPr>
          </a:p>
        </p:txBody>
      </p:sp>
      <p:sp>
        <p:nvSpPr>
          <p:cNvPr id="21" name="object 17">
            <a:extLst>
              <a:ext uri="{FF2B5EF4-FFF2-40B4-BE49-F238E27FC236}">
                <a16:creationId xmlns:a16="http://schemas.microsoft.com/office/drawing/2014/main" id="{FCE2343F-D15F-4D27-8923-2B3B12BD0495}"/>
              </a:ext>
            </a:extLst>
          </p:cNvPr>
          <p:cNvSpPr txBox="1"/>
          <p:nvPr/>
        </p:nvSpPr>
        <p:spPr>
          <a:xfrm>
            <a:off x="4398311" y="1908362"/>
            <a:ext cx="1112520" cy="391160"/>
          </a:xfrm>
          <a:prstGeom prst="rect">
            <a:avLst/>
          </a:prstGeom>
        </p:spPr>
        <p:txBody>
          <a:bodyPr vert="horz" wrap="square" lIns="0" tIns="12700" rIns="0" bIns="0" rtlCol="0">
            <a:spAutoFit/>
          </a:bodyPr>
          <a:lstStyle/>
          <a:p>
            <a:pPr marL="12700">
              <a:spcBef>
                <a:spcPts val="100"/>
              </a:spcBef>
            </a:pPr>
            <a:r>
              <a:rPr sz="2400" spc="-10" dirty="0">
                <a:solidFill>
                  <a:prstClr val="black"/>
                </a:solidFill>
                <a:latin typeface="Calibri"/>
                <a:cs typeface="Calibri"/>
              </a:rPr>
              <a:t>Cluster</a:t>
            </a:r>
            <a:r>
              <a:rPr sz="2400" spc="-105" dirty="0">
                <a:solidFill>
                  <a:prstClr val="black"/>
                </a:solidFill>
                <a:latin typeface="Calibri"/>
                <a:cs typeface="Calibri"/>
              </a:rPr>
              <a:t> </a:t>
            </a:r>
            <a:r>
              <a:rPr sz="2400" dirty="0">
                <a:solidFill>
                  <a:prstClr val="black"/>
                </a:solidFill>
                <a:latin typeface="Calibri"/>
                <a:cs typeface="Calibri"/>
              </a:rPr>
              <a:t>2</a:t>
            </a:r>
            <a:endParaRPr sz="2400">
              <a:solidFill>
                <a:prstClr val="black"/>
              </a:solidFill>
              <a:latin typeface="Calibri"/>
              <a:cs typeface="Calibri"/>
            </a:endParaRPr>
          </a:p>
        </p:txBody>
      </p:sp>
      <p:sp>
        <p:nvSpPr>
          <p:cNvPr id="23" name="object 18">
            <a:extLst>
              <a:ext uri="{FF2B5EF4-FFF2-40B4-BE49-F238E27FC236}">
                <a16:creationId xmlns:a16="http://schemas.microsoft.com/office/drawing/2014/main" id="{D31E257C-CEEF-4D90-83A0-4DC7C5F6A6A0}"/>
              </a:ext>
            </a:extLst>
          </p:cNvPr>
          <p:cNvSpPr txBox="1"/>
          <p:nvPr/>
        </p:nvSpPr>
        <p:spPr>
          <a:xfrm>
            <a:off x="6894623" y="4551359"/>
            <a:ext cx="1112520" cy="391160"/>
          </a:xfrm>
          <a:prstGeom prst="rect">
            <a:avLst/>
          </a:prstGeom>
        </p:spPr>
        <p:txBody>
          <a:bodyPr vert="horz" wrap="square" lIns="0" tIns="12700" rIns="0" bIns="0" rtlCol="0">
            <a:spAutoFit/>
          </a:bodyPr>
          <a:lstStyle/>
          <a:p>
            <a:pPr marL="12700">
              <a:spcBef>
                <a:spcPts val="100"/>
              </a:spcBef>
            </a:pPr>
            <a:r>
              <a:rPr sz="2400" spc="-10" dirty="0">
                <a:solidFill>
                  <a:prstClr val="black"/>
                </a:solidFill>
                <a:latin typeface="Calibri"/>
                <a:cs typeface="Calibri"/>
              </a:rPr>
              <a:t>Cluster</a:t>
            </a:r>
            <a:r>
              <a:rPr sz="2400" spc="-105" dirty="0">
                <a:solidFill>
                  <a:prstClr val="black"/>
                </a:solidFill>
                <a:latin typeface="Calibri"/>
                <a:cs typeface="Calibri"/>
              </a:rPr>
              <a:t> </a:t>
            </a:r>
            <a:r>
              <a:rPr sz="2400" dirty="0">
                <a:solidFill>
                  <a:prstClr val="black"/>
                </a:solidFill>
                <a:latin typeface="Calibri"/>
                <a:cs typeface="Calibri"/>
              </a:rPr>
              <a:t>3</a:t>
            </a:r>
            <a:endParaRPr sz="2400">
              <a:solidFill>
                <a:prstClr val="black"/>
              </a:solidFill>
              <a:latin typeface="Calibri"/>
              <a:cs typeface="Calibri"/>
            </a:endParaRPr>
          </a:p>
        </p:txBody>
      </p:sp>
      <p:sp>
        <p:nvSpPr>
          <p:cNvPr id="24" name="object 19">
            <a:extLst>
              <a:ext uri="{FF2B5EF4-FFF2-40B4-BE49-F238E27FC236}">
                <a16:creationId xmlns:a16="http://schemas.microsoft.com/office/drawing/2014/main" id="{E215C623-027A-4491-B0D9-EBC4989F045B}"/>
              </a:ext>
            </a:extLst>
          </p:cNvPr>
          <p:cNvSpPr/>
          <p:nvPr/>
        </p:nvSpPr>
        <p:spPr>
          <a:xfrm>
            <a:off x="4133643" y="3533200"/>
            <a:ext cx="1213103" cy="461771"/>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25" name="object 20">
            <a:extLst>
              <a:ext uri="{FF2B5EF4-FFF2-40B4-BE49-F238E27FC236}">
                <a16:creationId xmlns:a16="http://schemas.microsoft.com/office/drawing/2014/main" id="{F43E1A59-04A6-41E3-9DA4-1B2BE3CEB008}"/>
              </a:ext>
            </a:extLst>
          </p:cNvPr>
          <p:cNvSpPr txBox="1"/>
          <p:nvPr/>
        </p:nvSpPr>
        <p:spPr>
          <a:xfrm>
            <a:off x="4133643" y="3533200"/>
            <a:ext cx="1213485" cy="462280"/>
          </a:xfrm>
          <a:prstGeom prst="rect">
            <a:avLst/>
          </a:prstGeom>
          <a:ln w="6096">
            <a:solidFill>
              <a:srgbClr val="EC7C30"/>
            </a:solidFill>
          </a:ln>
        </p:spPr>
        <p:txBody>
          <a:bodyPr vert="horz" wrap="square" lIns="0" tIns="26670" rIns="0" bIns="0" rtlCol="0">
            <a:spAutoFit/>
          </a:bodyPr>
          <a:lstStyle/>
          <a:p>
            <a:pPr marL="186690">
              <a:spcBef>
                <a:spcPts val="210"/>
              </a:spcBef>
            </a:pPr>
            <a:r>
              <a:rPr sz="2400" spc="-5" dirty="0">
                <a:solidFill>
                  <a:prstClr val="black"/>
                </a:solidFill>
                <a:latin typeface="Calibri"/>
                <a:cs typeface="Calibri"/>
              </a:rPr>
              <a:t>Class</a:t>
            </a:r>
            <a:r>
              <a:rPr sz="2400" spc="-45" dirty="0">
                <a:solidFill>
                  <a:prstClr val="black"/>
                </a:solidFill>
                <a:latin typeface="Calibri"/>
                <a:cs typeface="Calibri"/>
              </a:rPr>
              <a:t> </a:t>
            </a:r>
            <a:r>
              <a:rPr sz="2400" dirty="0">
                <a:solidFill>
                  <a:prstClr val="black"/>
                </a:solidFill>
                <a:latin typeface="Calibri"/>
                <a:cs typeface="Calibri"/>
              </a:rPr>
              <a:t>1</a:t>
            </a:r>
            <a:endParaRPr sz="2400">
              <a:solidFill>
                <a:prstClr val="black"/>
              </a:solidFill>
              <a:latin typeface="Calibri"/>
              <a:cs typeface="Calibri"/>
            </a:endParaRPr>
          </a:p>
        </p:txBody>
      </p:sp>
      <p:sp>
        <p:nvSpPr>
          <p:cNvPr id="26" name="object 21">
            <a:extLst>
              <a:ext uri="{FF2B5EF4-FFF2-40B4-BE49-F238E27FC236}">
                <a16:creationId xmlns:a16="http://schemas.microsoft.com/office/drawing/2014/main" id="{C870E1DB-642E-4ECD-A3C1-DE66930BB4D1}"/>
              </a:ext>
            </a:extLst>
          </p:cNvPr>
          <p:cNvSpPr/>
          <p:nvPr/>
        </p:nvSpPr>
        <p:spPr>
          <a:xfrm>
            <a:off x="5784134" y="2079303"/>
            <a:ext cx="1213104" cy="461772"/>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27" name="object 22">
            <a:extLst>
              <a:ext uri="{FF2B5EF4-FFF2-40B4-BE49-F238E27FC236}">
                <a16:creationId xmlns:a16="http://schemas.microsoft.com/office/drawing/2014/main" id="{55C29848-64D3-4DAA-AE84-FC160F554563}"/>
              </a:ext>
            </a:extLst>
          </p:cNvPr>
          <p:cNvSpPr txBox="1"/>
          <p:nvPr/>
        </p:nvSpPr>
        <p:spPr>
          <a:xfrm>
            <a:off x="5784134" y="2079303"/>
            <a:ext cx="1213485" cy="462280"/>
          </a:xfrm>
          <a:prstGeom prst="rect">
            <a:avLst/>
          </a:prstGeom>
          <a:ln w="6096">
            <a:solidFill>
              <a:srgbClr val="6FAC46"/>
            </a:solidFill>
          </a:ln>
        </p:spPr>
        <p:txBody>
          <a:bodyPr vert="horz" wrap="square" lIns="0" tIns="26034" rIns="0" bIns="0" rtlCol="0">
            <a:spAutoFit/>
          </a:bodyPr>
          <a:lstStyle/>
          <a:p>
            <a:pPr marL="187325">
              <a:spcBef>
                <a:spcPts val="204"/>
              </a:spcBef>
            </a:pPr>
            <a:r>
              <a:rPr sz="2400" spc="-5" dirty="0">
                <a:solidFill>
                  <a:prstClr val="black"/>
                </a:solidFill>
                <a:latin typeface="Calibri"/>
                <a:cs typeface="Calibri"/>
              </a:rPr>
              <a:t>Class</a:t>
            </a:r>
            <a:r>
              <a:rPr sz="2400" spc="-45" dirty="0">
                <a:solidFill>
                  <a:prstClr val="black"/>
                </a:solidFill>
                <a:latin typeface="Calibri"/>
                <a:cs typeface="Calibri"/>
              </a:rPr>
              <a:t> </a:t>
            </a:r>
            <a:r>
              <a:rPr sz="2400" dirty="0">
                <a:solidFill>
                  <a:prstClr val="black"/>
                </a:solidFill>
                <a:latin typeface="Calibri"/>
                <a:cs typeface="Calibri"/>
              </a:rPr>
              <a:t>2</a:t>
            </a:r>
            <a:endParaRPr sz="2400">
              <a:solidFill>
                <a:prstClr val="black"/>
              </a:solidFill>
              <a:latin typeface="Calibri"/>
              <a:cs typeface="Calibri"/>
            </a:endParaRPr>
          </a:p>
        </p:txBody>
      </p:sp>
      <p:sp>
        <p:nvSpPr>
          <p:cNvPr id="28" name="object 23">
            <a:extLst>
              <a:ext uri="{FF2B5EF4-FFF2-40B4-BE49-F238E27FC236}">
                <a16:creationId xmlns:a16="http://schemas.microsoft.com/office/drawing/2014/main" id="{BF976124-3E6E-4C98-B762-3F0F03DAFCDF}"/>
              </a:ext>
            </a:extLst>
          </p:cNvPr>
          <p:cNvSpPr/>
          <p:nvPr/>
        </p:nvSpPr>
        <p:spPr>
          <a:xfrm>
            <a:off x="6747303" y="3970588"/>
            <a:ext cx="1213103" cy="461771"/>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29" name="object 24">
            <a:extLst>
              <a:ext uri="{FF2B5EF4-FFF2-40B4-BE49-F238E27FC236}">
                <a16:creationId xmlns:a16="http://schemas.microsoft.com/office/drawing/2014/main" id="{0E3751BF-3C37-4C1C-8819-A02BCDBDE651}"/>
              </a:ext>
            </a:extLst>
          </p:cNvPr>
          <p:cNvSpPr txBox="1"/>
          <p:nvPr/>
        </p:nvSpPr>
        <p:spPr>
          <a:xfrm>
            <a:off x="6747303" y="3970588"/>
            <a:ext cx="1213485" cy="462280"/>
          </a:xfrm>
          <a:prstGeom prst="rect">
            <a:avLst/>
          </a:prstGeom>
          <a:ln w="6096">
            <a:solidFill>
              <a:srgbClr val="6FAC46"/>
            </a:solidFill>
          </a:ln>
        </p:spPr>
        <p:txBody>
          <a:bodyPr vert="horz" wrap="square" lIns="0" tIns="27305" rIns="0" bIns="0" rtlCol="0">
            <a:spAutoFit/>
          </a:bodyPr>
          <a:lstStyle/>
          <a:p>
            <a:pPr marL="187325">
              <a:spcBef>
                <a:spcPts val="215"/>
              </a:spcBef>
            </a:pPr>
            <a:r>
              <a:rPr sz="2400" spc="-5" dirty="0">
                <a:solidFill>
                  <a:prstClr val="black"/>
                </a:solidFill>
                <a:latin typeface="Calibri"/>
                <a:cs typeface="Calibri"/>
              </a:rPr>
              <a:t>Class</a:t>
            </a:r>
            <a:r>
              <a:rPr sz="2400" spc="-45" dirty="0">
                <a:solidFill>
                  <a:prstClr val="black"/>
                </a:solidFill>
                <a:latin typeface="Calibri"/>
                <a:cs typeface="Calibri"/>
              </a:rPr>
              <a:t> </a:t>
            </a:r>
            <a:r>
              <a:rPr sz="2400" dirty="0">
                <a:solidFill>
                  <a:prstClr val="black"/>
                </a:solidFill>
                <a:latin typeface="Calibri"/>
                <a:cs typeface="Calibri"/>
              </a:rPr>
              <a:t>2</a:t>
            </a:r>
            <a:endParaRPr sz="2400">
              <a:solidFill>
                <a:prstClr val="black"/>
              </a:solidFill>
              <a:latin typeface="Calibri"/>
              <a:cs typeface="Calibri"/>
            </a:endParaRPr>
          </a:p>
        </p:txBody>
      </p:sp>
      <p:sp>
        <p:nvSpPr>
          <p:cNvPr id="30" name="object 25">
            <a:extLst>
              <a:ext uri="{FF2B5EF4-FFF2-40B4-BE49-F238E27FC236}">
                <a16:creationId xmlns:a16="http://schemas.microsoft.com/office/drawing/2014/main" id="{71F04E7C-4860-4CFA-9143-931949AA9F9A}"/>
              </a:ext>
            </a:extLst>
          </p:cNvPr>
          <p:cNvSpPr txBox="1"/>
          <p:nvPr/>
        </p:nvSpPr>
        <p:spPr>
          <a:xfrm>
            <a:off x="235420" y="5833264"/>
            <a:ext cx="5608955" cy="443711"/>
          </a:xfrm>
          <a:prstGeom prst="rect">
            <a:avLst/>
          </a:prstGeom>
        </p:spPr>
        <p:txBody>
          <a:bodyPr vert="horz" wrap="square" lIns="0" tIns="12700" rIns="0" bIns="0" rtlCol="0">
            <a:spAutoFit/>
          </a:bodyPr>
          <a:lstStyle/>
          <a:p>
            <a:pPr marL="12700" algn="ctr">
              <a:spcBef>
                <a:spcPts val="100"/>
              </a:spcBef>
            </a:pPr>
            <a:r>
              <a:rPr lang="en-CN" sz="2800" dirty="0">
                <a:solidFill>
                  <a:prstClr val="black"/>
                </a:solidFill>
                <a:latin typeface="Calibri"/>
                <a:cs typeface="Calibri"/>
              </a:rPr>
              <a:t>要求聚类做得好</a:t>
            </a:r>
            <a:endParaRPr sz="2800" dirty="0">
              <a:solidFill>
                <a:prstClr val="black"/>
              </a:solidFill>
              <a:latin typeface="Calibri"/>
              <a:cs typeface="Calibri"/>
            </a:endParaRPr>
          </a:p>
        </p:txBody>
      </p:sp>
      <p:sp>
        <p:nvSpPr>
          <p:cNvPr id="5" name="文本占位符 1">
            <a:extLst>
              <a:ext uri="{FF2B5EF4-FFF2-40B4-BE49-F238E27FC236}">
                <a16:creationId xmlns:a16="http://schemas.microsoft.com/office/drawing/2014/main" id="{D2185D13-3F8B-E01F-B855-95FDBAB482EE}"/>
              </a:ext>
            </a:extLst>
          </p:cNvPr>
          <p:cNvSpPr>
            <a:spLocks noGrp="1"/>
          </p:cNvSpPr>
          <p:nvPr>
            <p:ph type="body" sz="quarter" idx="12"/>
          </p:nvPr>
        </p:nvSpPr>
        <p:spPr>
          <a:xfrm>
            <a:off x="566962" y="265803"/>
            <a:ext cx="5761102" cy="426497"/>
          </a:xfrm>
        </p:spPr>
        <p:txBody>
          <a:bodyPr/>
          <a:lstStyle/>
          <a:p>
            <a:pPr marL="0" indent="0">
              <a:buNone/>
            </a:pPr>
            <a:r>
              <a:rPr lang="en-US" altLang="zh-CN" dirty="0"/>
              <a:t>2.4.</a:t>
            </a:r>
            <a:r>
              <a:rPr lang="zh-CN" altLang="en-US" dirty="0"/>
              <a:t>图半监督学习</a:t>
            </a:r>
            <a:r>
              <a:rPr lang="en-US" altLang="zh-CN" dirty="0"/>
              <a:t>——</a:t>
            </a:r>
            <a:r>
              <a:rPr lang="zh-CN" altLang="en-US" dirty="0"/>
              <a:t>平滑假设</a:t>
            </a:r>
          </a:p>
        </p:txBody>
      </p:sp>
      <p:sp>
        <p:nvSpPr>
          <p:cNvPr id="2" name="文本框 21">
            <a:extLst>
              <a:ext uri="{FF2B5EF4-FFF2-40B4-BE49-F238E27FC236}">
                <a16:creationId xmlns:a16="http://schemas.microsoft.com/office/drawing/2014/main" id="{7FF412B8-B1FC-0B73-6961-CF906B3F8E43}"/>
              </a:ext>
            </a:extLst>
          </p:cNvPr>
          <p:cNvSpPr txBox="1"/>
          <p:nvPr/>
        </p:nvSpPr>
        <p:spPr>
          <a:xfrm>
            <a:off x="7323601" y="5735872"/>
            <a:ext cx="4632979" cy="565539"/>
          </a:xfrm>
          <a:prstGeom prst="rect">
            <a:avLst/>
          </a:prstGeom>
          <a:noFill/>
        </p:spPr>
        <p:txBody>
          <a:bodyPr wrap="square" rtlCol="0">
            <a:spAutoFit/>
          </a:bodyPr>
          <a:lstStyle/>
          <a:p>
            <a:pPr marL="457200" indent="-457200">
              <a:lnSpc>
                <a:spcPct val="120000"/>
              </a:lnSpc>
              <a:buFont typeface="Arial" panose="020B0604020202020204" pitchFamily="34" charset="0"/>
              <a:buChar char="•"/>
            </a:pPr>
            <a:r>
              <a:rPr lang="zh-CN" altLang="en-US" sz="2800" spc="-10" dirty="0">
                <a:latin typeface="+mn-ea"/>
              </a:rPr>
              <a:t>方法二：引入图结构</a:t>
            </a:r>
            <a:endParaRPr lang="en-US" altLang="zh-CN" sz="2800" spc="-10" dirty="0">
              <a:latin typeface="+mn-ea"/>
            </a:endParaRPr>
          </a:p>
        </p:txBody>
      </p:sp>
    </p:spTree>
    <p:extLst>
      <p:ext uri="{BB962C8B-B14F-4D97-AF65-F5344CB8AC3E}">
        <p14:creationId xmlns:p14="http://schemas.microsoft.com/office/powerpoint/2010/main" val="945045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blinds(horizontal)">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4836888" cy="426497"/>
          </a:xfrm>
        </p:spPr>
        <p:txBody>
          <a:bodyPr/>
          <a:lstStyle/>
          <a:p>
            <a:pPr marL="0" indent="0">
              <a:buNone/>
            </a:pPr>
            <a:r>
              <a:rPr lang="en-US" altLang="zh-CN" dirty="0"/>
              <a:t>2.4.</a:t>
            </a:r>
            <a:r>
              <a:rPr lang="zh-CN" altLang="en-US" dirty="0"/>
              <a:t>图半监督学习</a:t>
            </a:r>
          </a:p>
        </p:txBody>
      </p:sp>
      <p:sp>
        <p:nvSpPr>
          <p:cNvPr id="4" name="矩形 3">
            <a:extLst>
              <a:ext uri="{FF2B5EF4-FFF2-40B4-BE49-F238E27FC236}">
                <a16:creationId xmlns:a16="http://schemas.microsoft.com/office/drawing/2014/main" id="{A78371BE-7B75-40EE-A3B0-01A7FEBBED4E}"/>
              </a:ext>
            </a:extLst>
          </p:cNvPr>
          <p:cNvSpPr/>
          <p:nvPr/>
        </p:nvSpPr>
        <p:spPr>
          <a:xfrm>
            <a:off x="749377" y="968919"/>
            <a:ext cx="10644664" cy="707886"/>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如何判断样本在高密度区域相邻？</a:t>
            </a:r>
            <a:endParaRPr lang="en-US" altLang="zh-CN" sz="2000" b="1" dirty="0">
              <a:solidFill>
                <a:srgbClr val="0070C0"/>
              </a:solidFill>
              <a:latin typeface="Source Sans Pro" panose="020B0604020202020204" pitchFamily="34" charset="0"/>
            </a:endParaRPr>
          </a:p>
          <a:p>
            <a:pPr lvl="1"/>
            <a:r>
              <a:rPr lang="en-US" altLang="zh-CN" sz="2000" dirty="0">
                <a:solidFill>
                  <a:srgbClr val="0070C0"/>
                </a:solidFill>
                <a:latin typeface="Source Sans Pro" panose="020B0604020202020204" pitchFamily="34" charset="0"/>
              </a:rPr>
              <a:t>——</a:t>
            </a:r>
            <a:r>
              <a:rPr lang="zh-CN" altLang="en-US" sz="2000" dirty="0">
                <a:solidFill>
                  <a:srgbClr val="0070C0"/>
                </a:solidFill>
                <a:latin typeface="Source Sans Pro" panose="020B0604020202020204" pitchFamily="34" charset="0"/>
              </a:rPr>
              <a:t>使用</a:t>
            </a:r>
            <a:r>
              <a:rPr lang="zh-CN" altLang="en-US" sz="2000" dirty="0">
                <a:solidFill>
                  <a:srgbClr val="FF0000"/>
                </a:solidFill>
                <a:latin typeface="Source Sans Pro" panose="020B0604020202020204" pitchFamily="34" charset="0"/>
              </a:rPr>
              <a:t>图结构</a:t>
            </a:r>
            <a:r>
              <a:rPr lang="zh-CN" altLang="en-US" sz="2000" dirty="0">
                <a:solidFill>
                  <a:srgbClr val="0070C0"/>
                </a:solidFill>
                <a:latin typeface="Source Sans Pro" panose="020B0604020202020204" pitchFamily="34" charset="0"/>
              </a:rPr>
              <a:t>描述样本点</a:t>
            </a:r>
            <a:endParaRPr lang="en-US" altLang="zh-CN" sz="2000" dirty="0">
              <a:solidFill>
                <a:srgbClr val="0070C0"/>
              </a:solidFill>
              <a:latin typeface="Source Sans Pro" panose="020B0604020202020204" pitchFamily="34" charset="0"/>
            </a:endParaRPr>
          </a:p>
        </p:txBody>
      </p:sp>
      <p:sp>
        <p:nvSpPr>
          <p:cNvPr id="12" name="矩形 11">
            <a:extLst>
              <a:ext uri="{FF2B5EF4-FFF2-40B4-BE49-F238E27FC236}">
                <a16:creationId xmlns:a16="http://schemas.microsoft.com/office/drawing/2014/main" id="{39A70916-4B15-88CE-E65B-EA0793788CE4}"/>
              </a:ext>
            </a:extLst>
          </p:cNvPr>
          <p:cNvSpPr/>
          <p:nvPr/>
        </p:nvSpPr>
        <p:spPr>
          <a:xfrm>
            <a:off x="749377" y="1953424"/>
            <a:ext cx="10644664" cy="1015663"/>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如何构建图？</a:t>
            </a:r>
            <a:endParaRPr lang="en-US" altLang="zh-CN" sz="2000" b="1" dirty="0">
              <a:solidFill>
                <a:srgbClr val="0070C0"/>
              </a:solidFill>
              <a:latin typeface="Source Sans Pro" panose="020B0604020202020204" pitchFamily="34" charset="0"/>
            </a:endParaRPr>
          </a:p>
          <a:p>
            <a:pPr lvl="1"/>
            <a:r>
              <a:rPr lang="en-US" altLang="zh-CN" sz="2000" dirty="0">
                <a:solidFill>
                  <a:srgbClr val="0070C0"/>
                </a:solidFill>
                <a:latin typeface="Source Sans Pro" panose="020B0604020202020204" pitchFamily="34" charset="0"/>
              </a:rPr>
              <a:t>1.</a:t>
            </a:r>
            <a:r>
              <a:rPr lang="zh-CN" altLang="en-US" sz="2000" dirty="0">
                <a:solidFill>
                  <a:srgbClr val="0070C0"/>
                </a:solidFill>
                <a:latin typeface="Source Sans Pro" panose="020B0604020202020204" pitchFamily="34" charset="0"/>
              </a:rPr>
              <a:t> 具有自然的图结构：</a:t>
            </a:r>
            <a:r>
              <a:rPr lang="zh-CN" altLang="en" sz="2000" dirty="0">
                <a:solidFill>
                  <a:srgbClr val="0070C0"/>
                </a:solidFill>
                <a:latin typeface="Source Sans Pro" panose="020B0604020202020204" pitchFamily="34" charset="0"/>
              </a:rPr>
              <a:t>网页</a:t>
            </a:r>
            <a:r>
              <a:rPr lang="zh-CN" altLang="en-US" sz="2000" dirty="0">
                <a:solidFill>
                  <a:srgbClr val="0070C0"/>
                </a:solidFill>
                <a:latin typeface="Source Sans Pro" panose="020B0604020202020204" pitchFamily="34" charset="0"/>
              </a:rPr>
              <a:t>链接、论文引用</a:t>
            </a:r>
            <a:r>
              <a:rPr lang="en-US" altLang="zh-CN" sz="2000" dirty="0">
                <a:solidFill>
                  <a:srgbClr val="0070C0"/>
                </a:solidFill>
                <a:latin typeface="Source Sans Pro" panose="020B0604020202020204" pitchFamily="34" charset="0"/>
              </a:rPr>
              <a:t>……</a:t>
            </a:r>
          </a:p>
          <a:p>
            <a:pPr lvl="1"/>
            <a:r>
              <a:rPr lang="en-US" altLang="zh-CN" sz="2000" dirty="0">
                <a:solidFill>
                  <a:srgbClr val="0070C0"/>
                </a:solidFill>
                <a:latin typeface="Source Sans Pro" panose="020B0604020202020204" pitchFamily="34" charset="0"/>
              </a:rPr>
              <a:t>2.</a:t>
            </a:r>
            <a:r>
              <a:rPr lang="zh-CN" altLang="en-US" sz="2000" dirty="0">
                <a:solidFill>
                  <a:srgbClr val="0070C0"/>
                </a:solidFill>
                <a:latin typeface="Source Sans Pro" panose="020B0604020202020204" pitchFamily="34" charset="0"/>
              </a:rPr>
              <a:t> 从数据构建图：</a:t>
            </a:r>
            <a:endParaRPr lang="en-US" altLang="zh-CN" sz="2000" dirty="0">
              <a:solidFill>
                <a:srgbClr val="0070C0"/>
              </a:solidFill>
              <a:latin typeface="Source Sans Pro" panose="020B0604020202020204" pitchFamily="34" charset="0"/>
            </a:endParaRPr>
          </a:p>
        </p:txBody>
      </p:sp>
      <p:pic>
        <p:nvPicPr>
          <p:cNvPr id="13" name="图片 12">
            <a:extLst>
              <a:ext uri="{FF2B5EF4-FFF2-40B4-BE49-F238E27FC236}">
                <a16:creationId xmlns:a16="http://schemas.microsoft.com/office/drawing/2014/main" id="{B9C0D397-C8D6-94DC-715F-D4D021AA1E59}"/>
              </a:ext>
            </a:extLst>
          </p:cNvPr>
          <p:cNvPicPr>
            <a:picLocks noChangeAspect="1"/>
          </p:cNvPicPr>
          <p:nvPr/>
        </p:nvPicPr>
        <p:blipFill>
          <a:blip r:embed="rId3"/>
          <a:stretch>
            <a:fillRect/>
          </a:stretch>
        </p:blipFill>
        <p:spPr>
          <a:xfrm>
            <a:off x="7578043" y="1441334"/>
            <a:ext cx="3873569" cy="3055505"/>
          </a:xfrm>
          <a:prstGeom prst="rect">
            <a:avLst/>
          </a:prstGeom>
        </p:spPr>
      </p:pic>
      <p:pic>
        <p:nvPicPr>
          <p:cNvPr id="15" name="图片 14">
            <a:extLst>
              <a:ext uri="{FF2B5EF4-FFF2-40B4-BE49-F238E27FC236}">
                <a16:creationId xmlns:a16="http://schemas.microsoft.com/office/drawing/2014/main" id="{7D48A47B-5DFF-1285-AD88-4AF4949F546B}"/>
              </a:ext>
            </a:extLst>
          </p:cNvPr>
          <p:cNvPicPr>
            <a:picLocks noChangeAspect="1"/>
          </p:cNvPicPr>
          <p:nvPr/>
        </p:nvPicPr>
        <p:blipFill>
          <a:blip r:embed="rId4"/>
          <a:stretch>
            <a:fillRect/>
          </a:stretch>
        </p:blipFill>
        <p:spPr>
          <a:xfrm>
            <a:off x="749377" y="3838109"/>
            <a:ext cx="2409459" cy="1665599"/>
          </a:xfrm>
          <a:prstGeom prst="rect">
            <a:avLst/>
          </a:prstGeom>
        </p:spPr>
      </p:pic>
      <p:sp>
        <p:nvSpPr>
          <p:cNvPr id="21" name="文本框 20">
            <a:extLst>
              <a:ext uri="{FF2B5EF4-FFF2-40B4-BE49-F238E27FC236}">
                <a16:creationId xmlns:a16="http://schemas.microsoft.com/office/drawing/2014/main" id="{76E3BA83-C862-CC59-5814-4DF59869610D}"/>
              </a:ext>
            </a:extLst>
          </p:cNvPr>
          <p:cNvSpPr txBox="1"/>
          <p:nvPr/>
        </p:nvSpPr>
        <p:spPr>
          <a:xfrm>
            <a:off x="3146065" y="3457015"/>
            <a:ext cx="3801041"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Source Sans Pro" panose="020B0604020202020204" pitchFamily="34" charset="0"/>
              </a:rPr>
              <a:t>将相似度小于某阈值的样本相连</a:t>
            </a:r>
            <a:endParaRPr kumimoji="1" lang="zh-CN" altLang="en-US" dirty="0">
              <a:latin typeface="+mn-ea"/>
            </a:endParaRPr>
          </a:p>
        </p:txBody>
      </p:sp>
      <p:sp>
        <p:nvSpPr>
          <p:cNvPr id="22" name="文本框 21">
            <a:extLst>
              <a:ext uri="{FF2B5EF4-FFF2-40B4-BE49-F238E27FC236}">
                <a16:creationId xmlns:a16="http://schemas.microsoft.com/office/drawing/2014/main" id="{68A0F9B1-AA84-11FD-3A59-246BB16876CE}"/>
              </a:ext>
            </a:extLst>
          </p:cNvPr>
          <p:cNvSpPr txBox="1"/>
          <p:nvPr/>
        </p:nvSpPr>
        <p:spPr>
          <a:xfrm>
            <a:off x="1062039" y="3429000"/>
            <a:ext cx="1773242" cy="369332"/>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n-ea"/>
              </a:rPr>
              <a:t>将</a:t>
            </a:r>
            <a:r>
              <a:rPr kumimoji="1" lang="en-US" altLang="zh-CN" dirty="0">
                <a:latin typeface="+mn-ea"/>
              </a:rPr>
              <a:t>K</a:t>
            </a:r>
            <a:r>
              <a:rPr kumimoji="1" lang="zh-CN" altLang="en-US" dirty="0">
                <a:latin typeface="+mn-ea"/>
              </a:rPr>
              <a:t>近邻相连</a:t>
            </a:r>
            <a:endParaRPr kumimoji="1" lang="en-US" altLang="zh-CN" dirty="0">
              <a:solidFill>
                <a:srgbClr val="0070C0"/>
              </a:solidFill>
              <a:latin typeface="Source Sans Pro" panose="020B0604020202020204" pitchFamily="34" charset="0"/>
            </a:endParaRPr>
          </a:p>
        </p:txBody>
      </p:sp>
      <p:pic>
        <p:nvPicPr>
          <p:cNvPr id="23" name="图片 22">
            <a:extLst>
              <a:ext uri="{FF2B5EF4-FFF2-40B4-BE49-F238E27FC236}">
                <a16:creationId xmlns:a16="http://schemas.microsoft.com/office/drawing/2014/main" id="{958BCFF2-1DCC-FAF0-10F5-54ECB05D6C48}"/>
              </a:ext>
            </a:extLst>
          </p:cNvPr>
          <p:cNvPicPr>
            <a:picLocks noChangeAspect="1"/>
          </p:cNvPicPr>
          <p:nvPr/>
        </p:nvPicPr>
        <p:blipFill>
          <a:blip r:embed="rId5"/>
          <a:stretch>
            <a:fillRect/>
          </a:stretch>
        </p:blipFill>
        <p:spPr>
          <a:xfrm>
            <a:off x="3831724" y="3798332"/>
            <a:ext cx="2897220" cy="1702322"/>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39ECDC74-BA7B-BAB7-951B-FD16D0AD2BF9}"/>
                  </a:ext>
                </a:extLst>
              </p:cNvPr>
              <p:cNvSpPr txBox="1"/>
              <p:nvPr/>
            </p:nvSpPr>
            <p:spPr>
              <a:xfrm>
                <a:off x="1062039" y="3025352"/>
                <a:ext cx="5963427" cy="459678"/>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n-ea"/>
                  </a:rPr>
                  <a:t>计算样本之间的相似度</a:t>
                </a:r>
                <a14:m>
                  <m:oMath xmlns:m="http://schemas.openxmlformats.org/officeDocument/2006/math">
                    <m:r>
                      <a:rPr kumimoji="1" lang="en-US" altLang="zh-CN" b="0" i="1" smtClean="0">
                        <a:latin typeface="Cambria Math" panose="02040503050406030204" pitchFamily="18" charset="0"/>
                      </a:rPr>
                      <m:t>𝑠</m:t>
                    </m:r>
                    <m:d>
                      <m:dPr>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𝑖</m:t>
                            </m:r>
                          </m:sup>
                        </m:sSup>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𝑗</m:t>
                            </m:r>
                          </m:sup>
                        </m:sSup>
                      </m:e>
                    </m:d>
                    <m:r>
                      <a:rPr kumimoji="1" lang="en-US" altLang="zh-CN" b="0" i="0" smtClean="0">
                        <a:latin typeface="Cambria Math" panose="02040503050406030204" pitchFamily="18" charset="0"/>
                      </a:rPr>
                      <m:t>=</m:t>
                    </m:r>
                    <m:r>
                      <m:rPr>
                        <m:sty m:val="p"/>
                      </m:rPr>
                      <a:rPr kumimoji="1" lang="en-US" altLang="zh-CN" b="0" i="0" smtClean="0">
                        <a:latin typeface="Cambria Math" panose="02040503050406030204" pitchFamily="18" charset="0"/>
                      </a:rPr>
                      <m:t>exp</m:t>
                    </m:r>
                    <m:r>
                      <a:rPr kumimoji="1" lang="en-US" altLang="zh-CN" b="0" i="0" smtClean="0">
                        <a:latin typeface="Cambria Math" panose="02040503050406030204" pitchFamily="18" charset="0"/>
                      </a:rPr>
                      <m:t>(−</m:t>
                    </m:r>
                    <m:r>
                      <a:rPr kumimoji="1" lang="en-US" altLang="zh-CN" b="0" i="1" smtClean="0">
                        <a:latin typeface="Cambria Math" panose="02040503050406030204" pitchFamily="18" charset="0"/>
                      </a:rPr>
                      <m:t>𝛾</m:t>
                    </m:r>
                    <m:sSup>
                      <m:sSupPr>
                        <m:ctrlPr>
                          <a:rPr kumimoji="1" lang="en-US" altLang="zh-CN" b="0" i="1" smtClean="0">
                            <a:latin typeface="Cambria Math" panose="02040503050406030204" pitchFamily="18" charset="0"/>
                          </a:rPr>
                        </m:ctrlPr>
                      </m:sSupPr>
                      <m:e>
                        <m:d>
                          <m:dPr>
                            <m:begChr m:val="‖"/>
                            <m:endChr m:val="‖"/>
                            <m:ctrlPr>
                              <a:rPr kumimoji="1" lang="en-US" altLang="zh-CN" b="0" i="1" smtClean="0">
                                <a:latin typeface="Cambria Math" panose="02040503050406030204" pitchFamily="18" charset="0"/>
                              </a:rPr>
                            </m:ctrlPr>
                          </m:dPr>
                          <m:e>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𝑖</m:t>
                                </m:r>
                              </m:sup>
                            </m:sSup>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𝑗</m:t>
                                </m:r>
                              </m:sup>
                            </m:sSup>
                          </m:e>
                        </m:d>
                      </m:e>
                      <m:sup>
                        <m:r>
                          <a:rPr kumimoji="1" lang="en-US" altLang="zh-CN" b="0" i="0" smtClean="0">
                            <a:latin typeface="Cambria Math" panose="02040503050406030204" pitchFamily="18" charset="0"/>
                          </a:rPr>
                          <m:t>2</m:t>
                        </m:r>
                      </m:sup>
                    </m:sSup>
                    <m:r>
                      <a:rPr kumimoji="1" lang="en-US" altLang="zh-CN" b="0" i="0" smtClean="0">
                        <a:latin typeface="Cambria Math" panose="02040503050406030204" pitchFamily="18" charset="0"/>
                      </a:rPr>
                      <m:t>)</m:t>
                    </m:r>
                  </m:oMath>
                </a14:m>
                <a:endParaRPr kumimoji="1" lang="en-US" altLang="zh-CN" dirty="0">
                  <a:solidFill>
                    <a:srgbClr val="0070C0"/>
                  </a:solidFill>
                  <a:latin typeface="Source Sans Pro" panose="020B0604020202020204" pitchFamily="34" charset="0"/>
                </a:endParaRPr>
              </a:p>
            </p:txBody>
          </p:sp>
        </mc:Choice>
        <mc:Fallback xmlns="">
          <p:sp>
            <p:nvSpPr>
              <p:cNvPr id="24" name="文本框 23">
                <a:extLst>
                  <a:ext uri="{FF2B5EF4-FFF2-40B4-BE49-F238E27FC236}">
                    <a16:creationId xmlns:a16="http://schemas.microsoft.com/office/drawing/2014/main" id="{39ECDC74-BA7B-BAB7-951B-FD16D0AD2BF9}"/>
                  </a:ext>
                </a:extLst>
              </p:cNvPr>
              <p:cNvSpPr txBox="1">
                <a:spLocks noRot="1" noChangeAspect="1" noMove="1" noResize="1" noEditPoints="1" noAdjustHandles="1" noChangeArrowheads="1" noChangeShapeType="1" noTextEdit="1"/>
              </p:cNvSpPr>
              <p:nvPr/>
            </p:nvSpPr>
            <p:spPr>
              <a:xfrm>
                <a:off x="1062039" y="3025352"/>
                <a:ext cx="5963427" cy="459678"/>
              </a:xfrm>
              <a:prstGeom prst="rect">
                <a:avLst/>
              </a:prstGeom>
              <a:blipFill>
                <a:blip r:embed="rId6"/>
                <a:stretch>
                  <a:fillRect l="-638" b="-135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2BAF975F-4F81-BE6A-C78B-366236DB6E0B}"/>
                  </a:ext>
                </a:extLst>
              </p:cNvPr>
              <p:cNvSpPr txBox="1"/>
              <p:nvPr/>
            </p:nvSpPr>
            <p:spPr>
              <a:xfrm>
                <a:off x="1062038" y="5556921"/>
                <a:ext cx="2926057" cy="378245"/>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dirty="0">
                    <a:latin typeface="+mn-ea"/>
                  </a:rPr>
                  <a:t>边的权重正比于</a:t>
                </a:r>
                <a14:m>
                  <m:oMath xmlns:m="http://schemas.openxmlformats.org/officeDocument/2006/math">
                    <m:r>
                      <a:rPr kumimoji="1" lang="en-US" altLang="zh-CN" b="0" i="1" smtClean="0">
                        <a:latin typeface="Cambria Math" panose="02040503050406030204" pitchFamily="18" charset="0"/>
                      </a:rPr>
                      <m:t>𝑠</m:t>
                    </m:r>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𝑖</m:t>
                        </m:r>
                      </m:sup>
                    </m:sSup>
                    <m:r>
                      <a:rPr kumimoji="1" lang="en-US" altLang="zh-CN" b="0" i="1" smtClean="0">
                        <a:latin typeface="Cambria Math" panose="02040503050406030204" pitchFamily="18" charset="0"/>
                      </a:rPr>
                      <m:t>,</m:t>
                    </m:r>
                    <m:r>
                      <a:rPr kumimoji="1" lang="zh-CN" altLang="en-US" b="0" i="1" smtClean="0">
                        <a:latin typeface="Cambria Math" panose="02040503050406030204" pitchFamily="18" charset="0"/>
                      </a:rPr>
                      <m:t> </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𝑥</m:t>
                        </m:r>
                      </m:e>
                      <m:sup>
                        <m:r>
                          <a:rPr kumimoji="1" lang="en-US" altLang="zh-CN" b="0" i="1" smtClean="0">
                            <a:latin typeface="Cambria Math" panose="02040503050406030204" pitchFamily="18" charset="0"/>
                          </a:rPr>
                          <m:t>𝑗</m:t>
                        </m:r>
                      </m:sup>
                    </m:sSup>
                    <m:r>
                      <a:rPr kumimoji="1" lang="en-US" altLang="zh-CN" b="0" i="1" smtClean="0">
                        <a:latin typeface="Cambria Math" panose="02040503050406030204" pitchFamily="18" charset="0"/>
                      </a:rPr>
                      <m:t>)</m:t>
                    </m:r>
                  </m:oMath>
                </a14:m>
                <a:endParaRPr kumimoji="1" lang="en-US" altLang="zh-CN" dirty="0">
                  <a:solidFill>
                    <a:srgbClr val="0070C0"/>
                  </a:solidFill>
                  <a:latin typeface="Source Sans Pro" panose="020B0604020202020204" pitchFamily="34" charset="0"/>
                </a:endParaRPr>
              </a:p>
            </p:txBody>
          </p:sp>
        </mc:Choice>
        <mc:Fallback xmlns="">
          <p:sp>
            <p:nvSpPr>
              <p:cNvPr id="25" name="文本框 24">
                <a:extLst>
                  <a:ext uri="{FF2B5EF4-FFF2-40B4-BE49-F238E27FC236}">
                    <a16:creationId xmlns:a16="http://schemas.microsoft.com/office/drawing/2014/main" id="{2BAF975F-4F81-BE6A-C78B-366236DB6E0B}"/>
                  </a:ext>
                </a:extLst>
              </p:cNvPr>
              <p:cNvSpPr txBox="1">
                <a:spLocks noRot="1" noChangeAspect="1" noMove="1" noResize="1" noEditPoints="1" noAdjustHandles="1" noChangeArrowheads="1" noChangeShapeType="1" noTextEdit="1"/>
              </p:cNvSpPr>
              <p:nvPr/>
            </p:nvSpPr>
            <p:spPr>
              <a:xfrm>
                <a:off x="1062038" y="5556921"/>
                <a:ext cx="2926057" cy="378245"/>
              </a:xfrm>
              <a:prstGeom prst="rect">
                <a:avLst/>
              </a:prstGeom>
              <a:blipFill>
                <a:blip r:embed="rId7"/>
                <a:stretch>
                  <a:fillRect l="-1299" t="-3226" b="-22581"/>
                </a:stretch>
              </a:blipFill>
            </p:spPr>
            <p:txBody>
              <a:bodyPr/>
              <a:lstStyle/>
              <a:p>
                <a:r>
                  <a:rPr lang="zh-CN" altLang="en-US">
                    <a:noFill/>
                  </a:rPr>
                  <a:t> </a:t>
                </a:r>
              </a:p>
            </p:txBody>
          </p:sp>
        </mc:Fallback>
      </mc:AlternateContent>
      <p:sp>
        <p:nvSpPr>
          <p:cNvPr id="26" name="框架 25">
            <a:extLst>
              <a:ext uri="{FF2B5EF4-FFF2-40B4-BE49-F238E27FC236}">
                <a16:creationId xmlns:a16="http://schemas.microsoft.com/office/drawing/2014/main" id="{CDA1C123-C32E-E9A3-0C73-0B38D19395D6}"/>
              </a:ext>
            </a:extLst>
          </p:cNvPr>
          <p:cNvSpPr/>
          <p:nvPr/>
        </p:nvSpPr>
        <p:spPr>
          <a:xfrm>
            <a:off x="566963" y="2969087"/>
            <a:ext cx="6458504" cy="3171940"/>
          </a:xfrm>
          <a:prstGeom prst="frame">
            <a:avLst>
              <a:gd name="adj1" fmla="val 2152"/>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object 9">
            <a:extLst>
              <a:ext uri="{FF2B5EF4-FFF2-40B4-BE49-F238E27FC236}">
                <a16:creationId xmlns:a16="http://schemas.microsoft.com/office/drawing/2014/main" id="{75C2E7ED-ECF4-374C-B508-44234F20E0CD}"/>
              </a:ext>
            </a:extLst>
          </p:cNvPr>
          <p:cNvSpPr txBox="1"/>
          <p:nvPr/>
        </p:nvSpPr>
        <p:spPr>
          <a:xfrm>
            <a:off x="7249464" y="5596137"/>
            <a:ext cx="4530725" cy="486672"/>
          </a:xfrm>
          <a:prstGeom prst="rect">
            <a:avLst/>
          </a:prstGeom>
        </p:spPr>
        <p:txBody>
          <a:bodyPr vert="horz" wrap="square" lIns="0" tIns="116205" rIns="0" bIns="0" rtlCol="0">
            <a:spAutoFit/>
          </a:bodyPr>
          <a:lstStyle/>
          <a:p>
            <a:pPr marL="38100">
              <a:spcBef>
                <a:spcPts val="915"/>
              </a:spcBef>
            </a:pPr>
            <a:r>
              <a:rPr lang="zh-CN" altLang="en-US" sz="2400" spc="-5" dirty="0">
                <a:solidFill>
                  <a:prstClr val="black"/>
                </a:solidFill>
                <a:latin typeface="Calibri"/>
                <a:cs typeface="Calibri"/>
              </a:rPr>
              <a:t>高斯径向基函数</a:t>
            </a:r>
            <a:r>
              <a:rPr sz="2400" spc="-5" dirty="0">
                <a:solidFill>
                  <a:prstClr val="black"/>
                </a:solidFill>
                <a:latin typeface="Calibri"/>
                <a:cs typeface="Calibri"/>
              </a:rPr>
              <a:t>:</a:t>
            </a:r>
            <a:endParaRPr sz="2400" dirty="0">
              <a:solidFill>
                <a:prstClr val="black"/>
              </a:solidFill>
              <a:latin typeface="Calibri"/>
              <a:cs typeface="Calibri"/>
            </a:endParaRPr>
          </a:p>
        </p:txBody>
      </p:sp>
      <p:grpSp>
        <p:nvGrpSpPr>
          <p:cNvPr id="5" name="object 10">
            <a:extLst>
              <a:ext uri="{FF2B5EF4-FFF2-40B4-BE49-F238E27FC236}">
                <a16:creationId xmlns:a16="http://schemas.microsoft.com/office/drawing/2014/main" id="{E8D63ABA-8429-7D3F-D9EA-D8CB6DD3F1CB}"/>
              </a:ext>
            </a:extLst>
          </p:cNvPr>
          <p:cNvGrpSpPr/>
          <p:nvPr/>
        </p:nvGrpSpPr>
        <p:grpSpPr>
          <a:xfrm>
            <a:off x="9661197" y="5194784"/>
            <a:ext cx="1963840" cy="1480764"/>
            <a:chOff x="6069957" y="4347373"/>
            <a:chExt cx="2733675" cy="2291080"/>
          </a:xfrm>
        </p:grpSpPr>
        <p:sp>
          <p:nvSpPr>
            <p:cNvPr id="6" name="object 11">
              <a:extLst>
                <a:ext uri="{FF2B5EF4-FFF2-40B4-BE49-F238E27FC236}">
                  <a16:creationId xmlns:a16="http://schemas.microsoft.com/office/drawing/2014/main" id="{843941D0-DAFB-7936-8FD0-BBFFE758D91A}"/>
                </a:ext>
              </a:extLst>
            </p:cNvPr>
            <p:cNvSpPr/>
            <p:nvPr/>
          </p:nvSpPr>
          <p:spPr>
            <a:xfrm>
              <a:off x="6069957" y="4347373"/>
              <a:ext cx="2733532" cy="2290516"/>
            </a:xfrm>
            <a:prstGeom prst="rect">
              <a:avLst/>
            </a:prstGeom>
            <a:blipFill>
              <a:blip r:embed="rId8" cstate="print"/>
              <a:stretch>
                <a:fillRect/>
              </a:stretch>
            </a:blipFill>
          </p:spPr>
          <p:txBody>
            <a:bodyPr wrap="square" lIns="0" tIns="0" rIns="0" bIns="0" rtlCol="0"/>
            <a:lstStyle/>
            <a:p>
              <a:endParaRPr>
                <a:solidFill>
                  <a:prstClr val="black"/>
                </a:solidFill>
                <a:latin typeface="Calibri"/>
              </a:endParaRPr>
            </a:p>
          </p:txBody>
        </p:sp>
        <p:sp>
          <p:nvSpPr>
            <p:cNvPr id="7" name="object 12">
              <a:extLst>
                <a:ext uri="{FF2B5EF4-FFF2-40B4-BE49-F238E27FC236}">
                  <a16:creationId xmlns:a16="http://schemas.microsoft.com/office/drawing/2014/main" id="{03A32423-5217-9435-2552-9766C9E5CBAB}"/>
                </a:ext>
              </a:extLst>
            </p:cNvPr>
            <p:cNvSpPr/>
            <p:nvPr/>
          </p:nvSpPr>
          <p:spPr>
            <a:xfrm>
              <a:off x="7237476" y="5486399"/>
              <a:ext cx="83820" cy="83820"/>
            </a:xfrm>
            <a:prstGeom prst="rect">
              <a:avLst/>
            </a:prstGeom>
            <a:blipFill>
              <a:blip r:embed="rId9" cstate="print"/>
              <a:stretch>
                <a:fillRect/>
              </a:stretch>
            </a:blipFill>
          </p:spPr>
          <p:txBody>
            <a:bodyPr wrap="square" lIns="0" tIns="0" rIns="0" bIns="0" rtlCol="0"/>
            <a:lstStyle/>
            <a:p>
              <a:endParaRPr>
                <a:solidFill>
                  <a:prstClr val="black"/>
                </a:solidFill>
                <a:latin typeface="Calibri"/>
              </a:endParaRPr>
            </a:p>
          </p:txBody>
        </p:sp>
        <p:sp>
          <p:nvSpPr>
            <p:cNvPr id="8" name="object 13">
              <a:extLst>
                <a:ext uri="{FF2B5EF4-FFF2-40B4-BE49-F238E27FC236}">
                  <a16:creationId xmlns:a16="http://schemas.microsoft.com/office/drawing/2014/main" id="{F2087E0B-924F-2DEB-EA2C-2639266FE9D9}"/>
                </a:ext>
              </a:extLst>
            </p:cNvPr>
            <p:cNvSpPr/>
            <p:nvPr/>
          </p:nvSpPr>
          <p:spPr>
            <a:xfrm>
              <a:off x="7287768" y="5155691"/>
              <a:ext cx="83820" cy="83819"/>
            </a:xfrm>
            <a:prstGeom prst="rect">
              <a:avLst/>
            </a:prstGeom>
            <a:blipFill>
              <a:blip r:embed="rId10" cstate="print"/>
              <a:stretch>
                <a:fillRect/>
              </a:stretch>
            </a:blipFill>
          </p:spPr>
          <p:txBody>
            <a:bodyPr wrap="square" lIns="0" tIns="0" rIns="0" bIns="0" rtlCol="0"/>
            <a:lstStyle/>
            <a:p>
              <a:endParaRPr>
                <a:solidFill>
                  <a:prstClr val="black"/>
                </a:solidFill>
                <a:latin typeface="Calibri"/>
              </a:endParaRPr>
            </a:p>
          </p:txBody>
        </p:sp>
        <p:sp>
          <p:nvSpPr>
            <p:cNvPr id="9" name="object 14">
              <a:extLst>
                <a:ext uri="{FF2B5EF4-FFF2-40B4-BE49-F238E27FC236}">
                  <a16:creationId xmlns:a16="http://schemas.microsoft.com/office/drawing/2014/main" id="{99690C19-9698-CBF8-4BF3-7F1B838F2847}"/>
                </a:ext>
              </a:extLst>
            </p:cNvPr>
            <p:cNvSpPr/>
            <p:nvPr/>
          </p:nvSpPr>
          <p:spPr>
            <a:xfrm>
              <a:off x="7069836" y="5448299"/>
              <a:ext cx="83820" cy="83820"/>
            </a:xfrm>
            <a:prstGeom prst="rect">
              <a:avLst/>
            </a:prstGeom>
            <a:blipFill>
              <a:blip r:embed="rId11" cstate="print"/>
              <a:stretch>
                <a:fillRect/>
              </a:stretch>
            </a:blipFill>
          </p:spPr>
          <p:txBody>
            <a:bodyPr wrap="square" lIns="0" tIns="0" rIns="0" bIns="0" rtlCol="0"/>
            <a:lstStyle/>
            <a:p>
              <a:endParaRPr>
                <a:solidFill>
                  <a:prstClr val="black"/>
                </a:solidFill>
                <a:latin typeface="Calibri"/>
              </a:endParaRPr>
            </a:p>
          </p:txBody>
        </p:sp>
      </p:grpSp>
      <mc:AlternateContent xmlns:mc="http://schemas.openxmlformats.org/markup-compatibility/2006" xmlns:a14="http://schemas.microsoft.com/office/drawing/2010/main">
        <mc:Choice Requires="a14">
          <p:sp>
            <p:nvSpPr>
              <p:cNvPr id="10" name="文本框 4">
                <a:extLst>
                  <a:ext uri="{FF2B5EF4-FFF2-40B4-BE49-F238E27FC236}">
                    <a16:creationId xmlns:a16="http://schemas.microsoft.com/office/drawing/2014/main" id="{BFD911FA-D68E-6A06-6D72-46FD24DF3A04}"/>
                  </a:ext>
                </a:extLst>
              </p:cNvPr>
              <p:cNvSpPr txBox="1"/>
              <p:nvPr/>
            </p:nvSpPr>
            <p:spPr>
              <a:xfrm>
                <a:off x="5219200" y="6359300"/>
                <a:ext cx="4178595" cy="473591"/>
              </a:xfrm>
              <a:prstGeom prst="rect">
                <a:avLst/>
              </a:prstGeom>
              <a:solidFill>
                <a:schemeClr val="accent4">
                  <a:lumMod val="20000"/>
                  <a:lumOff val="80000"/>
                </a:schemeClr>
              </a:solidFill>
              <a:ln>
                <a:solidFill>
                  <a:schemeClr val="accent4">
                    <a:lumMod val="40000"/>
                    <a:lumOff val="60000"/>
                  </a:schemeClr>
                </a:solidFill>
              </a:ln>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ar-AE" altLang="zh-CN" sz="2400" i="1" spc="-10" smtClean="0">
                              <a:solidFill>
                                <a:prstClr val="black"/>
                              </a:solidFill>
                              <a:latin typeface="Cambria Math" panose="02040503050406030204" pitchFamily="18" charset="0"/>
                              <a:cs typeface="Calibri"/>
                            </a:rPr>
                          </m:ctrlPr>
                        </m:sSupPr>
                        <m:e>
                          <m:r>
                            <a:rPr lang="en-US" altLang="zh-CN" sz="2400" i="1" spc="-10">
                              <a:solidFill>
                                <a:prstClr val="black"/>
                              </a:solidFill>
                              <a:latin typeface="Cambria Math" panose="02040503050406030204" pitchFamily="18" charset="0"/>
                              <a:cs typeface="Calibri"/>
                            </a:rPr>
                            <m:t>𝑠</m:t>
                          </m:r>
                          <m:r>
                            <a:rPr lang="en-US" altLang="zh-CN" sz="2400" i="1" spc="-10">
                              <a:solidFill>
                                <a:prstClr val="black"/>
                              </a:solidFill>
                              <a:latin typeface="Cambria Math" panose="02040503050406030204" pitchFamily="18" charset="0"/>
                              <a:cs typeface="Calibri"/>
                            </a:rPr>
                            <m:t>(</m:t>
                          </m:r>
                          <m:r>
                            <a:rPr lang="zh-CN" altLang="ar-AE" sz="2400" i="1" spc="-10">
                              <a:solidFill>
                                <a:prstClr val="black"/>
                              </a:solidFill>
                              <a:latin typeface="Cambria Math" panose="02040503050406030204" pitchFamily="18" charset="0"/>
                              <a:cs typeface="Calibri"/>
                            </a:rPr>
                            <m:t>𝑥</m:t>
                          </m:r>
                        </m:e>
                        <m:sup>
                          <m:r>
                            <a:rPr lang="en-US" altLang="zh-CN" sz="2400" i="1" spc="-10">
                              <a:solidFill>
                                <a:prstClr val="black"/>
                              </a:solidFill>
                              <a:latin typeface="Cambria Math" panose="02040503050406030204" pitchFamily="18" charset="0"/>
                              <a:cs typeface="Calibri"/>
                            </a:rPr>
                            <m:t>𝑖</m:t>
                          </m:r>
                        </m:sup>
                      </m:sSup>
                      <m:r>
                        <a:rPr lang="en-US" altLang="zh-CN" sz="2400" i="1" spc="-10">
                          <a:solidFill>
                            <a:prstClr val="black"/>
                          </a:solidFill>
                          <a:latin typeface="Cambria Math" panose="02040503050406030204" pitchFamily="18" charset="0"/>
                          <a:cs typeface="Calibri"/>
                        </a:rPr>
                        <m:t>,</m:t>
                      </m:r>
                      <m:sSup>
                        <m:sSupPr>
                          <m:ctrlPr>
                            <a:rPr lang="ar-AE" altLang="zh-CN" sz="2400" i="1" spc="-10">
                              <a:solidFill>
                                <a:prstClr val="black"/>
                              </a:solidFill>
                              <a:latin typeface="Cambria Math" panose="02040503050406030204" pitchFamily="18" charset="0"/>
                              <a:cs typeface="Calibri"/>
                            </a:rPr>
                          </m:ctrlPr>
                        </m:sSupPr>
                        <m:e>
                          <m:r>
                            <a:rPr lang="zh-CN" altLang="ar-AE" sz="2400" i="1" spc="-10">
                              <a:solidFill>
                                <a:prstClr val="black"/>
                              </a:solidFill>
                              <a:latin typeface="Cambria Math" panose="02040503050406030204" pitchFamily="18" charset="0"/>
                              <a:cs typeface="Calibri"/>
                            </a:rPr>
                            <m:t>𝑥</m:t>
                          </m:r>
                        </m:e>
                        <m:sup>
                          <m:r>
                            <a:rPr lang="en-US" altLang="zh-CN" sz="2400" i="1" spc="-10">
                              <a:solidFill>
                                <a:prstClr val="black"/>
                              </a:solidFill>
                              <a:latin typeface="Cambria Math" panose="02040503050406030204" pitchFamily="18" charset="0"/>
                              <a:cs typeface="Calibri"/>
                            </a:rPr>
                            <m:t>𝑗</m:t>
                          </m:r>
                        </m:sup>
                      </m:sSup>
                      <m:r>
                        <a:rPr lang="en-US" altLang="zh-CN" sz="2400" i="1" spc="-10">
                          <a:solidFill>
                            <a:prstClr val="black"/>
                          </a:solidFill>
                          <a:latin typeface="Cambria Math" panose="02040503050406030204" pitchFamily="18" charset="0"/>
                          <a:cs typeface="Calibri"/>
                        </a:rPr>
                        <m:t>)</m:t>
                      </m:r>
                      <m:r>
                        <a:rPr lang="en-US" altLang="zh-CN" sz="2400" b="0" i="0" spc="-10" smtClean="0">
                          <a:solidFill>
                            <a:prstClr val="black"/>
                          </a:solidFill>
                          <a:latin typeface="Cambria Math" panose="02040503050406030204" pitchFamily="18" charset="0"/>
                          <a:cs typeface="Calibri"/>
                        </a:rPr>
                        <m:t>=</m:t>
                      </m:r>
                      <m:r>
                        <a:rPr lang="en-US" altLang="zh-CN" sz="2400" b="0" i="1" spc="-10" smtClean="0">
                          <a:solidFill>
                            <a:prstClr val="black"/>
                          </a:solidFill>
                          <a:latin typeface="Cambria Math" panose="02040503050406030204" pitchFamily="18" charset="0"/>
                          <a:cs typeface="Calibri"/>
                        </a:rPr>
                        <m:t>𝑒𝑥𝑝</m:t>
                      </m:r>
                      <m:r>
                        <a:rPr lang="en-US" altLang="zh-CN" sz="2400" b="0" i="0" spc="-10" smtClean="0">
                          <a:solidFill>
                            <a:prstClr val="black"/>
                          </a:solidFill>
                          <a:latin typeface="Cambria Math" panose="02040503050406030204" pitchFamily="18" charset="0"/>
                          <a:cs typeface="Calibri"/>
                        </a:rPr>
                        <m:t>(−</m:t>
                      </m:r>
                      <m:r>
                        <a:rPr lang="el-GR" altLang="zh-CN" sz="2400" b="0" i="1" spc="-10" smtClean="0">
                          <a:solidFill>
                            <a:prstClr val="black"/>
                          </a:solidFill>
                          <a:latin typeface="Cambria Math" panose="02040503050406030204" pitchFamily="18" charset="0"/>
                          <a:ea typeface="Cambria Math" panose="02040503050406030204" pitchFamily="18" charset="0"/>
                          <a:cs typeface="Calibri"/>
                        </a:rPr>
                        <m:t>𝛾</m:t>
                      </m:r>
                      <m:sSup>
                        <m:sSupPr>
                          <m:ctrlPr>
                            <a:rPr lang="el-GR" altLang="zh-CN" sz="2400" b="0" i="1" spc="-10" smtClean="0">
                              <a:solidFill>
                                <a:prstClr val="black"/>
                              </a:solidFill>
                              <a:latin typeface="Cambria Math" panose="02040503050406030204" pitchFamily="18" charset="0"/>
                              <a:ea typeface="Cambria Math" panose="02040503050406030204" pitchFamily="18" charset="0"/>
                              <a:cs typeface="Calibri"/>
                            </a:rPr>
                          </m:ctrlPr>
                        </m:sSupPr>
                        <m:e>
                          <m:r>
                            <a:rPr lang="en-US" altLang="zh-CN" sz="2400" i="1" spc="-10">
                              <a:solidFill>
                                <a:prstClr val="black"/>
                              </a:solidFill>
                              <a:latin typeface="Cambria Math" panose="02040503050406030204" pitchFamily="18" charset="0"/>
                              <a:ea typeface="Cambria Math" panose="02040503050406030204" pitchFamily="18" charset="0"/>
                              <a:cs typeface="Calibri"/>
                            </a:rPr>
                            <m:t>||</m:t>
                          </m:r>
                          <m:sSup>
                            <m:sSupPr>
                              <m:ctrlPr>
                                <a:rPr lang="en-US" altLang="zh-CN" sz="2400" i="1" spc="-10">
                                  <a:solidFill>
                                    <a:prstClr val="black"/>
                                  </a:solidFill>
                                  <a:latin typeface="Cambria Math" panose="02040503050406030204" pitchFamily="18" charset="0"/>
                                  <a:ea typeface="Cambria Math" panose="02040503050406030204" pitchFamily="18" charset="0"/>
                                  <a:cs typeface="Calibri"/>
                                </a:rPr>
                              </m:ctrlPr>
                            </m:sSupPr>
                            <m:e>
                              <m:r>
                                <a:rPr lang="en-US" altLang="zh-CN" sz="2400" i="1" spc="-10">
                                  <a:solidFill>
                                    <a:prstClr val="black"/>
                                  </a:solidFill>
                                  <a:latin typeface="Cambria Math" panose="02040503050406030204" pitchFamily="18" charset="0"/>
                                  <a:ea typeface="Cambria Math" panose="02040503050406030204" pitchFamily="18" charset="0"/>
                                  <a:cs typeface="Calibri"/>
                                </a:rPr>
                                <m:t>𝑥</m:t>
                              </m:r>
                            </m:e>
                            <m:sup>
                              <m:r>
                                <a:rPr lang="en-US" altLang="zh-CN" sz="2400" i="1" spc="-10">
                                  <a:solidFill>
                                    <a:prstClr val="black"/>
                                  </a:solidFill>
                                  <a:latin typeface="Cambria Math" panose="02040503050406030204" pitchFamily="18" charset="0"/>
                                  <a:ea typeface="Cambria Math" panose="02040503050406030204" pitchFamily="18" charset="0"/>
                                  <a:cs typeface="Calibri"/>
                                </a:rPr>
                                <m:t>𝑖</m:t>
                              </m:r>
                            </m:sup>
                          </m:sSup>
                          <m:r>
                            <a:rPr lang="en-US" altLang="zh-CN" sz="2400" spc="-10">
                              <a:solidFill>
                                <a:prstClr val="black"/>
                              </a:solidFill>
                              <a:latin typeface="Cambria Math" panose="02040503050406030204" pitchFamily="18" charset="0"/>
                              <a:ea typeface="Cambria Math" panose="02040503050406030204" pitchFamily="18" charset="0"/>
                              <a:cs typeface="Calibri"/>
                            </a:rPr>
                            <m:t>−</m:t>
                          </m:r>
                          <m:sSup>
                            <m:sSupPr>
                              <m:ctrlPr>
                                <a:rPr lang="en-US" altLang="zh-CN" sz="2400" i="1" spc="-10">
                                  <a:solidFill>
                                    <a:prstClr val="black"/>
                                  </a:solidFill>
                                  <a:latin typeface="Cambria Math" panose="02040503050406030204" pitchFamily="18" charset="0"/>
                                  <a:ea typeface="Cambria Math" panose="02040503050406030204" pitchFamily="18" charset="0"/>
                                  <a:cs typeface="Calibri"/>
                                </a:rPr>
                              </m:ctrlPr>
                            </m:sSupPr>
                            <m:e>
                              <m:r>
                                <a:rPr lang="en-US" altLang="zh-CN" sz="2400" i="1" spc="-10">
                                  <a:solidFill>
                                    <a:prstClr val="black"/>
                                  </a:solidFill>
                                  <a:latin typeface="Cambria Math" panose="02040503050406030204" pitchFamily="18" charset="0"/>
                                  <a:ea typeface="Cambria Math" panose="02040503050406030204" pitchFamily="18" charset="0"/>
                                  <a:cs typeface="Calibri"/>
                                </a:rPr>
                                <m:t>𝑥</m:t>
                              </m:r>
                            </m:e>
                            <m:sup>
                              <m:r>
                                <a:rPr lang="en-US" altLang="zh-CN" sz="2400" i="1" spc="-10">
                                  <a:solidFill>
                                    <a:prstClr val="black"/>
                                  </a:solidFill>
                                  <a:latin typeface="Cambria Math" panose="02040503050406030204" pitchFamily="18" charset="0"/>
                                  <a:ea typeface="Cambria Math" panose="02040503050406030204" pitchFamily="18" charset="0"/>
                                  <a:cs typeface="Calibri"/>
                                </a:rPr>
                                <m:t>𝑗</m:t>
                              </m:r>
                            </m:sup>
                          </m:sSup>
                          <m:r>
                            <a:rPr lang="en-US" altLang="zh-CN" sz="2400" i="1" spc="-10">
                              <a:solidFill>
                                <a:prstClr val="black"/>
                              </a:solidFill>
                              <a:latin typeface="Cambria Math" panose="02040503050406030204" pitchFamily="18" charset="0"/>
                              <a:ea typeface="Cambria Math" panose="02040503050406030204" pitchFamily="18" charset="0"/>
                              <a:cs typeface="Calibri"/>
                            </a:rPr>
                            <m:t>||</m:t>
                          </m:r>
                        </m:e>
                        <m:sup>
                          <m:r>
                            <a:rPr lang="en-US" altLang="zh-CN" sz="2400" b="0" i="1" spc="-10" smtClean="0">
                              <a:solidFill>
                                <a:prstClr val="black"/>
                              </a:solidFill>
                              <a:latin typeface="Cambria Math" panose="02040503050406030204" pitchFamily="18" charset="0"/>
                              <a:ea typeface="Cambria Math" panose="02040503050406030204" pitchFamily="18" charset="0"/>
                              <a:cs typeface="Calibri"/>
                            </a:rPr>
                            <m:t>2</m:t>
                          </m:r>
                        </m:sup>
                      </m:sSup>
                    </m:oMath>
                  </m:oMathPara>
                </a14:m>
                <a:endParaRPr lang="zh-CN" altLang="en-US" dirty="0">
                  <a:latin typeface="+mn-ea"/>
                </a:endParaRPr>
              </a:p>
            </p:txBody>
          </p:sp>
        </mc:Choice>
        <mc:Fallback xmlns="">
          <p:sp>
            <p:nvSpPr>
              <p:cNvPr id="10" name="文本框 4">
                <a:extLst>
                  <a:ext uri="{FF2B5EF4-FFF2-40B4-BE49-F238E27FC236}">
                    <a16:creationId xmlns:a16="http://schemas.microsoft.com/office/drawing/2014/main" id="{BFD911FA-D68E-6A06-6D72-46FD24DF3A04}"/>
                  </a:ext>
                </a:extLst>
              </p:cNvPr>
              <p:cNvSpPr txBox="1">
                <a:spLocks noRot="1" noChangeAspect="1" noMove="1" noResize="1" noEditPoints="1" noAdjustHandles="1" noChangeArrowheads="1" noChangeShapeType="1" noTextEdit="1"/>
              </p:cNvSpPr>
              <p:nvPr/>
            </p:nvSpPr>
            <p:spPr>
              <a:xfrm>
                <a:off x="5219200" y="6359300"/>
                <a:ext cx="4178595" cy="473591"/>
              </a:xfrm>
              <a:prstGeom prst="rect">
                <a:avLst/>
              </a:prstGeom>
              <a:blipFill>
                <a:blip r:embed="rId12"/>
                <a:stretch>
                  <a:fillRect b="-15385"/>
                </a:stretch>
              </a:blipFill>
              <a:ln>
                <a:solidFill>
                  <a:schemeClr val="accent4">
                    <a:lumMod val="40000"/>
                    <a:lumOff val="60000"/>
                  </a:schemeClr>
                </a:solidFill>
              </a:ln>
            </p:spPr>
            <p:txBody>
              <a:bodyPr/>
              <a:lstStyle/>
              <a:p>
                <a:r>
                  <a:rPr lang="en-CN">
                    <a:noFill/>
                  </a:rPr>
                  <a:t> </a:t>
                </a:r>
              </a:p>
            </p:txBody>
          </p:sp>
        </mc:Fallback>
      </mc:AlternateContent>
    </p:spTree>
    <p:extLst>
      <p:ext uri="{BB962C8B-B14F-4D97-AF65-F5344CB8AC3E}">
        <p14:creationId xmlns:p14="http://schemas.microsoft.com/office/powerpoint/2010/main" val="73866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1" nodeType="withEffect">
                                  <p:stCondLst>
                                    <p:cond delay="0"/>
                                  </p:stCondLst>
                                  <p:childTnLst>
                                    <p:set>
                                      <p:cBhvr>
                                        <p:cTn id="23" dur="1" fill="hold">
                                          <p:stCondLst>
                                            <p:cond delay="0"/>
                                          </p:stCondLst>
                                        </p:cTn>
                                        <p:tgtEl>
                                          <p:spTgt spid="2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blinds(horizontal)">
                                      <p:cBhvr>
                                        <p:cTn id="31" dur="500"/>
                                        <p:tgtEl>
                                          <p:spTgt spid="10"/>
                                        </p:tgtEl>
                                      </p:cBhvr>
                                    </p:animEffect>
                                  </p:childTnLst>
                                </p:cTn>
                              </p:par>
                              <p:par>
                                <p:cTn id="32" presetID="3" presetClass="entr" presetSubtype="1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1" grpId="0"/>
      <p:bldP spid="22" grpId="0"/>
      <p:bldP spid="24" grpId="0"/>
      <p:bldP spid="25" grpId="0"/>
      <p:bldP spid="26" grpId="1" animBg="1"/>
      <p:bldP spid="3" grpId="0"/>
      <p:bldP spid="1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0"/>
            <a:ext cx="12192001" cy="6858000"/>
          </a:xfrm>
          <a:prstGeom prst="rect">
            <a:avLst/>
          </a:prstGeom>
        </p:spPr>
      </p:pic>
      <p:sp>
        <p:nvSpPr>
          <p:cNvPr id="4" name="矩形 28"/>
          <p:cNvSpPr/>
          <p:nvPr/>
        </p:nvSpPr>
        <p:spPr bwMode="auto">
          <a:xfrm>
            <a:off x="2203" y="2611341"/>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2801518"/>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3567616"/>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4599439" y="1409039"/>
            <a:ext cx="2766079"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半监督学习问题</a:t>
            </a:r>
          </a:p>
        </p:txBody>
      </p:sp>
      <p:sp>
        <p:nvSpPr>
          <p:cNvPr id="10" name="TextBox 9"/>
          <p:cNvSpPr txBox="1"/>
          <p:nvPr/>
        </p:nvSpPr>
        <p:spPr bwMode="auto">
          <a:xfrm>
            <a:off x="5133290" y="3655684"/>
            <a:ext cx="1857177" cy="492410"/>
          </a:xfrm>
          <a:prstGeom prst="rect">
            <a:avLst/>
          </a:prstGeom>
          <a:noFill/>
        </p:spPr>
        <p:txBody>
          <a:bodyPr wrap="none" lIns="121889" tIns="60944" rIns="121889" bIns="60944">
            <a:spAutoFit/>
          </a:bodyPr>
          <a:lstStyle/>
          <a:p>
            <a:pPr>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半监督</a:t>
            </a:r>
            <a:r>
              <a:rPr lang="en-US" altLang="zh-CN" sz="2400" kern="0" dirty="0">
                <a:solidFill>
                  <a:schemeClr val="tx1">
                    <a:lumMod val="75000"/>
                    <a:lumOff val="25000"/>
                  </a:schemeClr>
                </a:solidFill>
                <a:latin typeface="微软雅黑" panose="020B0503020204020204" pitchFamily="34" charset="-122"/>
                <a:ea typeface="微软雅黑" panose="020B0503020204020204" pitchFamily="34" charset="-122"/>
              </a:rPr>
              <a:t>SVM</a:t>
            </a:r>
            <a:endPar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TextBox 11"/>
          <p:cNvSpPr txBox="1"/>
          <p:nvPr/>
        </p:nvSpPr>
        <p:spPr bwMode="auto">
          <a:xfrm>
            <a:off x="6410531" y="5721212"/>
            <a:ext cx="1631153"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领域前沿</a:t>
            </a:r>
          </a:p>
        </p:txBody>
      </p:sp>
      <p:sp>
        <p:nvSpPr>
          <p:cNvPr id="14" name="TextBox 13"/>
          <p:cNvSpPr txBox="1"/>
          <p:nvPr/>
        </p:nvSpPr>
        <p:spPr bwMode="auto">
          <a:xfrm>
            <a:off x="5133290" y="4143367"/>
            <a:ext cx="2092818" cy="492410"/>
          </a:xfrm>
          <a:prstGeom prst="rect">
            <a:avLst/>
          </a:prstGeom>
          <a:noFill/>
        </p:spPr>
        <p:txBody>
          <a:bodyPr wrap="none" lIns="121889" tIns="60944" rIns="121889" bIns="60944">
            <a:spAutoFit/>
          </a:bodyPr>
          <a:lstStyle/>
          <a:p>
            <a:pPr>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图半监督学习</a:t>
            </a:r>
          </a:p>
        </p:txBody>
      </p:sp>
      <p:sp>
        <p:nvSpPr>
          <p:cNvPr id="16" name="TextBox 15"/>
          <p:cNvSpPr txBox="1"/>
          <p:nvPr/>
        </p:nvSpPr>
        <p:spPr>
          <a:xfrm>
            <a:off x="3725156" y="1220754"/>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5531542" y="5572962"/>
            <a:ext cx="970716" cy="938558"/>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03</a:t>
            </a:r>
            <a:endParaRPr lang="zh-CN" altLang="en-US" sz="5299" dirty="0">
              <a:solidFill>
                <a:schemeClr val="accent1"/>
              </a:solidFill>
              <a:latin typeface="Impact" pitchFamily="34" charset="0"/>
            </a:endParaRPr>
          </a:p>
        </p:txBody>
      </p:sp>
      <p:sp>
        <p:nvSpPr>
          <p:cNvPr id="21" name="TextBox 20"/>
          <p:cNvSpPr txBox="1"/>
          <p:nvPr/>
        </p:nvSpPr>
        <p:spPr>
          <a:xfrm>
            <a:off x="10022756" y="3073012"/>
            <a:ext cx="2023754" cy="656591"/>
          </a:xfrm>
          <a:prstGeom prst="rect">
            <a:avLst/>
          </a:prstGeom>
          <a:noFill/>
        </p:spPr>
        <p:txBody>
          <a:bodyPr wrap="none" lIns="121889" tIns="60944" rIns="121889" bIns="60944" rtlCol="0">
            <a:spAutoFit/>
          </a:bodyPr>
          <a:lstStyle/>
          <a:p>
            <a:r>
              <a:rPr lang="zh-CN" altLang="en-US" sz="3499" b="1" dirty="0">
                <a:solidFill>
                  <a:schemeClr val="bg1"/>
                </a:solidFill>
                <a:latin typeface="Eras Bold ITC" panose="020B0907030504020204" pitchFamily="34" charset="0"/>
                <a:ea typeface="微软雅黑" panose="020B0503020204020204" pitchFamily="34" charset="-122"/>
              </a:rPr>
              <a:t>为人师表</a:t>
            </a:r>
          </a:p>
        </p:txBody>
      </p:sp>
      <p:sp>
        <p:nvSpPr>
          <p:cNvPr id="20" name="TextBox 19">
            <a:extLst>
              <a:ext uri="{FF2B5EF4-FFF2-40B4-BE49-F238E27FC236}">
                <a16:creationId xmlns:a16="http://schemas.microsoft.com/office/drawing/2014/main" id="{D0777F15-B2A0-094D-A88E-B750E08F24C5}"/>
              </a:ext>
            </a:extLst>
          </p:cNvPr>
          <p:cNvSpPr txBox="1"/>
          <p:nvPr/>
        </p:nvSpPr>
        <p:spPr bwMode="auto">
          <a:xfrm>
            <a:off x="404471" y="542776"/>
            <a:ext cx="4862807" cy="738631"/>
          </a:xfrm>
          <a:prstGeom prst="rect">
            <a:avLst/>
          </a:prstGeom>
          <a:noFill/>
        </p:spPr>
        <p:txBody>
          <a:bodyPr wrap="none" lIns="121889" tIns="60944" rIns="121889" bIns="60944">
            <a:spAutoFit/>
          </a:bodyPr>
          <a:lstStyle/>
          <a:p>
            <a:pPr>
              <a:defRPr/>
            </a:pPr>
            <a:r>
              <a:rPr lang="zh-CN" altLang="en-US" sz="4000" b="1" kern="0">
                <a:solidFill>
                  <a:schemeClr val="tx1">
                    <a:lumMod val="75000"/>
                    <a:lumOff val="25000"/>
                  </a:schemeClr>
                </a:solidFill>
                <a:latin typeface="微软雅黑" panose="020B0503020204020204" pitchFamily="34" charset="-122"/>
                <a:ea typeface="微软雅黑" panose="020B0503020204020204" pitchFamily="34" charset="-122"/>
              </a:rPr>
              <a:t>第十章</a:t>
            </a: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、半监督学习</a:t>
            </a:r>
          </a:p>
        </p:txBody>
      </p:sp>
      <p:sp>
        <p:nvSpPr>
          <p:cNvPr id="25" name="TextBox 13"/>
          <p:cNvSpPr txBox="1"/>
          <p:nvPr/>
        </p:nvSpPr>
        <p:spPr bwMode="auto">
          <a:xfrm>
            <a:off x="5133290" y="4630462"/>
            <a:ext cx="2400595" cy="492410"/>
          </a:xfrm>
          <a:prstGeom prst="rect">
            <a:avLst/>
          </a:prstGeom>
          <a:noFill/>
        </p:spPr>
        <p:txBody>
          <a:bodyPr wrap="none" lIns="121889" tIns="60944" rIns="121889" bIns="60944">
            <a:spAutoFit/>
          </a:bodyPr>
          <a:lstStyle/>
          <a:p>
            <a:pPr>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基于分歧的方法</a:t>
            </a:r>
          </a:p>
        </p:txBody>
      </p:sp>
      <p:sp>
        <p:nvSpPr>
          <p:cNvPr id="28" name="TextBox 13"/>
          <p:cNvSpPr txBox="1"/>
          <p:nvPr/>
        </p:nvSpPr>
        <p:spPr bwMode="auto">
          <a:xfrm>
            <a:off x="5133290" y="5118145"/>
            <a:ext cx="1785041" cy="492410"/>
          </a:xfrm>
          <a:prstGeom prst="rect">
            <a:avLst/>
          </a:prstGeom>
          <a:noFill/>
        </p:spPr>
        <p:txBody>
          <a:bodyPr wrap="none" lIns="121889" tIns="60944" rIns="121889" bIns="60944">
            <a:spAutoFit/>
          </a:bodyPr>
          <a:lstStyle/>
          <a:p>
            <a:pPr>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半监督聚类</a:t>
            </a:r>
          </a:p>
        </p:txBody>
      </p:sp>
      <p:sp>
        <p:nvSpPr>
          <p:cNvPr id="2" name="TextBox 11">
            <a:extLst>
              <a:ext uri="{FF2B5EF4-FFF2-40B4-BE49-F238E27FC236}">
                <a16:creationId xmlns:a16="http://schemas.microsoft.com/office/drawing/2014/main" id="{632CF73E-52F7-0586-EC3E-84554A60AD26}"/>
              </a:ext>
            </a:extLst>
          </p:cNvPr>
          <p:cNvSpPr txBox="1"/>
          <p:nvPr/>
        </p:nvSpPr>
        <p:spPr bwMode="auto">
          <a:xfrm>
            <a:off x="5133290" y="2140076"/>
            <a:ext cx="1631153" cy="538448"/>
          </a:xfrm>
          <a:prstGeom prst="rect">
            <a:avLst/>
          </a:prstGeom>
          <a:noFill/>
        </p:spPr>
        <p:txBody>
          <a:bodyPr wrap="none" lIns="121889" tIns="60944" rIns="121889" bIns="60944">
            <a:spAutoFit/>
          </a:bodyPr>
          <a:lstStyle/>
          <a:p>
            <a:pPr lvl="0">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方法概述</a:t>
            </a:r>
          </a:p>
        </p:txBody>
      </p:sp>
      <p:sp>
        <p:nvSpPr>
          <p:cNvPr id="7" name="TextBox 16">
            <a:extLst>
              <a:ext uri="{FF2B5EF4-FFF2-40B4-BE49-F238E27FC236}">
                <a16:creationId xmlns:a16="http://schemas.microsoft.com/office/drawing/2014/main" id="{6D6A7E7F-83EF-E6BB-BF19-C2A1BB8AB4F1}"/>
              </a:ext>
            </a:extLst>
          </p:cNvPr>
          <p:cNvSpPr txBox="1"/>
          <p:nvPr/>
        </p:nvSpPr>
        <p:spPr>
          <a:xfrm>
            <a:off x="4259007" y="1936725"/>
            <a:ext cx="957608" cy="943849"/>
          </a:xfrm>
          <a:prstGeom prst="rect">
            <a:avLst/>
          </a:prstGeom>
          <a:noFill/>
        </p:spPr>
        <p:txBody>
          <a:bodyPr wrap="none" lIns="121889" tIns="60944" rIns="121889" bIns="60944" rtlCol="0">
            <a:spAutoFit/>
          </a:bodyPr>
          <a:lstStyle/>
          <a:p>
            <a:r>
              <a:rPr lang="en-US" altLang="zh-CN" sz="5299" dirty="0">
                <a:solidFill>
                  <a:schemeClr val="accent1"/>
                </a:solidFill>
                <a:latin typeface="Impact" pitchFamily="34" charset="0"/>
              </a:rPr>
              <a:t>02</a:t>
            </a:r>
            <a:endParaRPr lang="zh-CN" altLang="en-US" sz="5299" dirty="0">
              <a:solidFill>
                <a:schemeClr val="accent1"/>
              </a:solidFill>
              <a:latin typeface="Impact" pitchFamily="34" charset="0"/>
            </a:endParaRPr>
          </a:p>
        </p:txBody>
      </p:sp>
      <p:sp>
        <p:nvSpPr>
          <p:cNvPr id="9" name="TextBox 11">
            <a:extLst>
              <a:ext uri="{FF2B5EF4-FFF2-40B4-BE49-F238E27FC236}">
                <a16:creationId xmlns:a16="http://schemas.microsoft.com/office/drawing/2014/main" id="{719065A6-DEA0-C7D0-EEEB-20D92EFFDB17}"/>
              </a:ext>
            </a:extLst>
          </p:cNvPr>
          <p:cNvSpPr txBox="1"/>
          <p:nvPr/>
        </p:nvSpPr>
        <p:spPr bwMode="auto">
          <a:xfrm>
            <a:off x="5133290" y="2678483"/>
            <a:ext cx="1821911" cy="492410"/>
          </a:xfrm>
          <a:prstGeom prst="rect">
            <a:avLst/>
          </a:prstGeom>
          <a:noFill/>
        </p:spPr>
        <p:txBody>
          <a:bodyPr wrap="none" lIns="121889" tIns="60944" rIns="121889" bIns="60944">
            <a:spAutoFit/>
          </a:bodyPr>
          <a:lstStyle/>
          <a:p>
            <a:pPr lvl="0">
              <a:defRPr/>
            </a:pPr>
            <a:r>
              <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rPr>
              <a:t>生成式方法</a:t>
            </a:r>
          </a:p>
        </p:txBody>
      </p:sp>
      <p:sp>
        <p:nvSpPr>
          <p:cNvPr id="11" name="TextBox 11">
            <a:extLst>
              <a:ext uri="{FF2B5EF4-FFF2-40B4-BE49-F238E27FC236}">
                <a16:creationId xmlns:a16="http://schemas.microsoft.com/office/drawing/2014/main" id="{1B86481C-111C-6587-7567-5AC10A0991B6}"/>
              </a:ext>
            </a:extLst>
          </p:cNvPr>
          <p:cNvSpPr txBox="1"/>
          <p:nvPr/>
        </p:nvSpPr>
        <p:spPr bwMode="auto">
          <a:xfrm>
            <a:off x="5133290" y="3163862"/>
            <a:ext cx="2123276" cy="492410"/>
          </a:xfrm>
          <a:prstGeom prst="rect">
            <a:avLst/>
          </a:prstGeom>
          <a:noFill/>
        </p:spPr>
        <p:txBody>
          <a:bodyPr wrap="none" lIns="121889" tIns="60944" rIns="121889" bIns="60944">
            <a:spAutoFit/>
          </a:bodyPr>
          <a:lstStyle/>
          <a:p>
            <a:pPr>
              <a:defRPr/>
            </a:pPr>
            <a:r>
              <a:rPr lang="en-US" altLang="zh-CN" sz="2400" kern="0" dirty="0">
                <a:solidFill>
                  <a:schemeClr val="tx1">
                    <a:lumMod val="75000"/>
                    <a:lumOff val="25000"/>
                  </a:schemeClr>
                </a:solidFill>
                <a:latin typeface="微软雅黑" panose="020B0503020204020204" pitchFamily="34" charset="-122"/>
                <a:ea typeface="微软雅黑" panose="020B0503020204020204" pitchFamily="34" charset="-122"/>
              </a:rPr>
              <a:t>Self-Training</a:t>
            </a:r>
            <a:endParaRPr lang="zh-CN" altLang="en-US" sz="2400" kern="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p15="http://schemas.microsoft.com/office/powerpoint/2012/main" xmlns="">
      <p:transition spd="slow" advClick="0" advTm="2000">
        <p:random/>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4836888" cy="426497"/>
          </a:xfrm>
        </p:spPr>
        <p:txBody>
          <a:bodyPr/>
          <a:lstStyle/>
          <a:p>
            <a:pPr marL="0" indent="0">
              <a:buNone/>
            </a:pPr>
            <a:r>
              <a:rPr lang="en-US" altLang="zh-CN" dirty="0"/>
              <a:t>2.4.</a:t>
            </a:r>
            <a:r>
              <a:rPr lang="zh-CN" altLang="en-US" dirty="0"/>
              <a:t>图半监督学习</a:t>
            </a:r>
          </a:p>
        </p:txBody>
      </p:sp>
      <p:pic>
        <p:nvPicPr>
          <p:cNvPr id="12" name="图片 11">
            <a:extLst>
              <a:ext uri="{FF2B5EF4-FFF2-40B4-BE49-F238E27FC236}">
                <a16:creationId xmlns:a16="http://schemas.microsoft.com/office/drawing/2014/main" id="{D8227181-DADA-59CC-A0E1-5391C919020E}"/>
              </a:ext>
            </a:extLst>
          </p:cNvPr>
          <p:cNvPicPr>
            <a:picLocks noChangeAspect="1"/>
          </p:cNvPicPr>
          <p:nvPr/>
        </p:nvPicPr>
        <p:blipFill>
          <a:blip r:embed="rId3"/>
          <a:stretch>
            <a:fillRect/>
          </a:stretch>
        </p:blipFill>
        <p:spPr>
          <a:xfrm>
            <a:off x="1065196" y="2412266"/>
            <a:ext cx="4947227" cy="3664894"/>
          </a:xfrm>
          <a:prstGeom prst="rect">
            <a:avLst/>
          </a:prstGeom>
        </p:spPr>
      </p:pic>
      <p:pic>
        <p:nvPicPr>
          <p:cNvPr id="13" name="图片 12">
            <a:extLst>
              <a:ext uri="{FF2B5EF4-FFF2-40B4-BE49-F238E27FC236}">
                <a16:creationId xmlns:a16="http://schemas.microsoft.com/office/drawing/2014/main" id="{8D22D52C-26B4-CFF6-185F-6884F6A9F336}"/>
              </a:ext>
            </a:extLst>
          </p:cNvPr>
          <p:cNvPicPr>
            <a:picLocks noChangeAspect="1"/>
          </p:cNvPicPr>
          <p:nvPr/>
        </p:nvPicPr>
        <p:blipFill>
          <a:blip r:embed="rId4"/>
          <a:stretch>
            <a:fillRect/>
          </a:stretch>
        </p:blipFill>
        <p:spPr>
          <a:xfrm>
            <a:off x="981620" y="2401875"/>
            <a:ext cx="5114380" cy="3664894"/>
          </a:xfrm>
          <a:prstGeom prst="rect">
            <a:avLst/>
          </a:prstGeom>
        </p:spPr>
      </p:pic>
      <p:sp>
        <p:nvSpPr>
          <p:cNvPr id="4" name="矩形 3">
            <a:extLst>
              <a:ext uri="{FF2B5EF4-FFF2-40B4-BE49-F238E27FC236}">
                <a16:creationId xmlns:a16="http://schemas.microsoft.com/office/drawing/2014/main" id="{A78371BE-7B75-40EE-A3B0-01A7FEBBED4E}"/>
              </a:ext>
            </a:extLst>
          </p:cNvPr>
          <p:cNvSpPr/>
          <p:nvPr/>
        </p:nvSpPr>
        <p:spPr>
          <a:xfrm>
            <a:off x="690091" y="1429860"/>
            <a:ext cx="10644664"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节点标签扩散</a:t>
            </a:r>
            <a:r>
              <a:rPr lang="zh-CN" altLang="en-US" sz="2000" dirty="0">
                <a:solidFill>
                  <a:srgbClr val="0070C0"/>
                </a:solidFill>
                <a:latin typeface="Source Sans Pro" panose="020B0604020202020204" pitchFamily="34" charset="0"/>
              </a:rPr>
              <a:t>：将已标记样本根据样本特征的相似性进行扩散，获得未标记样本的标记。</a:t>
            </a:r>
            <a:endParaRPr lang="en-US" altLang="zh-CN" sz="2000" dirty="0">
              <a:solidFill>
                <a:srgbClr val="0070C0"/>
              </a:solidFill>
              <a:latin typeface="Source Sans Pro" panose="020B0604020202020204" pitchFamily="34" charset="0"/>
            </a:endParaRPr>
          </a:p>
        </p:txBody>
      </p:sp>
      <p:pic>
        <p:nvPicPr>
          <p:cNvPr id="14" name="图片 13">
            <a:extLst>
              <a:ext uri="{FF2B5EF4-FFF2-40B4-BE49-F238E27FC236}">
                <a16:creationId xmlns:a16="http://schemas.microsoft.com/office/drawing/2014/main" id="{4314A1F7-A802-F00B-A7F9-F91C105EF208}"/>
              </a:ext>
            </a:extLst>
          </p:cNvPr>
          <p:cNvPicPr>
            <a:picLocks noChangeAspect="1"/>
          </p:cNvPicPr>
          <p:nvPr/>
        </p:nvPicPr>
        <p:blipFill>
          <a:blip r:embed="rId5"/>
          <a:stretch>
            <a:fillRect/>
          </a:stretch>
        </p:blipFill>
        <p:spPr>
          <a:xfrm>
            <a:off x="7453352" y="1915129"/>
            <a:ext cx="2989511" cy="2358152"/>
          </a:xfrm>
          <a:prstGeom prst="rect">
            <a:avLst/>
          </a:prstGeom>
        </p:spPr>
      </p:pic>
      <p:pic>
        <p:nvPicPr>
          <p:cNvPr id="15" name="图片 14">
            <a:extLst>
              <a:ext uri="{FF2B5EF4-FFF2-40B4-BE49-F238E27FC236}">
                <a16:creationId xmlns:a16="http://schemas.microsoft.com/office/drawing/2014/main" id="{A87470A3-E252-2766-504F-FC8590351385}"/>
              </a:ext>
            </a:extLst>
          </p:cNvPr>
          <p:cNvPicPr>
            <a:picLocks noChangeAspect="1"/>
          </p:cNvPicPr>
          <p:nvPr/>
        </p:nvPicPr>
        <p:blipFill>
          <a:blip r:embed="rId6"/>
          <a:stretch>
            <a:fillRect/>
          </a:stretch>
        </p:blipFill>
        <p:spPr>
          <a:xfrm>
            <a:off x="7453352" y="4411518"/>
            <a:ext cx="2989511" cy="2403478"/>
          </a:xfrm>
          <a:prstGeom prst="rect">
            <a:avLst/>
          </a:prstGeom>
        </p:spPr>
      </p:pic>
      <p:sp>
        <p:nvSpPr>
          <p:cNvPr id="16" name="手杖形箭头 15">
            <a:extLst>
              <a:ext uri="{FF2B5EF4-FFF2-40B4-BE49-F238E27FC236}">
                <a16:creationId xmlns:a16="http://schemas.microsoft.com/office/drawing/2014/main" id="{BEB6A955-B81B-4A4C-AFFC-1B1D5B037379}"/>
              </a:ext>
            </a:extLst>
          </p:cNvPr>
          <p:cNvSpPr/>
          <p:nvPr/>
        </p:nvSpPr>
        <p:spPr>
          <a:xfrm rot="16200000" flipH="1" flipV="1">
            <a:off x="9512733" y="3614015"/>
            <a:ext cx="2755048" cy="473091"/>
          </a:xfrm>
          <a:prstGeom prst="uturnArrow">
            <a:avLst>
              <a:gd name="adj1" fmla="val 8117"/>
              <a:gd name="adj2" fmla="val 13312"/>
              <a:gd name="adj3" fmla="val 31493"/>
              <a:gd name="adj4" fmla="val 43750"/>
              <a:gd name="adj5" fmla="val 10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 name="文本占位符 1">
            <a:extLst>
              <a:ext uri="{FF2B5EF4-FFF2-40B4-BE49-F238E27FC236}">
                <a16:creationId xmlns:a16="http://schemas.microsoft.com/office/drawing/2014/main" id="{3B96C9D9-0D01-4DB4-F9D7-FFF53ABC4662}"/>
              </a:ext>
            </a:extLst>
          </p:cNvPr>
          <p:cNvSpPr txBox="1">
            <a:spLocks/>
          </p:cNvSpPr>
          <p:nvPr/>
        </p:nvSpPr>
        <p:spPr>
          <a:xfrm>
            <a:off x="690091" y="860039"/>
            <a:ext cx="4836888" cy="42649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sz="2400" b="0" dirty="0"/>
              <a:t>图半监督学习的基本思想</a:t>
            </a:r>
          </a:p>
        </p:txBody>
      </p:sp>
    </p:spTree>
    <p:extLst>
      <p:ext uri="{BB962C8B-B14F-4D97-AF65-F5344CB8AC3E}">
        <p14:creationId xmlns:p14="http://schemas.microsoft.com/office/powerpoint/2010/main" val="122780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4836888" cy="426497"/>
          </a:xfrm>
        </p:spPr>
        <p:txBody>
          <a:bodyPr/>
          <a:lstStyle/>
          <a:p>
            <a:pPr marL="0" indent="0">
              <a:buNone/>
            </a:pPr>
            <a:r>
              <a:rPr lang="en-US" altLang="zh-CN" dirty="0"/>
              <a:t>2.4.</a:t>
            </a:r>
            <a:r>
              <a:rPr lang="zh-CN" altLang="en-US" dirty="0"/>
              <a:t>图半监督学习</a:t>
            </a:r>
          </a:p>
        </p:txBody>
      </p:sp>
      <p:pic>
        <p:nvPicPr>
          <p:cNvPr id="17" name="图片 16">
            <a:extLst>
              <a:ext uri="{FF2B5EF4-FFF2-40B4-BE49-F238E27FC236}">
                <a16:creationId xmlns:a16="http://schemas.microsoft.com/office/drawing/2014/main" id="{799861E4-7C7D-2688-C3DC-C330F689532D}"/>
              </a:ext>
            </a:extLst>
          </p:cNvPr>
          <p:cNvPicPr>
            <a:picLocks noChangeAspect="1"/>
          </p:cNvPicPr>
          <p:nvPr/>
        </p:nvPicPr>
        <p:blipFill>
          <a:blip r:embed="rId3"/>
          <a:stretch>
            <a:fillRect/>
          </a:stretch>
        </p:blipFill>
        <p:spPr>
          <a:xfrm>
            <a:off x="315629" y="3012584"/>
            <a:ext cx="6919114" cy="2427320"/>
          </a:xfrm>
          <a:prstGeom prst="rect">
            <a:avLst/>
          </a:prstGeom>
        </p:spPr>
      </p:pic>
      <p:sp>
        <p:nvSpPr>
          <p:cNvPr id="3" name="矩形 2">
            <a:extLst>
              <a:ext uri="{FF2B5EF4-FFF2-40B4-BE49-F238E27FC236}">
                <a16:creationId xmlns:a16="http://schemas.microsoft.com/office/drawing/2014/main" id="{DDA6B099-8CDB-88BD-6C91-7F782F730A06}"/>
              </a:ext>
            </a:extLst>
          </p:cNvPr>
          <p:cNvSpPr/>
          <p:nvPr/>
        </p:nvSpPr>
        <p:spPr>
          <a:xfrm>
            <a:off x="339920" y="1159663"/>
            <a:ext cx="10644664"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能量函数</a:t>
            </a:r>
            <a:r>
              <a:rPr lang="zh-CN" altLang="en-US" sz="2000" dirty="0">
                <a:solidFill>
                  <a:srgbClr val="0070C0"/>
                </a:solidFill>
                <a:latin typeface="Source Sans Pro" panose="020B0604020202020204" pitchFamily="34" charset="0"/>
              </a:rPr>
              <a:t>：定性评价图的平滑性</a:t>
            </a:r>
            <a:endParaRPr lang="en-US" altLang="zh-CN" sz="2000" dirty="0">
              <a:solidFill>
                <a:srgbClr val="0070C0"/>
              </a:solidFill>
              <a:latin typeface="Source Sans Pro" panose="020B0604020202020204" pitchFamily="34" charset="0"/>
            </a:endParaRPr>
          </a:p>
        </p:txBody>
      </p:sp>
      <p:sp>
        <p:nvSpPr>
          <p:cNvPr id="5" name="文本框 4">
            <a:extLst>
              <a:ext uri="{FF2B5EF4-FFF2-40B4-BE49-F238E27FC236}">
                <a16:creationId xmlns:a16="http://schemas.microsoft.com/office/drawing/2014/main" id="{2B53C807-D36C-702E-48E9-7208EFB6B978}"/>
              </a:ext>
            </a:extLst>
          </p:cNvPr>
          <p:cNvSpPr txBox="1"/>
          <p:nvPr/>
        </p:nvSpPr>
        <p:spPr>
          <a:xfrm>
            <a:off x="1325357" y="5639970"/>
            <a:ext cx="1800493" cy="369332"/>
          </a:xfrm>
          <a:prstGeom prst="rect">
            <a:avLst/>
          </a:prstGeom>
          <a:noFill/>
        </p:spPr>
        <p:txBody>
          <a:bodyPr wrap="none" rtlCol="0">
            <a:spAutoFit/>
          </a:bodyPr>
          <a:lstStyle/>
          <a:p>
            <a:pPr algn="l"/>
            <a:r>
              <a:rPr kumimoji="1" lang="zh-CN" altLang="en-US" dirty="0">
                <a:latin typeface="+mn-ea"/>
              </a:rPr>
              <a:t>左图更加平滑！</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C6C4CCE7-D934-74B8-52D9-4F1B1520AFD9}"/>
                  </a:ext>
                </a:extLst>
              </p:cNvPr>
              <p:cNvSpPr txBox="1"/>
              <p:nvPr/>
            </p:nvSpPr>
            <p:spPr>
              <a:xfrm>
                <a:off x="1889296" y="1540587"/>
                <a:ext cx="3772956" cy="8740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𝐸</m:t>
                      </m:r>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1</m:t>
                          </m:r>
                        </m:num>
                        <m:den>
                          <m:r>
                            <a:rPr kumimoji="1" lang="en-US" altLang="zh-CN" sz="2000" b="0" i="1" smtClean="0">
                              <a:latin typeface="Cambria Math" panose="02040503050406030204" pitchFamily="18" charset="0"/>
                            </a:rPr>
                            <m:t>2</m:t>
                          </m:r>
                        </m:den>
                      </m:f>
                      <m:nary>
                        <m:naryPr>
                          <m:chr m:val="∑"/>
                          <m:supHide m:val="on"/>
                          <m:ctrlPr>
                            <a:rPr kumimoji="1" lang="en-US" altLang="zh-CN" sz="2000" b="0" i="1" smtClean="0">
                              <a:latin typeface="Cambria Math" panose="02040503050406030204" pitchFamily="18" charset="0"/>
                            </a:rPr>
                          </m:ctrlPr>
                        </m:naryPr>
                        <m:sub>
                          <m:r>
                            <m:rPr>
                              <m:brk m:alnAt="7"/>
                            </m:rP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m:rPr>
                              <m:brk m:alnAt="7"/>
                            </m:rP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𝑗</m:t>
                          </m:r>
                        </m:sub>
                        <m:sup/>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𝑤</m:t>
                              </m:r>
                            </m:e>
                            <m:sub>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𝑗</m:t>
                              </m:r>
                            </m:sub>
                          </m:sSub>
                          <m:sSup>
                            <m:sSupPr>
                              <m:ctrlPr>
                                <a:rPr kumimoji="1" lang="en-US" altLang="zh-CN" sz="2000" b="0" i="1" smtClean="0">
                                  <a:latin typeface="Cambria Math" panose="02040503050406030204" pitchFamily="18" charset="0"/>
                                </a:rPr>
                              </m:ctrlPr>
                            </m:sSupPr>
                            <m:e>
                              <m:d>
                                <m:dPr>
                                  <m:ctrlPr>
                                    <a:rPr kumimoji="1" lang="en-US" altLang="zh-CN" sz="2000" b="0" i="1" smtClean="0">
                                      <a:latin typeface="Cambria Math" panose="02040503050406030204" pitchFamily="18" charset="0"/>
                                    </a:rPr>
                                  </m:ctrlPr>
                                </m:dPr>
                                <m:e>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𝑖</m:t>
                                      </m:r>
                                    </m:sup>
                                  </m:sSup>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𝑗</m:t>
                                      </m:r>
                                    </m:sup>
                                  </m:sSup>
                                </m:e>
                              </m:d>
                            </m:e>
                            <m:sup>
                              <m:r>
                                <a:rPr kumimoji="1" lang="en-US" altLang="zh-CN" sz="2000" b="0" i="1" smtClean="0">
                                  <a:latin typeface="Cambria Math" panose="02040503050406030204" pitchFamily="18" charset="0"/>
                                </a:rPr>
                                <m:t>2</m:t>
                              </m:r>
                            </m:sup>
                          </m:sSup>
                        </m:e>
                      </m:nary>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1" i="1" smtClean="0">
                              <a:latin typeface="Cambria Math" panose="02040503050406030204" pitchFamily="18" charset="0"/>
                            </a:rPr>
                            <m:t>𝒚</m:t>
                          </m:r>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𝐿</m:t>
                      </m:r>
                      <m:r>
                        <a:rPr kumimoji="1" lang="en-US" altLang="zh-CN" sz="2000" b="1" i="1" smtClean="0">
                          <a:latin typeface="Cambria Math" panose="02040503050406030204" pitchFamily="18" charset="0"/>
                        </a:rPr>
                        <m:t>𝒚</m:t>
                      </m:r>
                    </m:oMath>
                  </m:oMathPara>
                </a14:m>
                <a:endParaRPr kumimoji="1" lang="zh-CN" altLang="en-US" sz="2000" b="1" dirty="0">
                  <a:latin typeface="+mn-ea"/>
                </a:endParaRPr>
              </a:p>
            </p:txBody>
          </p:sp>
        </mc:Choice>
        <mc:Fallback xmlns="">
          <p:sp>
            <p:nvSpPr>
              <p:cNvPr id="6" name="文本框 5">
                <a:extLst>
                  <a:ext uri="{FF2B5EF4-FFF2-40B4-BE49-F238E27FC236}">
                    <a16:creationId xmlns:a16="http://schemas.microsoft.com/office/drawing/2014/main" id="{C6C4CCE7-D934-74B8-52D9-4F1B1520AFD9}"/>
                  </a:ext>
                </a:extLst>
              </p:cNvPr>
              <p:cNvSpPr txBox="1">
                <a:spLocks noRot="1" noChangeAspect="1" noMove="1" noResize="1" noEditPoints="1" noAdjustHandles="1" noChangeArrowheads="1" noChangeShapeType="1" noTextEdit="1"/>
              </p:cNvSpPr>
              <p:nvPr/>
            </p:nvSpPr>
            <p:spPr>
              <a:xfrm>
                <a:off x="1889296" y="1540587"/>
                <a:ext cx="3772956" cy="874085"/>
              </a:xfrm>
              <a:prstGeom prst="rect">
                <a:avLst/>
              </a:prstGeom>
              <a:blipFill>
                <a:blip r:embed="rId4"/>
                <a:stretch>
                  <a:fillRect l="-4027" t="-120000" b="-162857"/>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5C2C57F9-8AFE-4208-4D01-733AD16C2265}"/>
              </a:ext>
            </a:extLst>
          </p:cNvPr>
          <p:cNvSpPr txBox="1"/>
          <p:nvPr/>
        </p:nvSpPr>
        <p:spPr>
          <a:xfrm>
            <a:off x="315629" y="2443186"/>
            <a:ext cx="7174465" cy="369332"/>
          </a:xfrm>
          <a:prstGeom prst="rect">
            <a:avLst/>
          </a:prstGeom>
          <a:noFill/>
        </p:spPr>
        <p:txBody>
          <a:bodyPr wrap="none" rtlCol="0">
            <a:spAutoFit/>
          </a:bodyPr>
          <a:lstStyle/>
          <a:p>
            <a:pPr algn="l"/>
            <a:r>
              <a:rPr kumimoji="1" lang="zh-CN" altLang="en-US" dirty="0">
                <a:latin typeface="+mn-ea"/>
              </a:rPr>
              <a:t>对于所有样本进行计算（包括有标签数据和无标签数据），</a:t>
            </a:r>
            <a:r>
              <a:rPr kumimoji="1" lang="zh-CN" altLang="en-US" dirty="0">
                <a:solidFill>
                  <a:srgbClr val="FF0000"/>
                </a:solidFill>
                <a:latin typeface="+mn-ea"/>
              </a:rPr>
              <a:t>越小越好</a:t>
            </a:r>
            <a:endParaRPr kumimoji="1" lang="en-US" altLang="zh-CN" dirty="0">
              <a:solidFill>
                <a:srgbClr val="FF0000"/>
              </a:solidFill>
              <a:latin typeface="+mn-ea"/>
            </a:endParaRPr>
          </a:p>
        </p:txBody>
      </p:sp>
      <p:sp>
        <p:nvSpPr>
          <p:cNvPr id="8" name="文本框 7">
            <a:extLst>
              <a:ext uri="{FF2B5EF4-FFF2-40B4-BE49-F238E27FC236}">
                <a16:creationId xmlns:a16="http://schemas.microsoft.com/office/drawing/2014/main" id="{2BFDC7EC-6F8E-197A-6B86-6C18DDFEB5DE}"/>
              </a:ext>
            </a:extLst>
          </p:cNvPr>
          <p:cNvSpPr txBox="1"/>
          <p:nvPr/>
        </p:nvSpPr>
        <p:spPr>
          <a:xfrm>
            <a:off x="1193291" y="5036129"/>
            <a:ext cx="808235" cy="400110"/>
          </a:xfrm>
          <a:prstGeom prst="rect">
            <a:avLst/>
          </a:prstGeom>
          <a:noFill/>
        </p:spPr>
        <p:txBody>
          <a:bodyPr wrap="none" rtlCol="0">
            <a:spAutoFit/>
          </a:bodyPr>
          <a:lstStyle/>
          <a:p>
            <a:pPr algn="l"/>
            <a:r>
              <a:rPr lang="en-US" altLang="zh-CN" sz="2000" b="1" dirty="0">
                <a:solidFill>
                  <a:srgbClr val="0070C0"/>
                </a:solidFill>
                <a:latin typeface="Source Sans Pro" panose="020B0604020202020204" pitchFamily="34" charset="0"/>
              </a:rPr>
              <a:t>E=0.5</a:t>
            </a:r>
            <a:endParaRPr lang="zh-CN" altLang="en-US" sz="2000" b="1" dirty="0">
              <a:solidFill>
                <a:srgbClr val="0070C0"/>
              </a:solidFill>
              <a:latin typeface="Source Sans Pro" panose="020B0604020202020204" pitchFamily="34" charset="0"/>
            </a:endParaRPr>
          </a:p>
        </p:txBody>
      </p:sp>
      <p:sp>
        <p:nvSpPr>
          <p:cNvPr id="9" name="文本框 8">
            <a:extLst>
              <a:ext uri="{FF2B5EF4-FFF2-40B4-BE49-F238E27FC236}">
                <a16:creationId xmlns:a16="http://schemas.microsoft.com/office/drawing/2014/main" id="{08989D8A-C693-2362-9578-322A2A9F8EFB}"/>
              </a:ext>
            </a:extLst>
          </p:cNvPr>
          <p:cNvSpPr txBox="1"/>
          <p:nvPr/>
        </p:nvSpPr>
        <p:spPr>
          <a:xfrm>
            <a:off x="5065614" y="5036129"/>
            <a:ext cx="596638" cy="400110"/>
          </a:xfrm>
          <a:prstGeom prst="rect">
            <a:avLst/>
          </a:prstGeom>
          <a:noFill/>
        </p:spPr>
        <p:txBody>
          <a:bodyPr wrap="none" rtlCol="0">
            <a:spAutoFit/>
          </a:bodyPr>
          <a:lstStyle/>
          <a:p>
            <a:pPr algn="l"/>
            <a:r>
              <a:rPr lang="en-US" altLang="zh-CN" sz="2000" b="1" dirty="0">
                <a:solidFill>
                  <a:srgbClr val="0070C0"/>
                </a:solidFill>
                <a:latin typeface="Source Sans Pro" panose="020B0604020202020204" pitchFamily="34" charset="0"/>
              </a:rPr>
              <a:t>E=3</a:t>
            </a:r>
            <a:endParaRPr lang="zh-CN" altLang="en-US" sz="2000" b="1" dirty="0">
              <a:solidFill>
                <a:srgbClr val="0070C0"/>
              </a:solidFill>
              <a:latin typeface="Source Sans Pro" panose="020B0604020202020204" pitchFamily="34" charset="0"/>
            </a:endParaRP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DF345E3-DD34-A82A-4319-784CC5CBECFF}"/>
                  </a:ext>
                </a:extLst>
              </p:cNvPr>
              <p:cNvSpPr txBox="1"/>
              <p:nvPr/>
            </p:nvSpPr>
            <p:spPr>
              <a:xfrm>
                <a:off x="7681825" y="1369029"/>
                <a:ext cx="3946914" cy="370294"/>
              </a:xfrm>
              <a:prstGeom prst="rect">
                <a:avLst/>
              </a:prstGeom>
              <a:noFill/>
            </p:spPr>
            <p:txBody>
              <a:bodyPr wrap="none" rtlCol="0">
                <a:spAutoFit/>
              </a:bodyPr>
              <a:lstStyle/>
              <a:p>
                <a14:m>
                  <m:oMath xmlns:m="http://schemas.openxmlformats.org/officeDocument/2006/math">
                    <m:r>
                      <a:rPr kumimoji="1" lang="en-US" altLang="zh-CN" b="1" i="1" smtClean="0">
                        <a:latin typeface="Cambria Math" panose="02040503050406030204" pitchFamily="18" charset="0"/>
                      </a:rPr>
                      <m:t>𝒚</m:t>
                    </m:r>
                  </m:oMath>
                </a14:m>
                <a:r>
                  <a:rPr kumimoji="1" lang="zh-CN" altLang="en-US" dirty="0">
                    <a:latin typeface="+mn-ea"/>
                  </a:rPr>
                  <a:t>：所有样本的标预测标签 </a:t>
                </a:r>
                <a14:m>
                  <m:oMath xmlns:m="http://schemas.openxmlformats.org/officeDocument/2006/math">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𝑅</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𝑈</m:t>
                    </m:r>
                    <m:r>
                      <a:rPr kumimoji="1" lang="en-US" altLang="zh-CN" b="0" i="1" smtClean="0">
                        <a:latin typeface="Cambria Math" panose="02040503050406030204" pitchFamily="18" charset="0"/>
                      </a:rPr>
                      <m:t>)</m:t>
                    </m:r>
                    <m:r>
                      <a:rPr kumimoji="1" lang="zh-CN" altLang="en-US" i="1">
                        <a:latin typeface="Cambria Math" panose="02040503050406030204" pitchFamily="18" charset="0"/>
                      </a:rPr>
                      <m:t>维</m:t>
                    </m:r>
                  </m:oMath>
                </a14:m>
                <a:endParaRPr kumimoji="1" lang="en-US" altLang="zh-CN" dirty="0">
                  <a:latin typeface="+mn-ea"/>
                </a:endParaRPr>
              </a:p>
            </p:txBody>
          </p:sp>
        </mc:Choice>
        <mc:Fallback xmlns="">
          <p:sp>
            <p:nvSpPr>
              <p:cNvPr id="10" name="文本框 9">
                <a:extLst>
                  <a:ext uri="{FF2B5EF4-FFF2-40B4-BE49-F238E27FC236}">
                    <a16:creationId xmlns:a16="http://schemas.microsoft.com/office/drawing/2014/main" id="{EDF345E3-DD34-A82A-4319-784CC5CBECFF}"/>
                  </a:ext>
                </a:extLst>
              </p:cNvPr>
              <p:cNvSpPr txBox="1">
                <a:spLocks noRot="1" noChangeAspect="1" noMove="1" noResize="1" noEditPoints="1" noAdjustHandles="1" noChangeArrowheads="1" noChangeShapeType="1" noTextEdit="1"/>
              </p:cNvSpPr>
              <p:nvPr/>
            </p:nvSpPr>
            <p:spPr>
              <a:xfrm>
                <a:off x="7681825" y="1369029"/>
                <a:ext cx="3946914" cy="370294"/>
              </a:xfrm>
              <a:prstGeom prst="rect">
                <a:avLst/>
              </a:prstGeom>
              <a:blipFill>
                <a:blip r:embed="rId5"/>
                <a:stretch>
                  <a:fillRect t="-10345" b="-2413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DB3B48B2-311E-8019-637E-273BE5AFEFC6}"/>
                  </a:ext>
                </a:extLst>
              </p:cNvPr>
              <p:cNvSpPr txBox="1"/>
              <p:nvPr/>
            </p:nvSpPr>
            <p:spPr>
              <a:xfrm>
                <a:off x="7681825" y="2582734"/>
                <a:ext cx="4194546" cy="370294"/>
              </a:xfrm>
              <a:prstGeom prst="rect">
                <a:avLst/>
              </a:prstGeom>
              <a:noFill/>
            </p:spPr>
            <p:txBody>
              <a:bodyPr wrap="none" rtlCol="0">
                <a:spAutoFit/>
              </a:bodyPr>
              <a:lstStyle/>
              <a:p>
                <a14:m>
                  <m:oMath xmlns:m="http://schemas.openxmlformats.org/officeDocument/2006/math">
                    <m:r>
                      <a:rPr kumimoji="1" lang="en-US" altLang="zh-CN" i="1" smtClean="0">
                        <a:latin typeface="Cambria Math" panose="02040503050406030204" pitchFamily="18" charset="0"/>
                      </a:rPr>
                      <m:t>𝐿</m:t>
                    </m:r>
                  </m:oMath>
                </a14:m>
                <a:r>
                  <a:rPr kumimoji="1" lang="zh-CN" altLang="en-US" dirty="0">
                    <a:latin typeface="+mn-ea"/>
                  </a:rPr>
                  <a:t>：图拉普拉斯矩阵 </a:t>
                </a:r>
                <a14:m>
                  <m:oMath xmlns:m="http://schemas.openxmlformats.org/officeDocument/2006/math">
                    <m:d>
                      <m:dPr>
                        <m:ctrlPr>
                          <a:rPr kumimoji="1" lang="en-US" altLang="zh-CN" i="1">
                            <a:latin typeface="Cambria Math" panose="02040503050406030204" pitchFamily="18" charset="0"/>
                          </a:rPr>
                        </m:ctrlPr>
                      </m:dPr>
                      <m:e>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rPr>
                          <m:t>𝑈</m:t>
                        </m:r>
                      </m:e>
                    </m:d>
                    <m:r>
                      <a:rPr kumimoji="1" lang="en-US" altLang="zh-CN" i="1">
                        <a:latin typeface="Cambria Math" panose="02040503050406030204" pitchFamily="18" charset="0"/>
                        <a:ea typeface="Cambria Math" panose="02040503050406030204" pitchFamily="18" charset="0"/>
                      </a:rPr>
                      <m:t>×</m:t>
                    </m:r>
                    <m:r>
                      <a:rPr kumimoji="1" lang="en-US" altLang="zh-CN" i="1">
                        <a:latin typeface="Cambria Math" panose="02040503050406030204" pitchFamily="18" charset="0"/>
                      </a:rPr>
                      <m:t>(</m:t>
                    </m:r>
                    <m:r>
                      <a:rPr kumimoji="1" lang="en-US" altLang="zh-CN" i="1">
                        <a:latin typeface="Cambria Math" panose="02040503050406030204" pitchFamily="18" charset="0"/>
                      </a:rPr>
                      <m:t>𝑅</m:t>
                    </m:r>
                    <m:r>
                      <a:rPr kumimoji="1" lang="en-US" altLang="zh-CN" i="1">
                        <a:latin typeface="Cambria Math" panose="02040503050406030204" pitchFamily="18" charset="0"/>
                      </a:rPr>
                      <m:t>+</m:t>
                    </m:r>
                    <m:r>
                      <a:rPr kumimoji="1" lang="en-US" altLang="zh-CN" i="1">
                        <a:latin typeface="Cambria Math" panose="02040503050406030204" pitchFamily="18" charset="0"/>
                      </a:rPr>
                      <m:t>𝑈</m:t>
                    </m:r>
                    <m:r>
                      <a:rPr kumimoji="1" lang="en-US" altLang="zh-CN" i="1">
                        <a:latin typeface="Cambria Math" panose="02040503050406030204" pitchFamily="18" charset="0"/>
                      </a:rPr>
                      <m:t>)</m:t>
                    </m:r>
                    <m:r>
                      <a:rPr kumimoji="1" lang="zh-CN" altLang="en-US" i="1">
                        <a:latin typeface="Cambria Math" panose="02040503050406030204" pitchFamily="18" charset="0"/>
                      </a:rPr>
                      <m:t>维</m:t>
                    </m:r>
                  </m:oMath>
                </a14:m>
                <a:endParaRPr kumimoji="1" lang="zh-CN" altLang="en-US" dirty="0">
                  <a:latin typeface="+mn-ea"/>
                </a:endParaRPr>
              </a:p>
            </p:txBody>
          </p:sp>
        </mc:Choice>
        <mc:Fallback xmlns="">
          <p:sp>
            <p:nvSpPr>
              <p:cNvPr id="11" name="文本框 10">
                <a:extLst>
                  <a:ext uri="{FF2B5EF4-FFF2-40B4-BE49-F238E27FC236}">
                    <a16:creationId xmlns:a16="http://schemas.microsoft.com/office/drawing/2014/main" id="{DB3B48B2-311E-8019-637E-273BE5AFEFC6}"/>
                  </a:ext>
                </a:extLst>
              </p:cNvPr>
              <p:cNvSpPr txBox="1">
                <a:spLocks noRot="1" noChangeAspect="1" noMove="1" noResize="1" noEditPoints="1" noAdjustHandles="1" noChangeArrowheads="1" noChangeShapeType="1" noTextEdit="1"/>
              </p:cNvSpPr>
              <p:nvPr/>
            </p:nvSpPr>
            <p:spPr>
              <a:xfrm>
                <a:off x="7681825" y="2582734"/>
                <a:ext cx="4194546" cy="370294"/>
              </a:xfrm>
              <a:prstGeom prst="rect">
                <a:avLst/>
              </a:prstGeom>
              <a:blipFill>
                <a:blip r:embed="rId6"/>
                <a:stretch>
                  <a:fillRect t="-6667"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F2FC6C8-F919-62A6-AC24-E81B30E529DA}"/>
                  </a:ext>
                </a:extLst>
              </p:cNvPr>
              <p:cNvSpPr txBox="1"/>
              <p:nvPr/>
            </p:nvSpPr>
            <p:spPr>
              <a:xfrm>
                <a:off x="7654070" y="1876893"/>
                <a:ext cx="1893660" cy="45980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1" i="1" smtClean="0">
                          <a:latin typeface="Cambria Math" panose="02040503050406030204" pitchFamily="18" charset="0"/>
                        </a:rPr>
                        <m:t>𝒚</m:t>
                      </m:r>
                      <m:r>
                        <a:rPr kumimoji="1" lang="en-US" altLang="zh-CN" b="1" i="1" smtClean="0">
                          <a:latin typeface="Cambria Math" panose="02040503050406030204" pitchFamily="18" charset="0"/>
                        </a:rPr>
                        <m:t>=</m:t>
                      </m:r>
                      <m:sSup>
                        <m:sSupPr>
                          <m:ctrlPr>
                            <a:rPr kumimoji="1" lang="en-US" altLang="zh-CN" i="1" smtClean="0">
                              <a:latin typeface="Cambria Math" panose="02040503050406030204" pitchFamily="18" charset="0"/>
                            </a:rPr>
                          </m:ctrlPr>
                        </m:sSupPr>
                        <m:e>
                          <m:d>
                            <m:dPr>
                              <m:begChr m:val="["/>
                              <m:endChr m:val="]"/>
                              <m:ctrlPr>
                                <a:rPr kumimoji="1" lang="en-US" altLang="zh-CN" i="1" smtClean="0">
                                  <a:latin typeface="Cambria Math" panose="02040503050406030204" pitchFamily="18" charset="0"/>
                                </a:rPr>
                              </m:ctrlPr>
                            </m:dPr>
                            <m:e>
                              <m:r>
                                <a:rPr kumimoji="1" lang="en-US" altLang="zh-CN" b="0" i="1" smtClean="0">
                                  <a:latin typeface="Cambria Math" panose="02040503050406030204" pitchFamily="18" charset="0"/>
                                </a:rPr>
                                <m:t>…</m:t>
                              </m:r>
                              <m:sSup>
                                <m:sSupPr>
                                  <m:ctrlPr>
                                    <a:rPr kumimoji="1" lang="en-US" altLang="zh-CN" i="1" smtClean="0">
                                      <a:latin typeface="Cambria Math" panose="02040503050406030204" pitchFamily="18" charset="0"/>
                                    </a:rPr>
                                  </m:ctrlPr>
                                </m:sSupPr>
                                <m:e>
                                  <m:r>
                                    <a:rPr kumimoji="1" lang="en-US" altLang="zh-CN" b="0" i="1" smtClean="0">
                                      <a:latin typeface="Cambria Math" panose="02040503050406030204" pitchFamily="18" charset="0"/>
                                    </a:rPr>
                                    <m:t>𝑦</m:t>
                                  </m:r>
                                </m:e>
                                <m:sup>
                                  <m:r>
                                    <a:rPr kumimoji="1" lang="en-US" altLang="zh-CN" b="0" i="1" smtClean="0">
                                      <a:latin typeface="Cambria Math" panose="02040503050406030204" pitchFamily="18" charset="0"/>
                                    </a:rPr>
                                    <m:t>𝑖</m:t>
                                  </m:r>
                                </m:sup>
                              </m:sSup>
                              <m:r>
                                <a:rPr kumimoji="1" lang="en-US" altLang="zh-CN" b="0" i="1" smtClean="0">
                                  <a:latin typeface="Cambria Math" panose="02040503050406030204" pitchFamily="18" charset="0"/>
                                </a:rPr>
                                <m:t>…</m:t>
                              </m:r>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𝑦</m:t>
                                  </m:r>
                                </m:e>
                                <m:sup>
                                  <m:r>
                                    <a:rPr kumimoji="1" lang="en-US" altLang="zh-CN" b="0" i="1" smtClean="0">
                                      <a:latin typeface="Cambria Math" panose="02040503050406030204" pitchFamily="18" charset="0"/>
                                    </a:rPr>
                                    <m:t>𝑗</m:t>
                                  </m:r>
                                </m:sup>
                              </m:sSup>
                            </m:e>
                          </m:d>
                        </m:e>
                        <m:sup>
                          <m:r>
                            <a:rPr kumimoji="1" lang="en-US" altLang="zh-CN" b="0" i="1" smtClean="0">
                              <a:latin typeface="Cambria Math" panose="02040503050406030204" pitchFamily="18" charset="0"/>
                            </a:rPr>
                            <m:t>𝑇</m:t>
                          </m:r>
                        </m:sup>
                      </m:sSup>
                    </m:oMath>
                  </m:oMathPara>
                </a14:m>
                <a:endParaRPr kumimoji="1" lang="zh-CN" altLang="en-US" dirty="0">
                  <a:latin typeface="+mn-ea"/>
                </a:endParaRPr>
              </a:p>
            </p:txBody>
          </p:sp>
        </mc:Choice>
        <mc:Fallback xmlns="">
          <p:sp>
            <p:nvSpPr>
              <p:cNvPr id="18" name="文本框 17">
                <a:extLst>
                  <a:ext uri="{FF2B5EF4-FFF2-40B4-BE49-F238E27FC236}">
                    <a16:creationId xmlns:a16="http://schemas.microsoft.com/office/drawing/2014/main" id="{CF2FC6C8-F919-62A6-AC24-E81B30E529DA}"/>
                  </a:ext>
                </a:extLst>
              </p:cNvPr>
              <p:cNvSpPr txBox="1">
                <a:spLocks noRot="1" noChangeAspect="1" noMove="1" noResize="1" noEditPoints="1" noAdjustHandles="1" noChangeArrowheads="1" noChangeShapeType="1" noTextEdit="1"/>
              </p:cNvSpPr>
              <p:nvPr/>
            </p:nvSpPr>
            <p:spPr>
              <a:xfrm>
                <a:off x="7654070" y="1876893"/>
                <a:ext cx="1893660" cy="459806"/>
              </a:xfrm>
              <a:prstGeom prst="rect">
                <a:avLst/>
              </a:prstGeom>
              <a:blipFill>
                <a:blip r:embed="rId7"/>
                <a:stretch>
                  <a:fillRect b="-54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B8F27791-BB00-9FD3-A44B-4E4B34F51E7C}"/>
                  </a:ext>
                </a:extLst>
              </p:cNvPr>
              <p:cNvSpPr txBox="1"/>
              <p:nvPr/>
            </p:nvSpPr>
            <p:spPr>
              <a:xfrm>
                <a:off x="7681825" y="3199063"/>
                <a:ext cx="134812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i="1" smtClean="0">
                          <a:latin typeface="Cambria Math" panose="02040503050406030204" pitchFamily="18" charset="0"/>
                        </a:rPr>
                        <m:t>𝐿</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𝐷</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𝑊</m:t>
                      </m:r>
                    </m:oMath>
                  </m:oMathPara>
                </a14:m>
                <a:endParaRPr lang="zh-CN" altLang="en-US" i="1" dirty="0"/>
              </a:p>
            </p:txBody>
          </p:sp>
        </mc:Choice>
        <mc:Fallback xmlns="">
          <p:sp>
            <p:nvSpPr>
              <p:cNvPr id="21" name="文本框 20">
                <a:extLst>
                  <a:ext uri="{FF2B5EF4-FFF2-40B4-BE49-F238E27FC236}">
                    <a16:creationId xmlns:a16="http://schemas.microsoft.com/office/drawing/2014/main" id="{B8F27791-BB00-9FD3-A44B-4E4B34F51E7C}"/>
                  </a:ext>
                </a:extLst>
              </p:cNvPr>
              <p:cNvSpPr txBox="1">
                <a:spLocks noRot="1" noChangeAspect="1" noMove="1" noResize="1" noEditPoints="1" noAdjustHandles="1" noChangeArrowheads="1" noChangeShapeType="1" noTextEdit="1"/>
              </p:cNvSpPr>
              <p:nvPr/>
            </p:nvSpPr>
            <p:spPr>
              <a:xfrm>
                <a:off x="7681825" y="3199063"/>
                <a:ext cx="1348126" cy="369332"/>
              </a:xfrm>
              <a:prstGeom prst="rect">
                <a:avLst/>
              </a:prstGeom>
              <a:blipFill>
                <a:blip r:embed="rId8"/>
                <a:stretch>
                  <a:fillRect/>
                </a:stretch>
              </a:blipFill>
            </p:spPr>
            <p:txBody>
              <a:bodyPr/>
              <a:lstStyle/>
              <a:p>
                <a:r>
                  <a:rPr lang="zh-CN" altLang="en-US">
                    <a:noFill/>
                  </a:rPr>
                  <a:t> </a:t>
                </a:r>
              </a:p>
            </p:txBody>
          </p:sp>
        </mc:Fallback>
      </mc:AlternateContent>
      <p:pic>
        <p:nvPicPr>
          <p:cNvPr id="22" name="图片 21">
            <a:extLst>
              <a:ext uri="{FF2B5EF4-FFF2-40B4-BE49-F238E27FC236}">
                <a16:creationId xmlns:a16="http://schemas.microsoft.com/office/drawing/2014/main" id="{24B930DB-FFC9-931A-AA2A-60A12C9AD30E}"/>
              </a:ext>
            </a:extLst>
          </p:cNvPr>
          <p:cNvPicPr>
            <a:picLocks noChangeAspect="1"/>
          </p:cNvPicPr>
          <p:nvPr/>
        </p:nvPicPr>
        <p:blipFill>
          <a:blip r:embed="rId9"/>
          <a:stretch>
            <a:fillRect/>
          </a:stretch>
        </p:blipFill>
        <p:spPr>
          <a:xfrm>
            <a:off x="7654070" y="4777590"/>
            <a:ext cx="4091688" cy="1231712"/>
          </a:xfrm>
          <a:prstGeom prst="rect">
            <a:avLst/>
          </a:prstGeom>
        </p:spPr>
      </p:pic>
      <p:pic>
        <p:nvPicPr>
          <p:cNvPr id="23" name="图片 22">
            <a:extLst>
              <a:ext uri="{FF2B5EF4-FFF2-40B4-BE49-F238E27FC236}">
                <a16:creationId xmlns:a16="http://schemas.microsoft.com/office/drawing/2014/main" id="{156FB24E-4F6B-E6DB-BE72-74C53B3591FE}"/>
              </a:ext>
            </a:extLst>
          </p:cNvPr>
          <p:cNvPicPr>
            <a:picLocks noChangeAspect="1"/>
          </p:cNvPicPr>
          <p:nvPr/>
        </p:nvPicPr>
        <p:blipFill>
          <a:blip r:embed="rId10"/>
          <a:stretch>
            <a:fillRect/>
          </a:stretch>
        </p:blipFill>
        <p:spPr>
          <a:xfrm>
            <a:off x="7654070" y="3697823"/>
            <a:ext cx="4119443" cy="926875"/>
          </a:xfrm>
          <a:prstGeom prst="rect">
            <a:avLst/>
          </a:prstGeom>
        </p:spPr>
      </p:pic>
      <p:sp>
        <p:nvSpPr>
          <p:cNvPr id="33" name="任意形状 32">
            <a:extLst>
              <a:ext uri="{FF2B5EF4-FFF2-40B4-BE49-F238E27FC236}">
                <a16:creationId xmlns:a16="http://schemas.microsoft.com/office/drawing/2014/main" id="{A21CA5C8-8EFD-5385-7511-8AD8C2A69050}"/>
              </a:ext>
            </a:extLst>
          </p:cNvPr>
          <p:cNvSpPr/>
          <p:nvPr/>
        </p:nvSpPr>
        <p:spPr>
          <a:xfrm>
            <a:off x="2223654" y="4777589"/>
            <a:ext cx="5430415" cy="1111491"/>
          </a:xfrm>
          <a:custGeom>
            <a:avLst/>
            <a:gdLst>
              <a:gd name="connsiteX0" fmla="*/ 0 w 3532909"/>
              <a:gd name="connsiteY0" fmla="*/ 0 h 779318"/>
              <a:gd name="connsiteX1" fmla="*/ 3532909 w 3532909"/>
              <a:gd name="connsiteY1" fmla="*/ 779318 h 779318"/>
              <a:gd name="connsiteX0" fmla="*/ 0 w 4114800"/>
              <a:gd name="connsiteY0" fmla="*/ 0 h 238990"/>
              <a:gd name="connsiteX1" fmla="*/ 4114800 w 4114800"/>
              <a:gd name="connsiteY1" fmla="*/ 238990 h 238990"/>
              <a:gd name="connsiteX0" fmla="*/ 0 w 4114800"/>
              <a:gd name="connsiteY0" fmla="*/ 0 h 558384"/>
              <a:gd name="connsiteX1" fmla="*/ 4114800 w 4114800"/>
              <a:gd name="connsiteY1" fmla="*/ 238990 h 558384"/>
              <a:gd name="connsiteX0" fmla="*/ 0 w 4114800"/>
              <a:gd name="connsiteY0" fmla="*/ 0 h 676307"/>
              <a:gd name="connsiteX1" fmla="*/ 4114800 w 4114800"/>
              <a:gd name="connsiteY1" fmla="*/ 238990 h 676307"/>
              <a:gd name="connsiteX0" fmla="*/ 0 w 4114800"/>
              <a:gd name="connsiteY0" fmla="*/ 0 h 631192"/>
              <a:gd name="connsiteX1" fmla="*/ 4114800 w 4114800"/>
              <a:gd name="connsiteY1" fmla="*/ 238990 h 631192"/>
              <a:gd name="connsiteX0" fmla="*/ 0 w 4114800"/>
              <a:gd name="connsiteY0" fmla="*/ 0 h 418201"/>
              <a:gd name="connsiteX1" fmla="*/ 4114800 w 4114800"/>
              <a:gd name="connsiteY1" fmla="*/ 238990 h 418201"/>
              <a:gd name="connsiteX0" fmla="*/ 0 w 4114800"/>
              <a:gd name="connsiteY0" fmla="*/ 0 h 385334"/>
              <a:gd name="connsiteX1" fmla="*/ 4114800 w 4114800"/>
              <a:gd name="connsiteY1" fmla="*/ 238990 h 385334"/>
            </a:gdLst>
            <a:ahLst/>
            <a:cxnLst>
              <a:cxn ang="0">
                <a:pos x="connsiteX0" y="connsiteY0"/>
              </a:cxn>
              <a:cxn ang="0">
                <a:pos x="connsiteX1" y="connsiteY1"/>
              </a:cxn>
            </a:cxnLst>
            <a:rect l="l" t="t" r="r" b="b"/>
            <a:pathLst>
              <a:path w="4114800" h="385334">
                <a:moveTo>
                  <a:pt x="0" y="0"/>
                </a:moveTo>
                <a:cubicBezTo>
                  <a:pt x="1073728" y="457199"/>
                  <a:pt x="2978728" y="467590"/>
                  <a:pt x="4114800" y="238990"/>
                </a:cubicBezTo>
              </a:path>
            </a:pathLst>
          </a:custGeom>
          <a:noFill/>
          <a:ln w="22225">
            <a:solidFill>
              <a:schemeClr val="tx1"/>
            </a:solidFill>
            <a:tailEnd type="arrow"/>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C50AE695-D68D-DD4C-A354-A1DAB7CC9625}"/>
                  </a:ext>
                </a:extLst>
              </p:cNvPr>
              <p:cNvSpPr txBox="1"/>
              <p:nvPr/>
            </p:nvSpPr>
            <p:spPr>
              <a:xfrm>
                <a:off x="9699914" y="1945310"/>
                <a:ext cx="1438086" cy="391389"/>
              </a:xfrm>
              <a:prstGeom prst="rect">
                <a:avLst/>
              </a:prstGeom>
              <a:noFill/>
            </p:spPr>
            <p:txBody>
              <a:bodyPr wrap="none" rtlCol="0">
                <a:spAutoFit/>
              </a:bodyPr>
              <a:lstStyle/>
              <a:p>
                <a14:m>
                  <m:oMath xmlns:m="http://schemas.openxmlformats.org/officeDocument/2006/math">
                    <m:r>
                      <a:rPr kumimoji="1" lang="en-US" altLang="zh-CN" b="1" i="1">
                        <a:latin typeface="Cambria Math" panose="02040503050406030204" pitchFamily="18" charset="0"/>
                      </a:rPr>
                      <m:t>𝒚</m:t>
                    </m:r>
                    <m:r>
                      <a:rPr lang="en-US" altLang="zh-CN" b="1" i="1">
                        <a:solidFill>
                          <a:srgbClr val="002060"/>
                        </a:solidFill>
                        <a:latin typeface="Cambria Math" panose="02040503050406030204" pitchFamily="18" charset="0"/>
                      </a:rPr>
                      <m:t>=(</m:t>
                    </m:r>
                    <m:sSubSup>
                      <m:sSubSupPr>
                        <m:ctrlPr>
                          <a:rPr lang="en-US" altLang="zh-CN" b="1" i="1">
                            <a:solidFill>
                              <a:srgbClr val="002060"/>
                            </a:solidFill>
                            <a:latin typeface="Cambria Math" panose="02040503050406030204" pitchFamily="18" charset="0"/>
                          </a:rPr>
                        </m:ctrlPr>
                      </m:sSubSupPr>
                      <m:e>
                        <m:r>
                          <a:rPr kumimoji="1" lang="en-US" altLang="zh-CN" b="1" i="1">
                            <a:latin typeface="Cambria Math" panose="02040503050406030204" pitchFamily="18" charset="0"/>
                          </a:rPr>
                          <m:t>𝒚</m:t>
                        </m:r>
                      </m:e>
                      <m:sub>
                        <m:r>
                          <a:rPr lang="en-US" altLang="zh-CN" b="1" i="1">
                            <a:solidFill>
                              <a:srgbClr val="002060"/>
                            </a:solidFill>
                            <a:latin typeface="Cambria Math" panose="02040503050406030204" pitchFamily="18" charset="0"/>
                          </a:rPr>
                          <m:t>𝒍</m:t>
                        </m:r>
                      </m:sub>
                      <m:sup>
                        <m:r>
                          <a:rPr lang="en-US" altLang="zh-CN" b="1" i="1">
                            <a:solidFill>
                              <a:srgbClr val="002060"/>
                            </a:solidFill>
                            <a:latin typeface="Cambria Math" panose="02040503050406030204" pitchFamily="18" charset="0"/>
                          </a:rPr>
                          <m:t>𝑻</m:t>
                        </m:r>
                      </m:sup>
                    </m:sSubSup>
                    <m:r>
                      <a:rPr lang="en-US" altLang="zh-CN" b="1">
                        <a:solidFill>
                          <a:srgbClr val="002060"/>
                        </a:solidFill>
                        <a:latin typeface="Cambria Math" panose="02040503050406030204" pitchFamily="18" charset="0"/>
                      </a:rPr>
                      <m:t>,</m:t>
                    </m:r>
                  </m:oMath>
                </a14:m>
                <a:r>
                  <a:rPr lang="en-US" altLang="zh-CN" b="1" dirty="0">
                    <a:solidFill>
                      <a:srgbClr val="002060"/>
                    </a:solidFill>
                  </a:rPr>
                  <a:t> </a:t>
                </a:r>
                <a14:m>
                  <m:oMath xmlns:m="http://schemas.openxmlformats.org/officeDocument/2006/math">
                    <m:sSubSup>
                      <m:sSubSupPr>
                        <m:ctrlPr>
                          <a:rPr lang="en-US" altLang="zh-CN" b="1" i="1">
                            <a:solidFill>
                              <a:srgbClr val="002060"/>
                            </a:solidFill>
                            <a:latin typeface="Cambria Math" panose="02040503050406030204" pitchFamily="18" charset="0"/>
                          </a:rPr>
                        </m:ctrlPr>
                      </m:sSubSupPr>
                      <m:e>
                        <m:r>
                          <a:rPr kumimoji="1" lang="en-US" altLang="zh-CN" b="1" i="1">
                            <a:latin typeface="Cambria Math" panose="02040503050406030204" pitchFamily="18" charset="0"/>
                          </a:rPr>
                          <m:t>𝒚</m:t>
                        </m:r>
                      </m:e>
                      <m:sub>
                        <m:r>
                          <a:rPr lang="en-US" altLang="zh-CN" b="1" i="1">
                            <a:solidFill>
                              <a:srgbClr val="002060"/>
                            </a:solidFill>
                            <a:latin typeface="Cambria Math" panose="02040503050406030204" pitchFamily="18" charset="0"/>
                          </a:rPr>
                          <m:t>𝒖</m:t>
                        </m:r>
                      </m:sub>
                      <m:sup>
                        <m:r>
                          <a:rPr lang="en-US" altLang="zh-CN" b="1" i="1">
                            <a:solidFill>
                              <a:srgbClr val="002060"/>
                            </a:solidFill>
                            <a:latin typeface="Cambria Math" panose="02040503050406030204" pitchFamily="18" charset="0"/>
                          </a:rPr>
                          <m:t>𝑻</m:t>
                        </m:r>
                      </m:sup>
                    </m:sSubSup>
                    <m:r>
                      <a:rPr lang="en-US" altLang="zh-CN" b="1" i="1">
                        <a:solidFill>
                          <a:srgbClr val="002060"/>
                        </a:solidFill>
                        <a:latin typeface="Cambria Math" panose="02040503050406030204" pitchFamily="18" charset="0"/>
                      </a:rPr>
                      <m:t>)</m:t>
                    </m:r>
                  </m:oMath>
                </a14:m>
                <a:endParaRPr kumimoji="1" lang="zh-CN" altLang="en-US" dirty="0">
                  <a:latin typeface="+mn-ea"/>
                </a:endParaRPr>
              </a:p>
            </p:txBody>
          </p:sp>
        </mc:Choice>
        <mc:Fallback xmlns="">
          <p:sp>
            <p:nvSpPr>
              <p:cNvPr id="34" name="文本框 33">
                <a:extLst>
                  <a:ext uri="{FF2B5EF4-FFF2-40B4-BE49-F238E27FC236}">
                    <a16:creationId xmlns:a16="http://schemas.microsoft.com/office/drawing/2014/main" id="{C50AE695-D68D-DD4C-A354-A1DAB7CC9625}"/>
                  </a:ext>
                </a:extLst>
              </p:cNvPr>
              <p:cNvSpPr txBox="1">
                <a:spLocks noRot="1" noChangeAspect="1" noMove="1" noResize="1" noEditPoints="1" noAdjustHandles="1" noChangeArrowheads="1" noChangeShapeType="1" noTextEdit="1"/>
              </p:cNvSpPr>
              <p:nvPr/>
            </p:nvSpPr>
            <p:spPr>
              <a:xfrm>
                <a:off x="9699914" y="1945310"/>
                <a:ext cx="1438086" cy="391389"/>
              </a:xfrm>
              <a:prstGeom prst="rect">
                <a:avLst/>
              </a:prstGeom>
              <a:blipFill>
                <a:blip r:embed="rId11"/>
                <a:stretch>
                  <a:fillRect r="-877" b="-16129"/>
                </a:stretch>
              </a:blipFill>
            </p:spPr>
            <p:txBody>
              <a:bodyPr/>
              <a:lstStyle/>
              <a:p>
                <a:r>
                  <a:rPr lang="zh-CN" altLang="en-US">
                    <a:noFill/>
                  </a:rPr>
                  <a:t> </a:t>
                </a:r>
              </a:p>
            </p:txBody>
          </p:sp>
        </mc:Fallback>
      </mc:AlternateContent>
      <p:sp>
        <p:nvSpPr>
          <p:cNvPr id="4" name="文本占位符 1">
            <a:extLst>
              <a:ext uri="{FF2B5EF4-FFF2-40B4-BE49-F238E27FC236}">
                <a16:creationId xmlns:a16="http://schemas.microsoft.com/office/drawing/2014/main" id="{64A3B65B-5FCF-AF82-6C3F-5735E8F23B05}"/>
              </a:ext>
            </a:extLst>
          </p:cNvPr>
          <p:cNvSpPr txBox="1">
            <a:spLocks/>
          </p:cNvSpPr>
          <p:nvPr/>
        </p:nvSpPr>
        <p:spPr>
          <a:xfrm>
            <a:off x="315629" y="729501"/>
            <a:ext cx="4836888" cy="426497"/>
          </a:xfrm>
          <a:prstGeom prst="rect">
            <a:avLst/>
          </a:prstGeom>
        </p:spPr>
        <p:txBody>
          <a:bodyPr vert="horz" lIns="91440" tIns="45720" rIns="91440" bIns="45720" rtlCol="0" anchor="ct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lang="zh-CN" altLang="en-US" sz="2800" b="1" kern="1200" dirty="0">
                <a:solidFill>
                  <a:schemeClr val="tx1"/>
                </a:solidFill>
                <a:latin typeface="+mn-ea"/>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Wingdings" pitchFamily="2" charset="2"/>
              <a:buChar char="Ø"/>
            </a:pPr>
            <a:r>
              <a:rPr lang="zh-CN" altLang="en-US" sz="2200" b="0" dirty="0"/>
              <a:t>图半监督学习的定量分析</a:t>
            </a:r>
          </a:p>
        </p:txBody>
      </p:sp>
    </p:spTree>
    <p:extLst>
      <p:ext uri="{BB962C8B-B14F-4D97-AF65-F5344CB8AC3E}">
        <p14:creationId xmlns:p14="http://schemas.microsoft.com/office/powerpoint/2010/main" val="426788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1" grpId="0"/>
      <p:bldP spid="18" grpId="0"/>
      <p:bldP spid="21" grpId="0"/>
      <p:bldP spid="33" grpId="0" animBg="1"/>
      <p:bldP spid="3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C0BC69-749D-48FA-98FB-A5B3D0B3AC13}"/>
              </a:ext>
            </a:extLst>
          </p:cNvPr>
          <p:cNvSpPr>
            <a:spLocks noGrp="1"/>
          </p:cNvSpPr>
          <p:nvPr>
            <p:ph type="body" sz="quarter" idx="12"/>
          </p:nvPr>
        </p:nvSpPr>
        <p:spPr>
          <a:xfrm>
            <a:off x="566962" y="265803"/>
            <a:ext cx="4836888" cy="426497"/>
          </a:xfrm>
        </p:spPr>
        <p:txBody>
          <a:bodyPr/>
          <a:lstStyle/>
          <a:p>
            <a:pPr marL="0" indent="0">
              <a:buNone/>
            </a:pPr>
            <a:r>
              <a:rPr lang="en-US" altLang="zh-CN" dirty="0"/>
              <a:t>2.4.</a:t>
            </a:r>
            <a:r>
              <a:rPr lang="zh-CN" altLang="en-US" dirty="0"/>
              <a:t>图半监督学习</a:t>
            </a:r>
          </a:p>
        </p:txBody>
      </p:sp>
      <p:sp>
        <p:nvSpPr>
          <p:cNvPr id="4" name="矩形 3">
            <a:extLst>
              <a:ext uri="{FF2B5EF4-FFF2-40B4-BE49-F238E27FC236}">
                <a16:creationId xmlns:a16="http://schemas.microsoft.com/office/drawing/2014/main" id="{A78371BE-7B75-40EE-A3B0-01A7FEBBED4E}"/>
              </a:ext>
            </a:extLst>
          </p:cNvPr>
          <p:cNvSpPr/>
          <p:nvPr/>
        </p:nvSpPr>
        <p:spPr>
          <a:xfrm>
            <a:off x="749377" y="968919"/>
            <a:ext cx="10644664"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求解</a:t>
            </a:r>
            <a:r>
              <a:rPr lang="zh-CN" altLang="en-US" sz="2000" dirty="0">
                <a:solidFill>
                  <a:srgbClr val="0070C0"/>
                </a:solidFill>
                <a:latin typeface="Source Sans Pro" panose="020B0604020202020204" pitchFamily="34" charset="0"/>
              </a:rPr>
              <a:t>：</a:t>
            </a:r>
            <a:r>
              <a:rPr lang="en-US" altLang="zh-CN" sz="2000" dirty="0">
                <a:solidFill>
                  <a:srgbClr val="0070C0"/>
                </a:solidFill>
                <a:latin typeface="Source Sans Pro" panose="020B0604020202020204" pitchFamily="34" charset="0"/>
              </a:rPr>
              <a:t>1.</a:t>
            </a:r>
            <a:r>
              <a:rPr lang="zh-CN" altLang="en-US" sz="2000" dirty="0">
                <a:solidFill>
                  <a:srgbClr val="0070C0"/>
                </a:solidFill>
                <a:latin typeface="Source Sans Pro" panose="020B0604020202020204" pitchFamily="34" charset="0"/>
              </a:rPr>
              <a:t> 作为正则项，使用梯度下降求解</a:t>
            </a:r>
            <a:endParaRPr lang="en-US" altLang="zh-CN" sz="2000" dirty="0">
              <a:solidFill>
                <a:srgbClr val="0070C0"/>
              </a:solidFill>
              <a:latin typeface="Source Sans Pro" panose="020B0604020202020204" pitchFamily="34" charset="0"/>
            </a:endParaRPr>
          </a:p>
        </p:txBody>
      </p:sp>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C0460ECE-4831-2D54-FEEF-917258277694}"/>
                  </a:ext>
                </a:extLst>
              </p:cNvPr>
              <p:cNvSpPr txBox="1"/>
              <p:nvPr/>
            </p:nvSpPr>
            <p:spPr>
              <a:xfrm>
                <a:off x="1098928" y="1457460"/>
                <a:ext cx="3772956" cy="874085"/>
              </a:xfrm>
              <a:prstGeom prst="rect">
                <a:avLst/>
              </a:prstGeom>
              <a:noFill/>
            </p:spPr>
            <p:txBody>
              <a:bodyPr wrap="none" rtlCol="0">
                <a:spAutoFit/>
              </a:bodyPr>
              <a:lstStyle/>
              <a:p>
                <a:pPr algn="l"/>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𝐸</m:t>
                      </m:r>
                      <m:r>
                        <a:rPr kumimoji="1" lang="en-US" altLang="zh-CN" sz="2000" b="0" i="1" smtClean="0">
                          <a:latin typeface="Cambria Math" panose="02040503050406030204" pitchFamily="18" charset="0"/>
                        </a:rPr>
                        <m:t>=</m:t>
                      </m:r>
                      <m:f>
                        <m:fPr>
                          <m:ctrlPr>
                            <a:rPr kumimoji="1" lang="en-US" altLang="zh-CN" sz="2000" b="0" i="1" smtClean="0">
                              <a:latin typeface="Cambria Math" panose="02040503050406030204" pitchFamily="18" charset="0"/>
                            </a:rPr>
                          </m:ctrlPr>
                        </m:fPr>
                        <m:num>
                          <m:r>
                            <a:rPr kumimoji="1" lang="en-US" altLang="zh-CN" sz="2000" b="0" i="1" smtClean="0">
                              <a:latin typeface="Cambria Math" panose="02040503050406030204" pitchFamily="18" charset="0"/>
                            </a:rPr>
                            <m:t>1</m:t>
                          </m:r>
                        </m:num>
                        <m:den>
                          <m:r>
                            <a:rPr kumimoji="1" lang="en-US" altLang="zh-CN" sz="2000" b="0" i="1" smtClean="0">
                              <a:latin typeface="Cambria Math" panose="02040503050406030204" pitchFamily="18" charset="0"/>
                            </a:rPr>
                            <m:t>2</m:t>
                          </m:r>
                        </m:den>
                      </m:f>
                      <m:nary>
                        <m:naryPr>
                          <m:chr m:val="∑"/>
                          <m:supHide m:val="on"/>
                          <m:ctrlPr>
                            <a:rPr kumimoji="1" lang="en-US" altLang="zh-CN" sz="2000" b="0" i="1" smtClean="0">
                              <a:latin typeface="Cambria Math" panose="02040503050406030204" pitchFamily="18" charset="0"/>
                            </a:rPr>
                          </m:ctrlPr>
                        </m:naryPr>
                        <m:sub>
                          <m:r>
                            <m:rPr>
                              <m:brk m:alnAt="7"/>
                            </m:rP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m:rPr>
                              <m:brk m:alnAt="7"/>
                            </m:rPr>
                            <a:rPr kumimoji="1" lang="zh-CN" altLang="en-US" sz="2000" b="0" i="1" smtClean="0">
                              <a:latin typeface="Cambria Math" panose="02040503050406030204" pitchFamily="18" charset="0"/>
                            </a:rPr>
                            <m:t> </m:t>
                          </m:r>
                          <m:r>
                            <a:rPr kumimoji="1" lang="en-US" altLang="zh-CN" sz="2000" b="0" i="1" smtClean="0">
                              <a:latin typeface="Cambria Math" panose="02040503050406030204" pitchFamily="18" charset="0"/>
                            </a:rPr>
                            <m:t>𝑗</m:t>
                          </m:r>
                        </m:sub>
                        <m:sup/>
                        <m:e>
                          <m:sSub>
                            <m:sSubPr>
                              <m:ctrlPr>
                                <a:rPr kumimoji="1" lang="en-US" altLang="zh-CN" sz="2000" b="0" i="1" smtClean="0">
                                  <a:latin typeface="Cambria Math" panose="02040503050406030204" pitchFamily="18" charset="0"/>
                                </a:rPr>
                              </m:ctrlPr>
                            </m:sSubPr>
                            <m:e>
                              <m:r>
                                <a:rPr kumimoji="1" lang="en-US" altLang="zh-CN" sz="2000" b="0" i="1" smtClean="0">
                                  <a:latin typeface="Cambria Math" panose="02040503050406030204" pitchFamily="18" charset="0"/>
                                </a:rPr>
                                <m:t>𝑤</m:t>
                              </m:r>
                            </m:e>
                            <m:sub>
                              <m:r>
                                <a:rPr kumimoji="1" lang="en-US" altLang="zh-CN" sz="2000" b="0" i="1" smtClean="0">
                                  <a:latin typeface="Cambria Math" panose="02040503050406030204" pitchFamily="18" charset="0"/>
                                </a:rPr>
                                <m:t>𝑖</m:t>
                              </m:r>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𝑗</m:t>
                              </m:r>
                            </m:sub>
                          </m:sSub>
                          <m:sSup>
                            <m:sSupPr>
                              <m:ctrlPr>
                                <a:rPr kumimoji="1" lang="en-US" altLang="zh-CN" sz="2000" b="0" i="1" smtClean="0">
                                  <a:latin typeface="Cambria Math" panose="02040503050406030204" pitchFamily="18" charset="0"/>
                                </a:rPr>
                              </m:ctrlPr>
                            </m:sSupPr>
                            <m:e>
                              <m:d>
                                <m:dPr>
                                  <m:ctrlPr>
                                    <a:rPr kumimoji="1" lang="en-US" altLang="zh-CN" sz="2000" b="0" i="1" smtClean="0">
                                      <a:latin typeface="Cambria Math" panose="02040503050406030204" pitchFamily="18" charset="0"/>
                                    </a:rPr>
                                  </m:ctrlPr>
                                </m:dPr>
                                <m:e>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𝑖</m:t>
                                      </m:r>
                                    </m:sup>
                                  </m:sSup>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𝑗</m:t>
                                      </m:r>
                                    </m:sup>
                                  </m:sSup>
                                </m:e>
                              </m:d>
                            </m:e>
                            <m:sup>
                              <m:r>
                                <a:rPr kumimoji="1" lang="en-US" altLang="zh-CN" sz="2000" b="0" i="1" smtClean="0">
                                  <a:latin typeface="Cambria Math" panose="02040503050406030204" pitchFamily="18" charset="0"/>
                                </a:rPr>
                                <m:t>2</m:t>
                              </m:r>
                            </m:sup>
                          </m:sSup>
                        </m:e>
                      </m:nary>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1" i="1" smtClean="0">
                              <a:latin typeface="Cambria Math" panose="02040503050406030204" pitchFamily="18" charset="0"/>
                            </a:rPr>
                            <m:t>𝒚</m:t>
                          </m:r>
                        </m:e>
                        <m:sup>
                          <m:r>
                            <a:rPr kumimoji="1" lang="en-US" altLang="zh-CN" sz="2000" b="0" i="1" smtClean="0">
                              <a:latin typeface="Cambria Math" panose="02040503050406030204" pitchFamily="18" charset="0"/>
                            </a:rPr>
                            <m:t>𝑇</m:t>
                          </m:r>
                        </m:sup>
                      </m:sSup>
                      <m:r>
                        <a:rPr kumimoji="1" lang="en-US" altLang="zh-CN" sz="2000" b="0" i="1" smtClean="0">
                          <a:latin typeface="Cambria Math" panose="02040503050406030204" pitchFamily="18" charset="0"/>
                        </a:rPr>
                        <m:t>𝐿</m:t>
                      </m:r>
                      <m:r>
                        <a:rPr kumimoji="1" lang="en-US" altLang="zh-CN" sz="2000" b="1" i="1" smtClean="0">
                          <a:latin typeface="Cambria Math" panose="02040503050406030204" pitchFamily="18" charset="0"/>
                        </a:rPr>
                        <m:t>𝒚</m:t>
                      </m:r>
                    </m:oMath>
                  </m:oMathPara>
                </a14:m>
                <a:endParaRPr kumimoji="1" lang="zh-CN" altLang="en-US" sz="2000" b="1" dirty="0">
                  <a:latin typeface="+mn-ea"/>
                </a:endParaRPr>
              </a:p>
            </p:txBody>
          </p:sp>
        </mc:Choice>
        <mc:Fallback xmlns="">
          <p:sp>
            <p:nvSpPr>
              <p:cNvPr id="12" name="文本框 11">
                <a:extLst>
                  <a:ext uri="{FF2B5EF4-FFF2-40B4-BE49-F238E27FC236}">
                    <a16:creationId xmlns:a16="http://schemas.microsoft.com/office/drawing/2014/main" id="{C0460ECE-4831-2D54-FEEF-917258277694}"/>
                  </a:ext>
                </a:extLst>
              </p:cNvPr>
              <p:cNvSpPr txBox="1">
                <a:spLocks noRot="1" noChangeAspect="1" noMove="1" noResize="1" noEditPoints="1" noAdjustHandles="1" noChangeArrowheads="1" noChangeShapeType="1" noTextEdit="1"/>
              </p:cNvSpPr>
              <p:nvPr/>
            </p:nvSpPr>
            <p:spPr>
              <a:xfrm>
                <a:off x="1098928" y="1457460"/>
                <a:ext cx="3772956" cy="874085"/>
              </a:xfrm>
              <a:prstGeom prst="rect">
                <a:avLst/>
              </a:prstGeom>
              <a:blipFill>
                <a:blip r:embed="rId3"/>
                <a:stretch>
                  <a:fillRect l="-4027" t="-118571" b="-16285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7AB4B365-CCD0-32C9-2AF9-4AE8528C2E91}"/>
                  </a:ext>
                </a:extLst>
              </p:cNvPr>
              <p:cNvSpPr txBox="1"/>
              <p:nvPr/>
            </p:nvSpPr>
            <p:spPr>
              <a:xfrm>
                <a:off x="5095567" y="1461915"/>
                <a:ext cx="3188502" cy="86517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sz="2000" b="0" i="1" smtClean="0">
                          <a:latin typeface="Cambria Math" panose="02040503050406030204" pitchFamily="18" charset="0"/>
                        </a:rPr>
                        <m:t>𝐿𝑜𝑠𝑠</m:t>
                      </m:r>
                      <m:r>
                        <a:rPr kumimoji="1" lang="en-US" altLang="zh-CN" sz="2000" b="0" i="1" smtClean="0">
                          <a:latin typeface="Cambria Math" panose="02040503050406030204" pitchFamily="18" charset="0"/>
                        </a:rPr>
                        <m:t>=</m:t>
                      </m:r>
                      <m:nary>
                        <m:naryPr>
                          <m:chr m:val="∑"/>
                          <m:supHide m:val="on"/>
                          <m:ctrlPr>
                            <a:rPr kumimoji="1" lang="en-US" altLang="zh-CN" sz="2000" b="0" i="1" smtClean="0">
                              <a:latin typeface="Cambria Math" panose="02040503050406030204" pitchFamily="18" charset="0"/>
                            </a:rPr>
                          </m:ctrlPr>
                        </m:naryPr>
                        <m:sub>
                          <m:sSup>
                            <m:sSupPr>
                              <m:ctrlPr>
                                <a:rPr kumimoji="1" lang="en-US" altLang="zh-CN" sz="2000" b="0" i="1" smtClean="0">
                                  <a:latin typeface="Cambria Math" panose="02040503050406030204" pitchFamily="18" charset="0"/>
                                </a:rPr>
                              </m:ctrlPr>
                            </m:sSupPr>
                            <m:e>
                              <m:r>
                                <m:rPr>
                                  <m:brk m:alnAt="7"/>
                                </m:rPr>
                                <a:rPr kumimoji="1" lang="en-US" altLang="zh-CN" sz="2000" b="0" i="1" smtClean="0">
                                  <a:latin typeface="Cambria Math" panose="02040503050406030204" pitchFamily="18" charset="0"/>
                                </a:rPr>
                                <m:t>𝑥</m:t>
                              </m:r>
                            </m:e>
                            <m:sup>
                              <m:r>
                                <m:rPr>
                                  <m:brk m:alnAt="7"/>
                                </m:rPr>
                                <a:rPr kumimoji="1" lang="en-US" altLang="zh-CN" sz="2000" b="0" i="1" smtClean="0">
                                  <a:latin typeface="Cambria Math" panose="02040503050406030204" pitchFamily="18" charset="0"/>
                                </a:rPr>
                                <m:t>𝑙</m:t>
                              </m:r>
                            </m:sup>
                          </m:sSup>
                        </m:sub>
                        <m:sup/>
                        <m:e>
                          <m:r>
                            <a:rPr kumimoji="1" lang="en-US" altLang="zh-CN" sz="2000" b="0" i="1" smtClean="0">
                              <a:latin typeface="Cambria Math" panose="02040503050406030204" pitchFamily="18" charset="0"/>
                            </a:rPr>
                            <m:t>𝐶𝐸</m:t>
                          </m:r>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r>
                                <a:rPr kumimoji="1" lang="en-US" altLang="zh-CN" sz="2000" b="0" i="1" smtClean="0">
                                  <a:latin typeface="Cambria Math" panose="02040503050406030204" pitchFamily="18" charset="0"/>
                                </a:rPr>
                                <m:t>𝑦</m:t>
                              </m:r>
                            </m:e>
                            <m:sup>
                              <m:r>
                                <a:rPr kumimoji="1" lang="en-US" altLang="zh-CN" sz="2000" b="0" i="1" smtClean="0">
                                  <a:latin typeface="Cambria Math" panose="02040503050406030204" pitchFamily="18" charset="0"/>
                                </a:rPr>
                                <m:t>𝑙</m:t>
                              </m:r>
                            </m:sup>
                          </m:sSup>
                          <m:r>
                            <a:rPr kumimoji="1" lang="en-US" altLang="zh-CN" sz="2000" b="0" i="1" smtClean="0">
                              <a:latin typeface="Cambria Math" panose="02040503050406030204" pitchFamily="18" charset="0"/>
                            </a:rPr>
                            <m:t>,</m:t>
                          </m:r>
                          <m:sSup>
                            <m:sSupPr>
                              <m:ctrlPr>
                                <a:rPr kumimoji="1" lang="en-US" altLang="zh-CN" sz="2000" b="0" i="1" smtClean="0">
                                  <a:latin typeface="Cambria Math" panose="02040503050406030204" pitchFamily="18" charset="0"/>
                                </a:rPr>
                              </m:ctrlPr>
                            </m:sSupPr>
                            <m:e>
                              <m:acc>
                                <m:accPr>
                                  <m:chr m:val="̂"/>
                                  <m:ctrlPr>
                                    <a:rPr kumimoji="1" lang="en-US" altLang="zh-CN" sz="2000" b="0" i="1" smtClean="0">
                                      <a:latin typeface="Cambria Math" panose="02040503050406030204" pitchFamily="18" charset="0"/>
                                    </a:rPr>
                                  </m:ctrlPr>
                                </m:accPr>
                                <m:e>
                                  <m:r>
                                    <a:rPr kumimoji="1" lang="en-US" altLang="zh-CN" sz="2000" b="0" i="1" smtClean="0">
                                      <a:latin typeface="Cambria Math" panose="02040503050406030204" pitchFamily="18" charset="0"/>
                                    </a:rPr>
                                    <m:t>𝑦</m:t>
                                  </m:r>
                                </m:e>
                              </m:acc>
                            </m:e>
                            <m:sup>
                              <m:r>
                                <a:rPr kumimoji="1" lang="en-US" altLang="zh-CN" sz="2000" b="0" i="1" smtClean="0">
                                  <a:latin typeface="Cambria Math" panose="02040503050406030204" pitchFamily="18" charset="0"/>
                                </a:rPr>
                                <m:t>𝑙</m:t>
                              </m:r>
                            </m:sup>
                          </m:sSup>
                          <m:r>
                            <a:rPr kumimoji="1" lang="en-US" altLang="zh-CN" sz="2000" b="0" i="1" smtClean="0">
                              <a:latin typeface="Cambria Math" panose="02040503050406030204" pitchFamily="18" charset="0"/>
                            </a:rPr>
                            <m:t>)</m:t>
                          </m:r>
                        </m:e>
                      </m:nary>
                      <m:r>
                        <a:rPr kumimoji="1" lang="en-US" altLang="zh-CN" sz="2000" b="0" i="1" smtClean="0">
                          <a:latin typeface="Cambria Math" panose="02040503050406030204" pitchFamily="18" charset="0"/>
                        </a:rPr>
                        <m:t>+</m:t>
                      </m:r>
                      <m:r>
                        <a:rPr kumimoji="1" lang="en-US" altLang="zh-CN" sz="2000" b="0" i="1" smtClean="0">
                          <a:latin typeface="Cambria Math" panose="02040503050406030204" pitchFamily="18" charset="0"/>
                        </a:rPr>
                        <m:t>𝜆</m:t>
                      </m:r>
                      <m:r>
                        <a:rPr kumimoji="1" lang="en-US" altLang="zh-CN" sz="2000" i="1">
                          <a:latin typeface="Cambria Math" panose="02040503050406030204" pitchFamily="18" charset="0"/>
                        </a:rPr>
                        <m:t>𝐸</m:t>
                      </m:r>
                    </m:oMath>
                  </m:oMathPara>
                </a14:m>
                <a:endParaRPr kumimoji="1" lang="zh-CN" altLang="en-US" sz="2000" i="1" dirty="0">
                  <a:latin typeface="+mn-ea"/>
                </a:endParaRPr>
              </a:p>
            </p:txBody>
          </p:sp>
        </mc:Choice>
        <mc:Fallback xmlns="">
          <p:sp>
            <p:nvSpPr>
              <p:cNvPr id="13" name="文本框 12">
                <a:extLst>
                  <a:ext uri="{FF2B5EF4-FFF2-40B4-BE49-F238E27FC236}">
                    <a16:creationId xmlns:a16="http://schemas.microsoft.com/office/drawing/2014/main" id="{7AB4B365-CCD0-32C9-2AF9-4AE8528C2E91}"/>
                  </a:ext>
                </a:extLst>
              </p:cNvPr>
              <p:cNvSpPr txBox="1">
                <a:spLocks noRot="1" noChangeAspect="1" noMove="1" noResize="1" noEditPoints="1" noAdjustHandles="1" noChangeArrowheads="1" noChangeShapeType="1" noTextEdit="1"/>
              </p:cNvSpPr>
              <p:nvPr/>
            </p:nvSpPr>
            <p:spPr>
              <a:xfrm>
                <a:off x="5095567" y="1461915"/>
                <a:ext cx="3188502" cy="865173"/>
              </a:xfrm>
              <a:prstGeom prst="rect">
                <a:avLst/>
              </a:prstGeom>
              <a:blipFill>
                <a:blip r:embed="rId4"/>
                <a:stretch>
                  <a:fillRect t="-121739" b="-166667"/>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29851E08-75DC-B8F6-EDD9-360F5EE2584C}"/>
              </a:ext>
            </a:extLst>
          </p:cNvPr>
          <p:cNvSpPr/>
          <p:nvPr/>
        </p:nvSpPr>
        <p:spPr>
          <a:xfrm>
            <a:off x="749377" y="2419974"/>
            <a:ext cx="10644664"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rgbClr val="0070C0"/>
                </a:solidFill>
                <a:latin typeface="Source Sans Pro" panose="020B0604020202020204" pitchFamily="34" charset="0"/>
              </a:rPr>
              <a:t>求解</a:t>
            </a:r>
            <a:r>
              <a:rPr lang="zh-CN" altLang="en-US" sz="2000" dirty="0">
                <a:solidFill>
                  <a:srgbClr val="0070C0"/>
                </a:solidFill>
                <a:latin typeface="Source Sans Pro" panose="020B0604020202020204" pitchFamily="34" charset="0"/>
              </a:rPr>
              <a:t>：</a:t>
            </a:r>
            <a:r>
              <a:rPr lang="en-US" altLang="zh-CN" sz="2000" dirty="0">
                <a:solidFill>
                  <a:srgbClr val="0070C0"/>
                </a:solidFill>
                <a:latin typeface="Source Sans Pro" panose="020B0604020202020204" pitchFamily="34" charset="0"/>
              </a:rPr>
              <a:t>2.</a:t>
            </a:r>
            <a:r>
              <a:rPr lang="zh-CN" altLang="en-US" sz="2000" dirty="0">
                <a:solidFill>
                  <a:srgbClr val="0070C0"/>
                </a:solidFill>
                <a:latin typeface="Source Sans Pro" panose="020B0604020202020204" pitchFamily="34" charset="0"/>
              </a:rPr>
              <a:t> 解析解</a:t>
            </a:r>
            <a:endParaRPr lang="en-US" altLang="zh-CN" sz="2000" dirty="0">
              <a:solidFill>
                <a:srgbClr val="0070C0"/>
              </a:solidFill>
              <a:latin typeface="Source Sans Pro" panose="020B0604020202020204" pitchFamily="34" charset="0"/>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A0EB2132-13A6-5E31-6B75-4CC9A1FED01C}"/>
                  </a:ext>
                </a:extLst>
              </p:cNvPr>
              <p:cNvSpPr txBox="1"/>
              <p:nvPr/>
            </p:nvSpPr>
            <p:spPr>
              <a:xfrm>
                <a:off x="1098928" y="2908513"/>
                <a:ext cx="7695953" cy="404983"/>
              </a:xfrm>
              <a:prstGeom prst="rect">
                <a:avLst/>
              </a:prstGeom>
              <a:noFill/>
            </p:spPr>
            <p:txBody>
              <a:bodyPr wrap="none" rtlCol="0">
                <a:spAutoFit/>
              </a:bodyPr>
              <a:lstStyle/>
              <a:p>
                <a:r>
                  <a:rPr kumimoji="1" lang="zh-CN" altLang="en-US" dirty="0">
                    <a:latin typeface="+mn-ea"/>
                  </a:rPr>
                  <a:t>设</a:t>
                </a:r>
                <a14:m>
                  <m:oMath xmlns:m="http://schemas.openxmlformats.org/officeDocument/2006/math">
                    <m:r>
                      <a:rPr kumimoji="1" lang="en-US" altLang="zh-CN" b="1" i="1" dirty="0" smtClean="0">
                        <a:latin typeface="Cambria Math" panose="02040503050406030204" pitchFamily="18" charset="0"/>
                      </a:rPr>
                      <m:t>𝒚</m:t>
                    </m:r>
                  </m:oMath>
                </a14:m>
                <a:r>
                  <a:rPr kumimoji="1" lang="zh-CN" altLang="en-US" dirty="0">
                    <a:latin typeface="+mn-ea"/>
                  </a:rPr>
                  <a:t>由判别函数</a:t>
                </a:r>
                <a14:m>
                  <m:oMath xmlns:m="http://schemas.openxmlformats.org/officeDocument/2006/math">
                    <m:r>
                      <a:rPr kumimoji="1" lang="en-US" altLang="zh-CN" b="1" i="1" dirty="0" smtClean="0">
                        <a:latin typeface="Cambria Math" panose="02040503050406030204" pitchFamily="18" charset="0"/>
                      </a:rPr>
                      <m:t>𝒇</m:t>
                    </m:r>
                  </m:oMath>
                </a14:m>
                <a:r>
                  <a:rPr kumimoji="1" lang="zh-CN" altLang="en-US" dirty="0">
                    <a:latin typeface="+mn-ea"/>
                  </a:rPr>
                  <a:t>求得，即</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r>
                      <a:rPr lang="en-US" altLang="zh-CN" i="1">
                        <a:latin typeface="Cambria Math" panose="02040503050406030204" pitchFamily="18" charset="0"/>
                      </a:rPr>
                      <m:t>=</m:t>
                    </m:r>
                    <m:r>
                      <a:rPr lang="en-US" altLang="zh-CN" i="1">
                        <a:latin typeface="Cambria Math" panose="02040503050406030204" pitchFamily="18" charset="0"/>
                      </a:rPr>
                      <m:t>𝑠𝑖𝑔𝑛</m:t>
                    </m:r>
                    <m:d>
                      <m:dPr>
                        <m:ctrlPr>
                          <a:rPr lang="en-US" altLang="zh-CN" i="1">
                            <a:latin typeface="Cambria Math" panose="02040503050406030204" pitchFamily="18" charset="0"/>
                          </a:rPr>
                        </m:ctrlPr>
                      </m:dPr>
                      <m:e>
                        <m:r>
                          <a:rPr lang="en-US" altLang="zh-CN" i="1">
                            <a:latin typeface="Cambria Math" panose="02040503050406030204" pitchFamily="18" charset="0"/>
                          </a:rPr>
                          <m:t>𝑓</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e>
                    </m:d>
                  </m:oMath>
                </a14:m>
                <a:r>
                  <a:rPr kumimoji="1" lang="zh-CN" altLang="en-US" dirty="0">
                    <a:latin typeface="+mn-ea"/>
                  </a:rPr>
                  <a:t>，</a:t>
                </a:r>
                <a:r>
                  <a:rPr kumimoji="1" lang="en-US" altLang="zh-CN" dirty="0">
                    <a:latin typeface="+mn-ea"/>
                  </a:rPr>
                  <a:t> </a:t>
                </a:r>
                <a14:m>
                  <m:oMath xmlns:m="http://schemas.openxmlformats.org/officeDocument/2006/math">
                    <m:r>
                      <a:rPr kumimoji="1" lang="en-US" altLang="zh-CN">
                        <a:latin typeface="Cambria Math" panose="02040503050406030204" pitchFamily="18" charset="0"/>
                      </a:rPr>
                      <m:t>𝒇</m:t>
                    </m:r>
                    <m:r>
                      <a:rPr kumimoji="1" lang="en-US" altLang="zh-CN">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a:latin typeface="Cambria Math" panose="02040503050406030204" pitchFamily="18" charset="0"/>
                          </a:rPr>
                          <m:t> </m:t>
                        </m:r>
                        <m:r>
                          <a:rPr kumimoji="1" lang="en-US" altLang="zh-CN">
                            <a:latin typeface="Cambria Math" panose="02040503050406030204" pitchFamily="18" charset="0"/>
                          </a:rPr>
                          <m:t>𝒇</m:t>
                        </m:r>
                      </m:e>
                      <m:sub>
                        <m:r>
                          <a:rPr kumimoji="1" lang="en-US" altLang="zh-CN">
                            <a:latin typeface="Cambria Math" panose="02040503050406030204" pitchFamily="18" charset="0"/>
                          </a:rPr>
                          <m:t>𝒍</m:t>
                        </m:r>
                      </m:sub>
                      <m:sup>
                        <m:r>
                          <a:rPr kumimoji="1" lang="en-US" altLang="zh-CN">
                            <a:latin typeface="Cambria Math" panose="02040503050406030204" pitchFamily="18" charset="0"/>
                          </a:rPr>
                          <m:t>𝑻</m:t>
                        </m:r>
                      </m:sup>
                    </m:sSubSup>
                    <m:r>
                      <a:rPr kumimoji="1" lang="en-US" altLang="zh-CN">
                        <a:latin typeface="Cambria Math" panose="02040503050406030204" pitchFamily="18" charset="0"/>
                      </a:rPr>
                      <m:t>,</m:t>
                    </m:r>
                  </m:oMath>
                </a14:m>
                <a:r>
                  <a:rPr kumimoji="1" lang="en-US" altLang="zh-CN" dirty="0">
                    <a:latin typeface="+mn-ea"/>
                  </a:rPr>
                  <a:t> </a:t>
                </a:r>
                <a14:m>
                  <m:oMath xmlns:m="http://schemas.openxmlformats.org/officeDocument/2006/math">
                    <m:sSubSup>
                      <m:sSubSupPr>
                        <m:ctrlPr>
                          <a:rPr kumimoji="1" lang="en-US" altLang="zh-CN" i="1">
                            <a:latin typeface="Cambria Math" panose="02040503050406030204" pitchFamily="18" charset="0"/>
                          </a:rPr>
                        </m:ctrlPr>
                      </m:sSubSupPr>
                      <m:e>
                        <m:r>
                          <a:rPr kumimoji="1" lang="en-US" altLang="zh-CN">
                            <a:latin typeface="Cambria Math" panose="02040503050406030204" pitchFamily="18" charset="0"/>
                          </a:rPr>
                          <m:t> </m:t>
                        </m:r>
                        <m:r>
                          <a:rPr kumimoji="1" lang="en-US" altLang="zh-CN">
                            <a:latin typeface="Cambria Math" panose="02040503050406030204" pitchFamily="18" charset="0"/>
                          </a:rPr>
                          <m:t>𝒇</m:t>
                        </m:r>
                      </m:e>
                      <m:sub>
                        <m:r>
                          <a:rPr kumimoji="1" lang="en-US" altLang="zh-CN">
                            <a:latin typeface="Cambria Math" panose="02040503050406030204" pitchFamily="18" charset="0"/>
                          </a:rPr>
                          <m:t>𝒖</m:t>
                        </m:r>
                      </m:sub>
                      <m:sup>
                        <m:r>
                          <a:rPr kumimoji="1" lang="en-US" altLang="zh-CN">
                            <a:latin typeface="Cambria Math" panose="02040503050406030204" pitchFamily="18" charset="0"/>
                          </a:rPr>
                          <m:t>𝑻</m:t>
                        </m:r>
                      </m:sup>
                    </m:sSubSup>
                    <m:r>
                      <a:rPr kumimoji="1" lang="en-US" altLang="zh-CN">
                        <a:latin typeface="Cambria Math" panose="02040503050406030204" pitchFamily="18" charset="0"/>
                      </a:rPr>
                      <m:t>)</m:t>
                    </m:r>
                  </m:oMath>
                </a14:m>
                <a:r>
                  <a:rPr kumimoji="1" lang="zh-CN" altLang="en-US" dirty="0">
                    <a:latin typeface="+mn-ea"/>
                  </a:rPr>
                  <a:t>，可令</a:t>
                </a:r>
                <a14:m>
                  <m:oMath xmlns:m="http://schemas.openxmlformats.org/officeDocument/2006/math">
                    <m:r>
                      <a:rPr kumimoji="1" lang="en-US" altLang="zh-CN" b="0" i="1" smtClean="0">
                        <a:latin typeface="Cambria Math" panose="02040503050406030204" pitchFamily="18" charset="0"/>
                      </a:rPr>
                      <m:t>𝐸</m:t>
                    </m:r>
                    <m:r>
                      <a:rPr kumimoji="1" lang="en-US" altLang="zh-CN" i="1">
                        <a:latin typeface="Cambria Math" panose="02040503050406030204" pitchFamily="18" charset="0"/>
                      </a:rPr>
                      <m:t>=</m:t>
                    </m:r>
                    <m:sSup>
                      <m:sSupPr>
                        <m:ctrlPr>
                          <a:rPr kumimoji="1" lang="en-US" altLang="zh-CN" i="1">
                            <a:latin typeface="Cambria Math" panose="02040503050406030204" pitchFamily="18" charset="0"/>
                          </a:rPr>
                        </m:ctrlPr>
                      </m:sSupPr>
                      <m:e>
                        <m:r>
                          <a:rPr kumimoji="1" lang="en-US" altLang="zh-CN" b="1" i="1" dirty="0">
                            <a:latin typeface="Cambria Math" panose="02040503050406030204" pitchFamily="18" charset="0"/>
                          </a:rPr>
                          <m:t>𝒇</m:t>
                        </m:r>
                      </m:e>
                      <m:sup>
                        <m:r>
                          <a:rPr kumimoji="1" lang="en-US" altLang="zh-CN" i="1">
                            <a:latin typeface="Cambria Math" panose="02040503050406030204" pitchFamily="18" charset="0"/>
                          </a:rPr>
                          <m:t>𝑇</m:t>
                        </m:r>
                      </m:sup>
                    </m:sSup>
                    <m:r>
                      <a:rPr kumimoji="1" lang="en-US" altLang="zh-CN" i="1">
                        <a:latin typeface="Cambria Math" panose="02040503050406030204" pitchFamily="18" charset="0"/>
                      </a:rPr>
                      <m:t>𝐿</m:t>
                    </m:r>
                    <m:r>
                      <a:rPr kumimoji="1" lang="en-US" altLang="zh-CN" b="1" i="1" dirty="0">
                        <a:latin typeface="Cambria Math" panose="02040503050406030204" pitchFamily="18" charset="0"/>
                      </a:rPr>
                      <m:t>𝒇</m:t>
                    </m:r>
                  </m:oMath>
                </a14:m>
                <a:endParaRPr kumimoji="1" lang="zh-CN" altLang="en-US" b="1" dirty="0">
                  <a:latin typeface="+mn-ea"/>
                </a:endParaRPr>
              </a:p>
            </p:txBody>
          </p:sp>
        </mc:Choice>
        <mc:Fallback xmlns="">
          <p:sp>
            <p:nvSpPr>
              <p:cNvPr id="15" name="文本框 14">
                <a:extLst>
                  <a:ext uri="{FF2B5EF4-FFF2-40B4-BE49-F238E27FC236}">
                    <a16:creationId xmlns:a16="http://schemas.microsoft.com/office/drawing/2014/main" id="{A0EB2132-13A6-5E31-6B75-4CC9A1FED01C}"/>
                  </a:ext>
                </a:extLst>
              </p:cNvPr>
              <p:cNvSpPr txBox="1">
                <a:spLocks noRot="1" noChangeAspect="1" noMove="1" noResize="1" noEditPoints="1" noAdjustHandles="1" noChangeArrowheads="1" noChangeShapeType="1" noTextEdit="1"/>
              </p:cNvSpPr>
              <p:nvPr/>
            </p:nvSpPr>
            <p:spPr>
              <a:xfrm>
                <a:off x="1098928" y="2908513"/>
                <a:ext cx="7695953" cy="404983"/>
              </a:xfrm>
              <a:prstGeom prst="rect">
                <a:avLst/>
              </a:prstGeom>
              <a:blipFill>
                <a:blip r:embed="rId5"/>
                <a:stretch>
                  <a:fillRect l="-659" b="-14706"/>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2F792131-4689-09C0-D305-7D4DD8B911D4}"/>
              </a:ext>
            </a:extLst>
          </p:cNvPr>
          <p:cNvPicPr>
            <a:picLocks noChangeAspect="1"/>
          </p:cNvPicPr>
          <p:nvPr/>
        </p:nvPicPr>
        <p:blipFill rotWithShape="1">
          <a:blip r:embed="rId6"/>
          <a:srcRect l="-309"/>
          <a:stretch/>
        </p:blipFill>
        <p:spPr>
          <a:xfrm>
            <a:off x="3361087" y="3446375"/>
            <a:ext cx="5469830" cy="849307"/>
          </a:xfrm>
          <a:prstGeom prst="rect">
            <a:avLst/>
          </a:prstGeom>
        </p:spPr>
      </p:pic>
      <p:sp>
        <p:nvSpPr>
          <p:cNvPr id="17" name="文本框 16">
            <a:extLst>
              <a:ext uri="{FF2B5EF4-FFF2-40B4-BE49-F238E27FC236}">
                <a16:creationId xmlns:a16="http://schemas.microsoft.com/office/drawing/2014/main" id="{14C5F877-B790-9214-F197-CF20032B19B0}"/>
              </a:ext>
            </a:extLst>
          </p:cNvPr>
          <p:cNvSpPr txBox="1"/>
          <p:nvPr/>
        </p:nvSpPr>
        <p:spPr>
          <a:xfrm>
            <a:off x="1098928" y="3686363"/>
            <a:ext cx="2262158" cy="369332"/>
          </a:xfrm>
          <a:prstGeom prst="rect">
            <a:avLst/>
          </a:prstGeom>
          <a:noFill/>
        </p:spPr>
        <p:txBody>
          <a:bodyPr wrap="none" rtlCol="0">
            <a:spAutoFit/>
          </a:bodyPr>
          <a:lstStyle/>
          <a:p>
            <a:pPr algn="l"/>
            <a:r>
              <a:rPr kumimoji="1" lang="zh-CN" altLang="en-US" dirty="0">
                <a:latin typeface="+mn-ea"/>
              </a:rPr>
              <a:t>写成分块矩阵形式：</a:t>
            </a:r>
          </a:p>
        </p:txBody>
      </p:sp>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94788BE9-E96A-72DF-3CED-ECAA9D797014}"/>
                  </a:ext>
                </a:extLst>
              </p:cNvPr>
              <p:cNvSpPr txBox="1"/>
              <p:nvPr/>
            </p:nvSpPr>
            <p:spPr>
              <a:xfrm>
                <a:off x="9142829" y="3668585"/>
                <a:ext cx="154208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kumimoji="1" lang="en-US" altLang="zh-CN" b="0" i="1" smtClean="0">
                          <a:latin typeface="Cambria Math" panose="02040503050406030204" pitchFamily="18" charset="0"/>
                        </a:rPr>
                        <m:t>(</m:t>
                      </m:r>
                      <m:r>
                        <a:rPr kumimoji="1" lang="en-US" altLang="zh-CN" i="1" smtClean="0">
                          <a:latin typeface="Cambria Math" panose="02040503050406030204" pitchFamily="18" charset="0"/>
                        </a:rPr>
                        <m:t>𝐿</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𝐷</m:t>
                      </m:r>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𝑊</m:t>
                      </m:r>
                      <m:r>
                        <a:rPr kumimoji="1" lang="en-US" altLang="zh-CN" b="0" i="1" smtClean="0">
                          <a:latin typeface="Cambria Math" panose="02040503050406030204" pitchFamily="18" charset="0"/>
                        </a:rPr>
                        <m:t>)</m:t>
                      </m:r>
                    </m:oMath>
                  </m:oMathPara>
                </a14:m>
                <a:endParaRPr lang="zh-CN" altLang="en-US" i="1" dirty="0"/>
              </a:p>
            </p:txBody>
          </p:sp>
        </mc:Choice>
        <mc:Fallback xmlns="">
          <p:sp>
            <p:nvSpPr>
              <p:cNvPr id="20" name="文本框 19">
                <a:extLst>
                  <a:ext uri="{FF2B5EF4-FFF2-40B4-BE49-F238E27FC236}">
                    <a16:creationId xmlns:a16="http://schemas.microsoft.com/office/drawing/2014/main" id="{94788BE9-E96A-72DF-3CED-ECAA9D797014}"/>
                  </a:ext>
                </a:extLst>
              </p:cNvPr>
              <p:cNvSpPr txBox="1">
                <a:spLocks noRot="1" noChangeAspect="1" noMove="1" noResize="1" noEditPoints="1" noAdjustHandles="1" noChangeArrowheads="1" noChangeShapeType="1" noTextEdit="1"/>
              </p:cNvSpPr>
              <p:nvPr/>
            </p:nvSpPr>
            <p:spPr>
              <a:xfrm>
                <a:off x="9142829" y="3668585"/>
                <a:ext cx="1542089" cy="369332"/>
              </a:xfrm>
              <a:prstGeom prst="rect">
                <a:avLst/>
              </a:prstGeom>
              <a:blipFill>
                <a:blip r:embed="rId7"/>
                <a:stretch>
                  <a:fillRect b="-20000"/>
                </a:stretch>
              </a:blipFill>
            </p:spPr>
            <p:txBody>
              <a:bodyPr/>
              <a:lstStyle/>
              <a:p>
                <a:r>
                  <a:rPr lang="zh-CN" altLang="en-US">
                    <a:noFill/>
                  </a:rPr>
                  <a:t> </a:t>
                </a:r>
              </a:p>
            </p:txBody>
          </p:sp>
        </mc:Fallback>
      </mc:AlternateContent>
      <p:sp>
        <p:nvSpPr>
          <p:cNvPr id="21" name="文本框 20">
            <a:extLst>
              <a:ext uri="{FF2B5EF4-FFF2-40B4-BE49-F238E27FC236}">
                <a16:creationId xmlns:a16="http://schemas.microsoft.com/office/drawing/2014/main" id="{8C654392-D506-0F11-169E-7253DAE8548D}"/>
              </a:ext>
            </a:extLst>
          </p:cNvPr>
          <p:cNvSpPr txBox="1"/>
          <p:nvPr/>
        </p:nvSpPr>
        <p:spPr>
          <a:xfrm>
            <a:off x="1098928" y="4480914"/>
            <a:ext cx="2031325" cy="369332"/>
          </a:xfrm>
          <a:prstGeom prst="rect">
            <a:avLst/>
          </a:prstGeom>
          <a:noFill/>
        </p:spPr>
        <p:txBody>
          <a:bodyPr wrap="none" rtlCol="0">
            <a:spAutoFit/>
          </a:bodyPr>
          <a:lstStyle/>
          <a:p>
            <a:pPr algn="l"/>
            <a:r>
              <a:rPr kumimoji="1" lang="zh-CN" altLang="en-US" dirty="0">
                <a:latin typeface="+mn-ea"/>
              </a:rPr>
              <a:t>最小化能量函数：</a:t>
            </a:r>
          </a:p>
        </p:txBody>
      </p:sp>
      <p:pic>
        <p:nvPicPr>
          <p:cNvPr id="22" name="图片 21">
            <a:extLst>
              <a:ext uri="{FF2B5EF4-FFF2-40B4-BE49-F238E27FC236}">
                <a16:creationId xmlns:a16="http://schemas.microsoft.com/office/drawing/2014/main" id="{E0C578C2-77B4-B7E4-6A72-B3F01B68EEDE}"/>
              </a:ext>
            </a:extLst>
          </p:cNvPr>
          <p:cNvPicPr>
            <a:picLocks noChangeAspect="1"/>
          </p:cNvPicPr>
          <p:nvPr/>
        </p:nvPicPr>
        <p:blipFill>
          <a:blip r:embed="rId8"/>
          <a:stretch>
            <a:fillRect/>
          </a:stretch>
        </p:blipFill>
        <p:spPr>
          <a:xfrm>
            <a:off x="3130253" y="4390672"/>
            <a:ext cx="1245372" cy="502166"/>
          </a:xfrm>
          <a:prstGeom prst="rect">
            <a:avLst/>
          </a:prstGeom>
        </p:spPr>
      </p:pic>
      <p:pic>
        <p:nvPicPr>
          <p:cNvPr id="23" name="图片 22">
            <a:extLst>
              <a:ext uri="{FF2B5EF4-FFF2-40B4-BE49-F238E27FC236}">
                <a16:creationId xmlns:a16="http://schemas.microsoft.com/office/drawing/2014/main" id="{857FFE5B-F54F-4AA1-4D79-79240DCBB2A2}"/>
              </a:ext>
            </a:extLst>
          </p:cNvPr>
          <p:cNvPicPr>
            <a:picLocks noChangeAspect="1"/>
          </p:cNvPicPr>
          <p:nvPr/>
        </p:nvPicPr>
        <p:blipFill>
          <a:blip r:embed="rId9"/>
          <a:stretch>
            <a:fillRect/>
          </a:stretch>
        </p:blipFill>
        <p:spPr>
          <a:xfrm>
            <a:off x="5298098" y="4480962"/>
            <a:ext cx="3532819" cy="386255"/>
          </a:xfrm>
          <a:prstGeom prst="rect">
            <a:avLst/>
          </a:prstGeom>
        </p:spPr>
      </p:pic>
      <p:sp>
        <p:nvSpPr>
          <p:cNvPr id="24" name="文本框 23">
            <a:extLst>
              <a:ext uri="{FF2B5EF4-FFF2-40B4-BE49-F238E27FC236}">
                <a16:creationId xmlns:a16="http://schemas.microsoft.com/office/drawing/2014/main" id="{45DFB285-2690-226D-8089-B9AFAF7440FE}"/>
              </a:ext>
            </a:extLst>
          </p:cNvPr>
          <p:cNvSpPr txBox="1"/>
          <p:nvPr/>
        </p:nvSpPr>
        <p:spPr>
          <a:xfrm>
            <a:off x="4428811" y="4478329"/>
            <a:ext cx="877163" cy="369332"/>
          </a:xfrm>
          <a:prstGeom prst="rect">
            <a:avLst/>
          </a:prstGeom>
          <a:noFill/>
        </p:spPr>
        <p:txBody>
          <a:bodyPr wrap="none" rtlCol="0">
            <a:spAutoFit/>
          </a:bodyPr>
          <a:lstStyle/>
          <a:p>
            <a:pPr algn="l"/>
            <a:r>
              <a:rPr kumimoji="1" lang="zh-CN" altLang="en-US" dirty="0">
                <a:latin typeface="+mn-ea"/>
              </a:rPr>
              <a:t>解得：</a:t>
            </a:r>
          </a:p>
        </p:txBody>
      </p:sp>
      <p:pic>
        <p:nvPicPr>
          <p:cNvPr id="25" name="图片 24">
            <a:extLst>
              <a:ext uri="{FF2B5EF4-FFF2-40B4-BE49-F238E27FC236}">
                <a16:creationId xmlns:a16="http://schemas.microsoft.com/office/drawing/2014/main" id="{9488D05F-4708-42EC-BC32-12DAA44984B5}"/>
              </a:ext>
            </a:extLst>
          </p:cNvPr>
          <p:cNvPicPr>
            <a:picLocks noChangeAspect="1"/>
          </p:cNvPicPr>
          <p:nvPr/>
        </p:nvPicPr>
        <p:blipFill>
          <a:blip r:embed="rId10"/>
          <a:stretch>
            <a:fillRect/>
          </a:stretch>
        </p:blipFill>
        <p:spPr>
          <a:xfrm>
            <a:off x="1514426" y="5078242"/>
            <a:ext cx="3532819" cy="393486"/>
          </a:xfrm>
          <a:prstGeom prst="rect">
            <a:avLst/>
          </a:prstGeom>
        </p:spPr>
      </p:pic>
      <p:sp>
        <p:nvSpPr>
          <p:cNvPr id="26" name="文本框 25">
            <a:extLst>
              <a:ext uri="{FF2B5EF4-FFF2-40B4-BE49-F238E27FC236}">
                <a16:creationId xmlns:a16="http://schemas.microsoft.com/office/drawing/2014/main" id="{B5885670-18F0-F253-329B-938987CF8B99}"/>
              </a:ext>
            </a:extLst>
          </p:cNvPr>
          <p:cNvSpPr txBox="1"/>
          <p:nvPr/>
        </p:nvSpPr>
        <p:spPr>
          <a:xfrm>
            <a:off x="1098928" y="5102396"/>
            <a:ext cx="415498" cy="369332"/>
          </a:xfrm>
          <a:prstGeom prst="rect">
            <a:avLst/>
          </a:prstGeom>
          <a:noFill/>
        </p:spPr>
        <p:txBody>
          <a:bodyPr wrap="none" rtlCol="0">
            <a:spAutoFit/>
          </a:bodyPr>
          <a:lstStyle/>
          <a:p>
            <a:pPr algn="l"/>
            <a:r>
              <a:rPr kumimoji="1" lang="zh-CN" altLang="en-US" dirty="0">
                <a:latin typeface="+mn-ea"/>
              </a:rPr>
              <a:t>令</a:t>
            </a:r>
          </a:p>
        </p:txBody>
      </p:sp>
      <p:pic>
        <p:nvPicPr>
          <p:cNvPr id="27" name="图片 26">
            <a:extLst>
              <a:ext uri="{FF2B5EF4-FFF2-40B4-BE49-F238E27FC236}">
                <a16:creationId xmlns:a16="http://schemas.microsoft.com/office/drawing/2014/main" id="{2927D697-B385-E0A3-28F0-294BDF137B52}"/>
              </a:ext>
            </a:extLst>
          </p:cNvPr>
          <p:cNvPicPr>
            <a:picLocks noChangeAspect="1"/>
          </p:cNvPicPr>
          <p:nvPr/>
        </p:nvPicPr>
        <p:blipFill>
          <a:blip r:embed="rId11"/>
          <a:stretch>
            <a:fillRect/>
          </a:stretch>
        </p:blipFill>
        <p:spPr>
          <a:xfrm>
            <a:off x="5503924" y="5073397"/>
            <a:ext cx="339829" cy="393486"/>
          </a:xfrm>
          <a:prstGeom prst="rect">
            <a:avLst/>
          </a:prstGeom>
        </p:spPr>
      </p:pic>
      <p:sp>
        <p:nvSpPr>
          <p:cNvPr id="28" name="文本框 27">
            <a:extLst>
              <a:ext uri="{FF2B5EF4-FFF2-40B4-BE49-F238E27FC236}">
                <a16:creationId xmlns:a16="http://schemas.microsoft.com/office/drawing/2014/main" id="{6DE29FD4-F1A0-2FEF-39FD-C80E9A152BE9}"/>
              </a:ext>
            </a:extLst>
          </p:cNvPr>
          <p:cNvSpPr txBox="1"/>
          <p:nvPr/>
        </p:nvSpPr>
        <p:spPr>
          <a:xfrm>
            <a:off x="5083135" y="5090319"/>
            <a:ext cx="429926" cy="369332"/>
          </a:xfrm>
          <a:prstGeom prst="rect">
            <a:avLst/>
          </a:prstGeom>
          <a:noFill/>
        </p:spPr>
        <p:txBody>
          <a:bodyPr wrap="none" rtlCol="0">
            <a:spAutoFit/>
          </a:bodyPr>
          <a:lstStyle/>
          <a:p>
            <a:pPr algn="l"/>
            <a:r>
              <a:rPr kumimoji="1" lang="zh-CN" altLang="en-US" dirty="0">
                <a:latin typeface="+mn-ea"/>
              </a:rPr>
              <a:t>则</a:t>
            </a:r>
          </a:p>
        </p:txBody>
      </p:sp>
      <p:pic>
        <p:nvPicPr>
          <p:cNvPr id="29" name="图片 28">
            <a:extLst>
              <a:ext uri="{FF2B5EF4-FFF2-40B4-BE49-F238E27FC236}">
                <a16:creationId xmlns:a16="http://schemas.microsoft.com/office/drawing/2014/main" id="{AB8266E8-74AC-6850-E684-99B3D48CC0C3}"/>
              </a:ext>
            </a:extLst>
          </p:cNvPr>
          <p:cNvPicPr>
            <a:picLocks noChangeAspect="1"/>
          </p:cNvPicPr>
          <p:nvPr/>
        </p:nvPicPr>
        <p:blipFill>
          <a:blip r:embed="rId12"/>
          <a:stretch>
            <a:fillRect/>
          </a:stretch>
        </p:blipFill>
        <p:spPr>
          <a:xfrm>
            <a:off x="5843753" y="5073397"/>
            <a:ext cx="2459822" cy="393956"/>
          </a:xfrm>
          <a:prstGeom prst="rect">
            <a:avLst/>
          </a:prstGeom>
        </p:spPr>
      </p:pic>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0B2D83E9-2520-DD27-544C-A48B768E27B5}"/>
                  </a:ext>
                </a:extLst>
              </p:cNvPr>
              <p:cNvSpPr txBox="1"/>
              <p:nvPr/>
            </p:nvSpPr>
            <p:spPr>
              <a:xfrm>
                <a:off x="1098928" y="5699724"/>
                <a:ext cx="2867003" cy="369332"/>
              </a:xfrm>
              <a:prstGeom prst="rect">
                <a:avLst/>
              </a:prstGeom>
              <a:noFill/>
            </p:spPr>
            <p:txBody>
              <a:bodyPr wrap="none" rtlCol="0">
                <a:spAutoFit/>
              </a:bodyPr>
              <a:lstStyle/>
              <a:p>
                <a:pPr algn="l"/>
                <a:r>
                  <a:rPr kumimoji="1" lang="zh-CN" altLang="en-US" dirty="0">
                    <a:latin typeface="+mn-ea"/>
                  </a:rPr>
                  <a:t>代入</a:t>
                </a:r>
                <a14:m>
                  <m:oMath xmlns:m="http://schemas.openxmlformats.org/officeDocument/2006/math">
                    <m:r>
                      <a:rPr kumimoji="1" lang="en-US" altLang="zh-CN" i="1" dirty="0" smtClean="0">
                        <a:latin typeface="Cambria Math" panose="02040503050406030204" pitchFamily="18" charset="0"/>
                      </a:rPr>
                      <m:t>𝐷</m:t>
                    </m:r>
                    <m:r>
                      <a:rPr kumimoji="1" lang="zh-CN" altLang="en-US" i="1" dirty="0" smtClean="0">
                        <a:latin typeface="Cambria Math" panose="02040503050406030204" pitchFamily="18" charset="0"/>
                      </a:rPr>
                      <m:t>、</m:t>
                    </m:r>
                    <m:r>
                      <a:rPr kumimoji="1" lang="en-US" altLang="zh-CN" i="1" dirty="0" smtClean="0">
                        <a:latin typeface="Cambria Math" panose="02040503050406030204" pitchFamily="18" charset="0"/>
                      </a:rPr>
                      <m:t>𝑊</m:t>
                    </m:r>
                    <m:r>
                      <a:rPr kumimoji="1" lang="zh-CN" altLang="en-US" i="1" dirty="0" smtClean="0">
                        <a:latin typeface="Cambria Math" panose="02040503050406030204" pitchFamily="18" charset="0"/>
                      </a:rPr>
                      <m:t>、</m:t>
                    </m:r>
                    <m:sSub>
                      <m:sSubPr>
                        <m:ctrlPr>
                          <a:rPr kumimoji="1" lang="en-US" altLang="zh-CN" i="1" dirty="0" err="1" smtClean="0">
                            <a:latin typeface="Cambria Math" panose="02040503050406030204" pitchFamily="18" charset="0"/>
                          </a:rPr>
                        </m:ctrlPr>
                      </m:sSubPr>
                      <m:e>
                        <m:r>
                          <a:rPr kumimoji="1" lang="en-US" altLang="zh-CN" b="1" i="1" dirty="0" err="1" smtClean="0">
                            <a:latin typeface="Cambria Math" panose="02040503050406030204" pitchFamily="18" charset="0"/>
                          </a:rPr>
                          <m:t>𝒇</m:t>
                        </m:r>
                      </m:e>
                      <m:sub>
                        <m:r>
                          <a:rPr kumimoji="1" lang="en-US" altLang="zh-CN" i="1" dirty="0" err="1" smtClean="0">
                            <a:latin typeface="Cambria Math" panose="02040503050406030204" pitchFamily="18" charset="0"/>
                          </a:rPr>
                          <m:t>𝑙</m:t>
                        </m:r>
                      </m:sub>
                    </m:sSub>
                  </m:oMath>
                </a14:m>
                <a:r>
                  <a:rPr kumimoji="1" lang="zh-CN" altLang="en-US" dirty="0">
                    <a:latin typeface="+mn-ea"/>
                  </a:rPr>
                  <a:t>即可求得</a:t>
                </a:r>
                <a14:m>
                  <m:oMath xmlns:m="http://schemas.openxmlformats.org/officeDocument/2006/math">
                    <m:sSub>
                      <m:sSubPr>
                        <m:ctrlPr>
                          <a:rPr kumimoji="1" lang="en-US" altLang="zh-CN" i="1" dirty="0" smtClean="0">
                            <a:latin typeface="Cambria Math" panose="02040503050406030204" pitchFamily="18" charset="0"/>
                          </a:rPr>
                        </m:ctrlPr>
                      </m:sSubPr>
                      <m:e>
                        <m:r>
                          <a:rPr kumimoji="1" lang="en-US" altLang="zh-CN" b="1" i="1" dirty="0" smtClean="0">
                            <a:latin typeface="Cambria Math" panose="02040503050406030204" pitchFamily="18" charset="0"/>
                          </a:rPr>
                          <m:t>𝒇</m:t>
                        </m:r>
                      </m:e>
                      <m:sub>
                        <m:r>
                          <a:rPr kumimoji="1" lang="en-US" altLang="zh-CN" i="1" dirty="0" smtClean="0">
                            <a:latin typeface="Cambria Math" panose="02040503050406030204" pitchFamily="18" charset="0"/>
                          </a:rPr>
                          <m:t>𝑢</m:t>
                        </m:r>
                      </m:sub>
                    </m:sSub>
                  </m:oMath>
                </a14:m>
                <a:endParaRPr kumimoji="1" lang="zh-CN" altLang="en-US" dirty="0">
                  <a:latin typeface="+mn-ea"/>
                </a:endParaRPr>
              </a:p>
            </p:txBody>
          </p:sp>
        </mc:Choice>
        <mc:Fallback xmlns="">
          <p:sp>
            <p:nvSpPr>
              <p:cNvPr id="30" name="文本框 29">
                <a:extLst>
                  <a:ext uri="{FF2B5EF4-FFF2-40B4-BE49-F238E27FC236}">
                    <a16:creationId xmlns:a16="http://schemas.microsoft.com/office/drawing/2014/main" id="{0B2D83E9-2520-DD27-544C-A48B768E27B5}"/>
                  </a:ext>
                </a:extLst>
              </p:cNvPr>
              <p:cNvSpPr txBox="1">
                <a:spLocks noRot="1" noChangeAspect="1" noMove="1" noResize="1" noEditPoints="1" noAdjustHandles="1" noChangeArrowheads="1" noChangeShapeType="1" noTextEdit="1"/>
              </p:cNvSpPr>
              <p:nvPr/>
            </p:nvSpPr>
            <p:spPr>
              <a:xfrm>
                <a:off x="1098928" y="5699724"/>
                <a:ext cx="2867003" cy="369332"/>
              </a:xfrm>
              <a:prstGeom prst="rect">
                <a:avLst/>
              </a:prstGeom>
              <a:blipFill>
                <a:blip r:embed="rId13"/>
                <a:stretch>
                  <a:fillRect l="-1762" t="-6452" b="-1935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70934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7" grpId="0"/>
      <p:bldP spid="20" grpId="0"/>
      <p:bldP spid="21" grpId="0"/>
      <p:bldP spid="24" grpId="0"/>
      <p:bldP spid="26" grpId="0"/>
      <p:bldP spid="28" grpId="0"/>
      <p:bldP spid="30"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6A023467-BEFE-46F7-BB47-D4A4C208A78B}"/>
              </a:ext>
            </a:extLst>
          </p:cNvPr>
          <p:cNvSpPr/>
          <p:nvPr/>
        </p:nvSpPr>
        <p:spPr>
          <a:xfrm>
            <a:off x="3656232" y="1090328"/>
            <a:ext cx="4879536" cy="4677344"/>
          </a:xfrm>
          <a:prstGeom prst="ellipse">
            <a:avLst/>
          </a:prstGeom>
          <a:noFill/>
          <a:ln cap="rnd">
            <a:gradFill>
              <a:gsLst>
                <a:gs pos="14000">
                  <a:schemeClr val="accent1">
                    <a:lumMod val="5000"/>
                    <a:lumOff val="95000"/>
                  </a:schemeClr>
                </a:gs>
                <a:gs pos="33000">
                  <a:schemeClr val="accent1">
                    <a:lumMod val="60000"/>
                    <a:lumOff val="40000"/>
                  </a:schemeClr>
                </a:gs>
                <a:gs pos="80000">
                  <a:schemeClr val="accent1">
                    <a:lumMod val="60000"/>
                    <a:lumOff val="40000"/>
                  </a:schemeClr>
                </a:gs>
                <a:gs pos="92000">
                  <a:schemeClr val="bg1">
                    <a:alpha val="0"/>
                  </a:schemeClr>
                </a:gs>
              </a:gsLst>
              <a:lin ang="5400000" scaled="1"/>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E54CA206-174A-478C-8D3A-F6E3A1E36256}"/>
              </a:ext>
            </a:extLst>
          </p:cNvPr>
          <p:cNvSpPr>
            <a:spLocks noGrp="1"/>
          </p:cNvSpPr>
          <p:nvPr>
            <p:ph type="body" sz="quarter" idx="12"/>
          </p:nvPr>
        </p:nvSpPr>
        <p:spPr/>
        <p:txBody>
          <a:bodyPr/>
          <a:lstStyle/>
          <a:p>
            <a:pPr marL="0" indent="0">
              <a:buNone/>
            </a:pPr>
            <a:r>
              <a:rPr lang="en-US" altLang="zh-CN" dirty="0"/>
              <a:t>2.5.</a:t>
            </a:r>
            <a:r>
              <a:rPr lang="zh-CN" altLang="en-US" dirty="0"/>
              <a:t>基于分歧的方法</a:t>
            </a:r>
          </a:p>
        </p:txBody>
      </p:sp>
      <p:sp>
        <p:nvSpPr>
          <p:cNvPr id="6" name="矩形 5"/>
          <p:cNvSpPr/>
          <p:nvPr/>
        </p:nvSpPr>
        <p:spPr>
          <a:xfrm>
            <a:off x="832276" y="1138934"/>
            <a:ext cx="8225329"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多视图数据：一个数据对象有多个属性集，每个属性集构成了视图。</a:t>
            </a:r>
            <a:endParaRPr lang="zh-CN" altLang="en-US" sz="2000" dirty="0"/>
          </a:p>
        </p:txBody>
      </p:sp>
      <mc:AlternateContent xmlns:mc="http://schemas.openxmlformats.org/markup-compatibility/2006" xmlns:a14="http://schemas.microsoft.com/office/drawing/2010/main">
        <mc:Choice Requires="a14">
          <p:sp>
            <p:nvSpPr>
              <p:cNvPr id="10" name="矩形 9"/>
              <p:cNvSpPr/>
              <p:nvPr/>
            </p:nvSpPr>
            <p:spPr>
              <a:xfrm>
                <a:off x="1211856" y="1752406"/>
                <a:ext cx="9768288" cy="413896"/>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样本</a:t>
                </a:r>
                <a14:m>
                  <m:oMath xmlns:m="http://schemas.openxmlformats.org/officeDocument/2006/math">
                    <m:r>
                      <a:rPr lang="zh-CN" altLang="en-US" b="1" i="1" dirty="0">
                        <a:solidFill>
                          <a:srgbClr val="00B050"/>
                        </a:solidFill>
                        <a:latin typeface="Cambria Math" panose="02040503050406030204" pitchFamily="18" charset="0"/>
                      </a:rPr>
                      <m:t>（</m:t>
                    </m:r>
                    <m:d>
                      <m:dPr>
                        <m:begChr m:val="⟨"/>
                        <m:endChr m:val="⟩"/>
                        <m:ctrlPr>
                          <a:rPr lang="en-US" altLang="zh-CN" b="1" i="1" dirty="0" smtClean="0">
                            <a:solidFill>
                              <a:srgbClr val="00B050"/>
                            </a:solidFill>
                            <a:latin typeface="Cambria Math" panose="02040503050406030204" pitchFamily="18" charset="0"/>
                          </a:rPr>
                        </m:ctrlPr>
                      </m:dPr>
                      <m:e>
                        <m:sSup>
                          <m:sSupPr>
                            <m:ctrlPr>
                              <a:rPr lang="en-US" altLang="zh-CN" b="1" i="1" dirty="0" smtClean="0">
                                <a:solidFill>
                                  <a:srgbClr val="00B050"/>
                                </a:solidFill>
                                <a:latin typeface="Cambria Math" panose="02040503050406030204" pitchFamily="18" charset="0"/>
                              </a:rPr>
                            </m:ctrlPr>
                          </m:sSupPr>
                          <m:e>
                            <m:r>
                              <a:rPr lang="en-US" altLang="zh-CN" b="1" i="1" dirty="0" smtClean="0">
                                <a:solidFill>
                                  <a:srgbClr val="00B050"/>
                                </a:solidFill>
                                <a:latin typeface="Cambria Math" panose="02040503050406030204" pitchFamily="18" charset="0"/>
                              </a:rPr>
                              <m:t>𝒙</m:t>
                            </m:r>
                          </m:e>
                          <m:sup>
                            <m:r>
                              <a:rPr lang="en-US" altLang="zh-CN" b="1" i="1" dirty="0" smtClean="0">
                                <a:solidFill>
                                  <a:srgbClr val="00B050"/>
                                </a:solidFill>
                                <a:latin typeface="Cambria Math" panose="02040503050406030204" pitchFamily="18" charset="0"/>
                              </a:rPr>
                              <m:t>𝟏</m:t>
                            </m:r>
                          </m:sup>
                        </m:sSup>
                        <m:r>
                          <a:rPr lang="en-US" altLang="zh-CN" b="1" i="1" dirty="0" smtClean="0">
                            <a:solidFill>
                              <a:srgbClr val="00B050"/>
                            </a:solidFill>
                            <a:latin typeface="Cambria Math" panose="02040503050406030204" pitchFamily="18" charset="0"/>
                          </a:rPr>
                          <m:t>,</m:t>
                        </m:r>
                        <m:sSup>
                          <m:sSupPr>
                            <m:ctrlPr>
                              <a:rPr lang="en-US" altLang="zh-CN" b="1" i="1" dirty="0">
                                <a:solidFill>
                                  <a:srgbClr val="00B050"/>
                                </a:solidFill>
                                <a:latin typeface="Cambria Math" panose="02040503050406030204" pitchFamily="18" charset="0"/>
                              </a:rPr>
                            </m:ctrlPr>
                          </m:sSupPr>
                          <m:e>
                            <m:r>
                              <a:rPr lang="en-US" altLang="zh-CN" b="1" i="1" dirty="0">
                                <a:solidFill>
                                  <a:srgbClr val="00B050"/>
                                </a:solidFill>
                                <a:latin typeface="Cambria Math" panose="02040503050406030204" pitchFamily="18" charset="0"/>
                              </a:rPr>
                              <m:t>𝒙</m:t>
                            </m:r>
                          </m:e>
                          <m:sup>
                            <m:r>
                              <a:rPr lang="en-US" altLang="zh-CN" b="1" i="1" dirty="0" smtClean="0">
                                <a:solidFill>
                                  <a:srgbClr val="00B050"/>
                                </a:solidFill>
                                <a:latin typeface="Cambria Math" panose="02040503050406030204" pitchFamily="18" charset="0"/>
                              </a:rPr>
                              <m:t>𝟐</m:t>
                            </m:r>
                          </m:sup>
                        </m:sSup>
                      </m:e>
                    </m:d>
                    <m:r>
                      <a:rPr lang="en-US" altLang="zh-CN" b="1" i="1" dirty="0" smtClean="0">
                        <a:solidFill>
                          <a:srgbClr val="00B050"/>
                        </a:solidFill>
                        <a:latin typeface="Cambria Math" panose="02040503050406030204" pitchFamily="18" charset="0"/>
                      </a:rPr>
                      <m:t>,</m:t>
                    </m:r>
                    <m:r>
                      <a:rPr lang="en-US" altLang="zh-CN" b="1" i="1" dirty="0" smtClean="0">
                        <a:solidFill>
                          <a:srgbClr val="00B050"/>
                        </a:solidFill>
                        <a:latin typeface="Cambria Math" panose="02040503050406030204" pitchFamily="18" charset="0"/>
                      </a:rPr>
                      <m:t>𝒚</m:t>
                    </m:r>
                    <m:r>
                      <a:rPr lang="zh-CN" altLang="en-US" b="1" i="1" dirty="0" smtClean="0">
                        <a:solidFill>
                          <a:srgbClr val="00B050"/>
                        </a:solidFill>
                        <a:latin typeface="Cambria Math" panose="02040503050406030204" pitchFamily="18" charset="0"/>
                      </a:rPr>
                      <m:t>）</m:t>
                    </m:r>
                  </m:oMath>
                </a14:m>
                <a:r>
                  <a:rPr lang="zh-CN" altLang="en-US" b="1" dirty="0">
                    <a:solidFill>
                      <a:srgbClr val="00B050"/>
                    </a:solidFill>
                  </a:rPr>
                  <a:t>，其中</a:t>
                </a:r>
                <a14:m>
                  <m:oMath xmlns:m="http://schemas.openxmlformats.org/officeDocument/2006/math">
                    <m:sSup>
                      <m:sSupPr>
                        <m:ctrlPr>
                          <a:rPr lang="en-US" altLang="zh-CN" b="1" i="1" dirty="0" smtClean="0">
                            <a:solidFill>
                              <a:srgbClr val="00B050"/>
                            </a:solidFill>
                            <a:latin typeface="Cambria Math" panose="02040503050406030204" pitchFamily="18" charset="0"/>
                          </a:rPr>
                        </m:ctrlPr>
                      </m:sSupPr>
                      <m:e>
                        <m:r>
                          <a:rPr lang="en-US" altLang="zh-CN" b="1" i="1" dirty="0">
                            <a:solidFill>
                              <a:srgbClr val="00B050"/>
                            </a:solidFill>
                            <a:latin typeface="Cambria Math" panose="02040503050406030204" pitchFamily="18" charset="0"/>
                          </a:rPr>
                          <m:t>𝒙</m:t>
                        </m:r>
                      </m:e>
                      <m:sup>
                        <m:r>
                          <a:rPr lang="en-US" altLang="zh-CN" b="1" i="1" dirty="0" smtClean="0">
                            <a:solidFill>
                              <a:srgbClr val="00B050"/>
                            </a:solidFill>
                            <a:latin typeface="Cambria Math" panose="02040503050406030204" pitchFamily="18" charset="0"/>
                          </a:rPr>
                          <m:t>𝒊</m:t>
                        </m:r>
                      </m:sup>
                    </m:sSup>
                  </m:oMath>
                </a14:m>
                <a:r>
                  <a:rPr lang="zh-CN" altLang="en-US" b="1" dirty="0">
                    <a:solidFill>
                      <a:srgbClr val="00B050"/>
                    </a:solidFill>
                  </a:rPr>
                  <a:t>为样本在视图</a:t>
                </a:r>
                <a:r>
                  <a:rPr lang="en-US" altLang="zh-CN" b="1" dirty="0" err="1">
                    <a:solidFill>
                      <a:srgbClr val="00B050"/>
                    </a:solidFill>
                  </a:rPr>
                  <a:t>i</a:t>
                </a:r>
                <a:r>
                  <a:rPr lang="zh-CN" altLang="en-US" b="1" dirty="0">
                    <a:solidFill>
                      <a:srgbClr val="00B050"/>
                    </a:solidFill>
                  </a:rPr>
                  <a:t>中的示例，</a:t>
                </a:r>
                <a:r>
                  <a:rPr lang="en-US" altLang="zh-CN" b="1" dirty="0">
                    <a:solidFill>
                      <a:srgbClr val="00B050"/>
                    </a:solidFill>
                  </a:rPr>
                  <a:t>y</a:t>
                </a:r>
                <a:r>
                  <a:rPr lang="zh-CN" altLang="en-US" b="1" dirty="0">
                    <a:solidFill>
                      <a:srgbClr val="00B050"/>
                    </a:solidFill>
                  </a:rPr>
                  <a:t>为标记</a:t>
                </a:r>
                <a:endParaRPr lang="en-US" altLang="zh-CN" b="1" dirty="0">
                  <a:solidFill>
                    <a:srgbClr val="00B050"/>
                  </a:solidFill>
                </a:endParaRPr>
              </a:p>
            </p:txBody>
          </p:sp>
        </mc:Choice>
        <mc:Fallback xmlns="">
          <p:sp>
            <p:nvSpPr>
              <p:cNvPr id="10" name="矩形 9"/>
              <p:cNvSpPr>
                <a:spLocks noRot="1" noChangeAspect="1" noMove="1" noResize="1" noEditPoints="1" noAdjustHandles="1" noChangeArrowheads="1" noChangeShapeType="1" noTextEdit="1"/>
              </p:cNvSpPr>
              <p:nvPr/>
            </p:nvSpPr>
            <p:spPr>
              <a:xfrm>
                <a:off x="1211856" y="1752406"/>
                <a:ext cx="9768288" cy="413896"/>
              </a:xfrm>
              <a:prstGeom prst="rect">
                <a:avLst/>
              </a:prstGeom>
              <a:blipFill>
                <a:blip r:embed="rId3"/>
                <a:stretch>
                  <a:fillRect l="-437" t="-2941" b="-16176"/>
                </a:stretch>
              </a:blipFill>
            </p:spPr>
            <p:txBody>
              <a:bodyPr/>
              <a:lstStyle/>
              <a:p>
                <a:r>
                  <a:rPr lang="zh-CN" altLang="en-US">
                    <a:noFill/>
                  </a:rPr>
                  <a:t> </a:t>
                </a:r>
              </a:p>
            </p:txBody>
          </p:sp>
        </mc:Fallback>
      </mc:AlternateContent>
      <p:sp>
        <p:nvSpPr>
          <p:cNvPr id="11" name="矩形 10"/>
          <p:cNvSpPr/>
          <p:nvPr/>
        </p:nvSpPr>
        <p:spPr>
          <a:xfrm>
            <a:off x="1211856" y="2322551"/>
            <a:ext cx="9768288" cy="376385"/>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例如电影中的声音和视频分别对应一个视图，类型则为“动作片”、“爱情片”等</a:t>
            </a:r>
            <a:endParaRPr lang="en-US" altLang="zh-CN" b="1" dirty="0">
              <a:solidFill>
                <a:srgbClr val="00B050"/>
              </a:solidFill>
            </a:endParaRPr>
          </a:p>
        </p:txBody>
      </p:sp>
      <p:sp>
        <p:nvSpPr>
          <p:cNvPr id="12" name="矩形 11"/>
          <p:cNvSpPr/>
          <p:nvPr/>
        </p:nvSpPr>
        <p:spPr>
          <a:xfrm>
            <a:off x="832275" y="3047783"/>
            <a:ext cx="4786888"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多视图具有相容性，进而具有互补性</a:t>
            </a:r>
            <a:endParaRPr lang="zh-CN" altLang="en-US" sz="2000" dirty="0"/>
          </a:p>
        </p:txBody>
      </p:sp>
      <p:sp>
        <p:nvSpPr>
          <p:cNvPr id="13" name="矩形 12"/>
          <p:cNvSpPr/>
          <p:nvPr/>
        </p:nvSpPr>
        <p:spPr>
          <a:xfrm>
            <a:off x="1211856" y="3628326"/>
            <a:ext cx="9768288"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不同视图输出空间是一致的，以电影为例，类别均应为</a:t>
            </a:r>
            <a:r>
              <a:rPr lang="en-US" altLang="zh-CN" b="1" dirty="0">
                <a:solidFill>
                  <a:srgbClr val="00B050"/>
                </a:solidFill>
              </a:rPr>
              <a:t>{</a:t>
            </a:r>
            <a:r>
              <a:rPr lang="zh-CN" altLang="en-US" b="1" dirty="0">
                <a:solidFill>
                  <a:srgbClr val="00B050"/>
                </a:solidFill>
              </a:rPr>
              <a:t>爱情片、动作片</a:t>
            </a:r>
            <a:r>
              <a:rPr lang="en-US" altLang="zh-CN" b="1" dirty="0">
                <a:solidFill>
                  <a:srgbClr val="00B050"/>
                </a:solidFill>
              </a:rPr>
              <a:t>}</a:t>
            </a:r>
          </a:p>
        </p:txBody>
      </p:sp>
      <p:sp>
        <p:nvSpPr>
          <p:cNvPr id="14" name="矩形 13"/>
          <p:cNvSpPr/>
          <p:nvPr/>
        </p:nvSpPr>
        <p:spPr>
          <a:xfrm>
            <a:off x="1211856" y="4282725"/>
            <a:ext cx="9768288"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故可利用多视图的互补性加强分类的准确性</a:t>
            </a:r>
            <a:endParaRPr lang="en-US" altLang="zh-CN" b="1" dirty="0">
              <a:solidFill>
                <a:srgbClr val="00B050"/>
              </a:solidFill>
            </a:endParaRPr>
          </a:p>
        </p:txBody>
      </p:sp>
    </p:spTree>
    <p:extLst>
      <p:ext uri="{BB962C8B-B14F-4D97-AF65-F5344CB8AC3E}">
        <p14:creationId xmlns:p14="http://schemas.microsoft.com/office/powerpoint/2010/main" val="25577101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6A023467-BEFE-46F7-BB47-D4A4C208A78B}"/>
              </a:ext>
            </a:extLst>
          </p:cNvPr>
          <p:cNvSpPr/>
          <p:nvPr/>
        </p:nvSpPr>
        <p:spPr>
          <a:xfrm>
            <a:off x="3656232" y="1090328"/>
            <a:ext cx="4879536" cy="4677344"/>
          </a:xfrm>
          <a:prstGeom prst="ellipse">
            <a:avLst/>
          </a:prstGeom>
          <a:noFill/>
          <a:ln cap="rnd">
            <a:gradFill>
              <a:gsLst>
                <a:gs pos="14000">
                  <a:schemeClr val="accent1">
                    <a:lumMod val="5000"/>
                    <a:lumOff val="95000"/>
                  </a:schemeClr>
                </a:gs>
                <a:gs pos="33000">
                  <a:schemeClr val="accent1">
                    <a:lumMod val="60000"/>
                    <a:lumOff val="40000"/>
                  </a:schemeClr>
                </a:gs>
                <a:gs pos="80000">
                  <a:schemeClr val="accent1">
                    <a:lumMod val="60000"/>
                    <a:lumOff val="40000"/>
                  </a:schemeClr>
                </a:gs>
                <a:gs pos="92000">
                  <a:schemeClr val="bg1">
                    <a:alpha val="0"/>
                  </a:schemeClr>
                </a:gs>
              </a:gsLst>
              <a:lin ang="5400000" scaled="1"/>
            </a:gradFill>
            <a:prstDash val="sysDot"/>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文本占位符 1">
            <a:extLst>
              <a:ext uri="{FF2B5EF4-FFF2-40B4-BE49-F238E27FC236}">
                <a16:creationId xmlns:a16="http://schemas.microsoft.com/office/drawing/2014/main" id="{E54CA206-174A-478C-8D3A-F6E3A1E36256}"/>
              </a:ext>
            </a:extLst>
          </p:cNvPr>
          <p:cNvSpPr>
            <a:spLocks noGrp="1"/>
          </p:cNvSpPr>
          <p:nvPr>
            <p:ph type="body" sz="quarter" idx="12"/>
          </p:nvPr>
        </p:nvSpPr>
        <p:spPr/>
        <p:txBody>
          <a:bodyPr/>
          <a:lstStyle/>
          <a:p>
            <a:pPr marL="0" indent="0">
              <a:buNone/>
            </a:pPr>
            <a:r>
              <a:rPr lang="en-US" altLang="zh-CN" dirty="0"/>
              <a:t>2.5.</a:t>
            </a:r>
            <a:r>
              <a:rPr lang="zh-CN" altLang="en-US" dirty="0"/>
              <a:t>基于分歧的方法</a:t>
            </a:r>
          </a:p>
        </p:txBody>
      </p:sp>
      <p:sp>
        <p:nvSpPr>
          <p:cNvPr id="6" name="矩形 5"/>
          <p:cNvSpPr/>
          <p:nvPr/>
        </p:nvSpPr>
        <p:spPr>
          <a:xfrm>
            <a:off x="832276" y="1138934"/>
            <a:ext cx="8807219"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协同训练：基于两个充分且条件独立的视图，利用未标记数据相互促进。</a:t>
            </a:r>
            <a:endParaRPr lang="zh-CN" altLang="en-US" sz="2000" dirty="0"/>
          </a:p>
        </p:txBody>
      </p:sp>
      <p:sp>
        <p:nvSpPr>
          <p:cNvPr id="10" name="矩形 9"/>
          <p:cNvSpPr/>
          <p:nvPr/>
        </p:nvSpPr>
        <p:spPr>
          <a:xfrm>
            <a:off x="1211856" y="1752406"/>
            <a:ext cx="9768288"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充分：每个视图均包含产生最优学习器的信息</a:t>
            </a:r>
            <a:endParaRPr lang="en-US" altLang="zh-CN" b="1" dirty="0">
              <a:solidFill>
                <a:srgbClr val="00B050"/>
              </a:solidFill>
            </a:endParaRPr>
          </a:p>
        </p:txBody>
      </p:sp>
      <p:sp>
        <p:nvSpPr>
          <p:cNvPr id="11" name="矩形 10"/>
          <p:cNvSpPr/>
          <p:nvPr/>
        </p:nvSpPr>
        <p:spPr>
          <a:xfrm>
            <a:off x="1211856" y="2322551"/>
            <a:ext cx="9768288" cy="376385"/>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条件独立：给定类别标记条件下，两个视图独立</a:t>
            </a:r>
            <a:endParaRPr lang="en-US" altLang="zh-CN" b="1" dirty="0">
              <a:solidFill>
                <a:srgbClr val="00B050"/>
              </a:solidFill>
            </a:endParaRPr>
          </a:p>
        </p:txBody>
      </p:sp>
      <p:pic>
        <p:nvPicPr>
          <p:cNvPr id="3" name="图片 2"/>
          <p:cNvPicPr>
            <a:picLocks noChangeAspect="1"/>
          </p:cNvPicPr>
          <p:nvPr/>
        </p:nvPicPr>
        <p:blipFill>
          <a:blip r:embed="rId3"/>
          <a:stretch>
            <a:fillRect/>
          </a:stretch>
        </p:blipFill>
        <p:spPr>
          <a:xfrm>
            <a:off x="5815604" y="3096962"/>
            <a:ext cx="5440327" cy="2608301"/>
          </a:xfrm>
          <a:prstGeom prst="rect">
            <a:avLst/>
          </a:prstGeom>
        </p:spPr>
      </p:pic>
      <p:sp>
        <p:nvSpPr>
          <p:cNvPr id="15" name="矩形 14"/>
          <p:cNvSpPr/>
          <p:nvPr/>
        </p:nvSpPr>
        <p:spPr>
          <a:xfrm>
            <a:off x="1111534" y="3000728"/>
            <a:ext cx="4519388" cy="2800767"/>
          </a:xfrm>
          <a:prstGeom prst="rect">
            <a:avLst/>
          </a:prstGeom>
        </p:spPr>
        <p:txBody>
          <a:bodyPr wrap="square">
            <a:spAutoFit/>
          </a:bodyPr>
          <a:lstStyle/>
          <a:p>
            <a:pPr marL="342900" indent="-342900">
              <a:buFont typeface="Wingdings" panose="05000000000000000000" pitchFamily="2" charset="2"/>
              <a:buChar char="Ø"/>
            </a:pPr>
            <a:r>
              <a:rPr lang="zh-CN" altLang="en-US" sz="1600" b="1" dirty="0">
                <a:solidFill>
                  <a:schemeClr val="accent1"/>
                </a:solidFill>
                <a:latin typeface="+mn-ea"/>
              </a:rPr>
              <a:t>基于标记样本训练视图模型</a:t>
            </a:r>
            <a:r>
              <a:rPr lang="en-US" altLang="zh-CN" sz="1600" b="1" dirty="0">
                <a:solidFill>
                  <a:schemeClr val="accent1"/>
                </a:solidFill>
                <a:latin typeface="+mn-ea"/>
              </a:rPr>
              <a:t>1</a:t>
            </a:r>
          </a:p>
          <a:p>
            <a:pPr marL="342900" indent="-342900">
              <a:buFont typeface="Wingdings" panose="05000000000000000000" pitchFamily="2" charset="2"/>
              <a:buChar char="Ø"/>
            </a:pPr>
            <a:endParaRPr lang="en-US" altLang="zh-CN" sz="1600" b="1" dirty="0">
              <a:solidFill>
                <a:schemeClr val="accent1"/>
              </a:solidFill>
              <a:latin typeface="+mn-ea"/>
            </a:endParaRPr>
          </a:p>
          <a:p>
            <a:pPr marL="342900" indent="-342900">
              <a:buFont typeface="Wingdings" panose="05000000000000000000" pitchFamily="2" charset="2"/>
              <a:buChar char="Ø"/>
            </a:pPr>
            <a:r>
              <a:rPr lang="zh-CN" altLang="en-US" sz="1600" b="1" dirty="0">
                <a:solidFill>
                  <a:schemeClr val="accent1"/>
                </a:solidFill>
                <a:latin typeface="+mn-ea"/>
              </a:rPr>
              <a:t>以模型</a:t>
            </a:r>
            <a:r>
              <a:rPr lang="en-US" altLang="zh-CN" sz="1600" b="1" dirty="0">
                <a:solidFill>
                  <a:schemeClr val="accent1"/>
                </a:solidFill>
                <a:latin typeface="+mn-ea"/>
              </a:rPr>
              <a:t>1</a:t>
            </a:r>
            <a:r>
              <a:rPr lang="zh-CN" altLang="en-US" sz="1600" b="1" dirty="0">
                <a:solidFill>
                  <a:schemeClr val="accent1"/>
                </a:solidFill>
                <a:latin typeface="+mn-ea"/>
              </a:rPr>
              <a:t>挑选出该视图最确信的未标记样本赋予其伪标记，并将以上伪标记样本作为新的标记样本加至视图模型</a:t>
            </a:r>
            <a:r>
              <a:rPr lang="en-US" altLang="zh-CN" sz="1600" b="1" dirty="0">
                <a:solidFill>
                  <a:schemeClr val="accent1"/>
                </a:solidFill>
                <a:latin typeface="+mn-ea"/>
              </a:rPr>
              <a:t>2</a:t>
            </a:r>
            <a:r>
              <a:rPr lang="zh-CN" altLang="en-US" sz="1600" b="1" dirty="0">
                <a:solidFill>
                  <a:schemeClr val="accent1"/>
                </a:solidFill>
                <a:latin typeface="+mn-ea"/>
              </a:rPr>
              <a:t>的训练集</a:t>
            </a:r>
            <a:endParaRPr lang="en-US" altLang="zh-CN" sz="1600" b="1" dirty="0">
              <a:solidFill>
                <a:schemeClr val="accent1"/>
              </a:solidFill>
              <a:latin typeface="+mn-ea"/>
            </a:endParaRPr>
          </a:p>
          <a:p>
            <a:pPr marL="342900" indent="-342900">
              <a:buFont typeface="Wingdings" panose="05000000000000000000" pitchFamily="2" charset="2"/>
              <a:buChar char="Ø"/>
            </a:pPr>
            <a:endParaRPr lang="en-US" altLang="zh-CN" sz="1600" b="1" dirty="0">
              <a:solidFill>
                <a:schemeClr val="accent1"/>
              </a:solidFill>
              <a:latin typeface="+mn-ea"/>
            </a:endParaRPr>
          </a:p>
          <a:p>
            <a:pPr marL="342900" indent="-342900">
              <a:buFont typeface="Wingdings" panose="05000000000000000000" pitchFamily="2" charset="2"/>
              <a:buChar char="Ø"/>
            </a:pPr>
            <a:r>
              <a:rPr lang="zh-CN" altLang="en-US" sz="1600" b="1" dirty="0">
                <a:solidFill>
                  <a:schemeClr val="accent1"/>
                </a:solidFill>
                <a:latin typeface="+mn-ea"/>
              </a:rPr>
              <a:t>对视图</a:t>
            </a:r>
            <a:r>
              <a:rPr lang="en-US" altLang="zh-CN" sz="1600" b="1" dirty="0">
                <a:solidFill>
                  <a:schemeClr val="accent1"/>
                </a:solidFill>
                <a:latin typeface="+mn-ea"/>
              </a:rPr>
              <a:t>2</a:t>
            </a:r>
            <a:r>
              <a:rPr lang="zh-CN" altLang="en-US" sz="1600" b="1" dirty="0">
                <a:solidFill>
                  <a:schemeClr val="accent1"/>
                </a:solidFill>
                <a:latin typeface="+mn-ea"/>
              </a:rPr>
              <a:t>模型进行训练，进而挑出该视图模型最确信的未标记样本赋予其伪标记，将其加至视图模型</a:t>
            </a:r>
            <a:r>
              <a:rPr lang="en-US" altLang="zh-CN" sz="1600" b="1" dirty="0">
                <a:solidFill>
                  <a:schemeClr val="accent1"/>
                </a:solidFill>
                <a:latin typeface="+mn-ea"/>
              </a:rPr>
              <a:t>1</a:t>
            </a:r>
            <a:r>
              <a:rPr lang="zh-CN" altLang="en-US" sz="1600" b="1" dirty="0">
                <a:solidFill>
                  <a:schemeClr val="accent1"/>
                </a:solidFill>
                <a:latin typeface="+mn-ea"/>
              </a:rPr>
              <a:t>的训练集</a:t>
            </a:r>
            <a:endParaRPr lang="en-US" altLang="zh-CN" sz="1600" b="1" dirty="0">
              <a:solidFill>
                <a:schemeClr val="accent1"/>
              </a:solidFill>
              <a:latin typeface="+mn-ea"/>
            </a:endParaRPr>
          </a:p>
          <a:p>
            <a:pPr marL="342900" indent="-342900">
              <a:buFont typeface="Wingdings" panose="05000000000000000000" pitchFamily="2" charset="2"/>
              <a:buChar char="Ø"/>
            </a:pPr>
            <a:endParaRPr lang="en-US" altLang="zh-CN" sz="1600" b="1" dirty="0">
              <a:solidFill>
                <a:schemeClr val="accent1"/>
              </a:solidFill>
              <a:latin typeface="+mn-ea"/>
            </a:endParaRPr>
          </a:p>
          <a:p>
            <a:pPr marL="342900" indent="-342900">
              <a:buFont typeface="Wingdings" panose="05000000000000000000" pitchFamily="2" charset="2"/>
              <a:buChar char="Ø"/>
            </a:pPr>
            <a:r>
              <a:rPr lang="zh-CN" altLang="en-US" sz="1600" b="1" dirty="0">
                <a:solidFill>
                  <a:schemeClr val="accent1"/>
                </a:solidFill>
                <a:latin typeface="+mn-ea"/>
              </a:rPr>
              <a:t>重复以上两步，直到两个分类器不变</a:t>
            </a:r>
            <a:endParaRPr lang="en-US" altLang="zh-CN" sz="1600" b="1" dirty="0">
              <a:solidFill>
                <a:schemeClr val="accent1"/>
              </a:solidFill>
              <a:latin typeface="+mn-ea"/>
            </a:endParaRPr>
          </a:p>
        </p:txBody>
      </p:sp>
    </p:spTree>
    <p:extLst>
      <p:ext uri="{BB962C8B-B14F-4D97-AF65-F5344CB8AC3E}">
        <p14:creationId xmlns:p14="http://schemas.microsoft.com/office/powerpoint/2010/main" val="30399277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C8EB573-50B4-43FB-BAE6-A2FB864219AA}"/>
              </a:ext>
            </a:extLst>
          </p:cNvPr>
          <p:cNvSpPr>
            <a:spLocks noGrp="1"/>
          </p:cNvSpPr>
          <p:nvPr>
            <p:ph type="body" sz="quarter" idx="12"/>
          </p:nvPr>
        </p:nvSpPr>
        <p:spPr/>
        <p:txBody>
          <a:bodyPr/>
          <a:lstStyle/>
          <a:p>
            <a:pPr marL="0" indent="0">
              <a:buNone/>
            </a:pPr>
            <a:r>
              <a:rPr lang="en-US" altLang="zh-CN" dirty="0"/>
              <a:t>2.5.</a:t>
            </a:r>
            <a:r>
              <a:rPr lang="zh-CN" altLang="en-US" dirty="0"/>
              <a:t>基于分歧的方法</a:t>
            </a:r>
          </a:p>
        </p:txBody>
      </p:sp>
      <p:pic>
        <p:nvPicPr>
          <p:cNvPr id="3" name="图片 2"/>
          <p:cNvPicPr>
            <a:picLocks noChangeAspect="1"/>
          </p:cNvPicPr>
          <p:nvPr/>
        </p:nvPicPr>
        <p:blipFill>
          <a:blip r:embed="rId3"/>
          <a:stretch>
            <a:fillRect/>
          </a:stretch>
        </p:blipFill>
        <p:spPr>
          <a:xfrm>
            <a:off x="6892026" y="723473"/>
            <a:ext cx="4971574" cy="5547774"/>
          </a:xfrm>
          <a:prstGeom prst="rect">
            <a:avLst/>
          </a:prstGeom>
        </p:spPr>
      </p:pic>
      <p:pic>
        <p:nvPicPr>
          <p:cNvPr id="4" name="图片 3"/>
          <p:cNvPicPr>
            <a:picLocks noChangeAspect="1"/>
          </p:cNvPicPr>
          <p:nvPr/>
        </p:nvPicPr>
        <p:blipFill>
          <a:blip r:embed="rId4"/>
          <a:stretch>
            <a:fillRect/>
          </a:stretch>
        </p:blipFill>
        <p:spPr>
          <a:xfrm>
            <a:off x="343019" y="1723710"/>
            <a:ext cx="6109574" cy="3335902"/>
          </a:xfrm>
          <a:prstGeom prst="rect">
            <a:avLst/>
          </a:prstGeom>
        </p:spPr>
      </p:pic>
      <p:sp>
        <p:nvSpPr>
          <p:cNvPr id="5" name="矩形 4"/>
          <p:cNvSpPr/>
          <p:nvPr/>
        </p:nvSpPr>
        <p:spPr>
          <a:xfrm>
            <a:off x="832276" y="1138934"/>
            <a:ext cx="2069797"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协同训练算法</a:t>
            </a:r>
            <a:endParaRPr lang="zh-CN" altLang="en-US" sz="2000" dirty="0"/>
          </a:p>
        </p:txBody>
      </p:sp>
      <p:sp>
        <p:nvSpPr>
          <p:cNvPr id="6" name="右箭头 5"/>
          <p:cNvSpPr/>
          <p:nvPr/>
        </p:nvSpPr>
        <p:spPr>
          <a:xfrm>
            <a:off x="5447401" y="4022147"/>
            <a:ext cx="1444625" cy="666750"/>
          </a:xfrm>
          <a:prstGeom prst="rightArrow">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noFill/>
            </a:endParaRPr>
          </a:p>
        </p:txBody>
      </p:sp>
      <p:sp>
        <p:nvSpPr>
          <p:cNvPr id="7" name="矩形 6"/>
          <p:cNvSpPr/>
          <p:nvPr/>
        </p:nvSpPr>
        <p:spPr>
          <a:xfrm>
            <a:off x="5403850" y="3837481"/>
            <a:ext cx="1059906" cy="369332"/>
          </a:xfrm>
          <a:prstGeom prst="rect">
            <a:avLst/>
          </a:prstGeom>
        </p:spPr>
        <p:txBody>
          <a:bodyPr wrap="none">
            <a:spAutoFit/>
          </a:bodyPr>
          <a:lstStyle/>
          <a:p>
            <a:r>
              <a:rPr lang="zh-CN" altLang="en-US" b="1" dirty="0">
                <a:solidFill>
                  <a:srgbClr val="0070C0"/>
                </a:solidFill>
                <a:latin typeface="Source Sans Pro" panose="020B0604020202020204" pitchFamily="34" charset="0"/>
              </a:rPr>
              <a:t>   伪代码</a:t>
            </a:r>
            <a:endParaRPr lang="zh-CN" altLang="en-US" dirty="0"/>
          </a:p>
        </p:txBody>
      </p:sp>
      <p:sp>
        <p:nvSpPr>
          <p:cNvPr id="9" name="矩形 8">
            <a:extLst>
              <a:ext uri="{FF2B5EF4-FFF2-40B4-BE49-F238E27FC236}">
                <a16:creationId xmlns:a16="http://schemas.microsoft.com/office/drawing/2014/main" id="{63B8F315-1FB4-88B3-0C4B-7A9E86380C95}"/>
              </a:ext>
            </a:extLst>
          </p:cNvPr>
          <p:cNvSpPr/>
          <p:nvPr/>
        </p:nvSpPr>
        <p:spPr>
          <a:xfrm>
            <a:off x="566962" y="5244278"/>
            <a:ext cx="5529038" cy="646331"/>
          </a:xfrm>
          <a:prstGeom prst="rect">
            <a:avLst/>
          </a:prstGeom>
        </p:spPr>
        <p:txBody>
          <a:bodyPr wrap="square">
            <a:spAutoFit/>
          </a:bodyPr>
          <a:lstStyle/>
          <a:p>
            <a:r>
              <a:rPr lang="zh-CN" altLang="en-US" dirty="0">
                <a:solidFill>
                  <a:srgbClr val="0070C0"/>
                </a:solidFill>
                <a:latin typeface="Source Sans Pro" panose="020B0604020202020204" pitchFamily="34" charset="0"/>
              </a:rPr>
              <a:t>研究表明，协同训练无需多多视图数据，只要保证多个弱学习器之间有显著分歧即可</a:t>
            </a:r>
            <a:endParaRPr lang="en-US" altLang="zh-CN" dirty="0">
              <a:solidFill>
                <a:srgbClr val="0070C0"/>
              </a:solidFill>
              <a:latin typeface="Source Sans Pro" panose="020B0604020202020204" pitchFamily="34" charset="0"/>
            </a:endParaRPr>
          </a:p>
        </p:txBody>
      </p:sp>
    </p:spTree>
    <p:extLst>
      <p:ext uri="{BB962C8B-B14F-4D97-AF65-F5344CB8AC3E}">
        <p14:creationId xmlns:p14="http://schemas.microsoft.com/office/powerpoint/2010/main" val="1044321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2962FAD-A764-4F27-9396-9DF6402BFB1F}"/>
              </a:ext>
            </a:extLst>
          </p:cNvPr>
          <p:cNvSpPr>
            <a:spLocks noGrp="1"/>
          </p:cNvSpPr>
          <p:nvPr>
            <p:ph type="body" sz="quarter" idx="12"/>
          </p:nvPr>
        </p:nvSpPr>
        <p:spPr/>
        <p:txBody>
          <a:bodyPr/>
          <a:lstStyle/>
          <a:p>
            <a:pPr marL="0" indent="0">
              <a:buNone/>
            </a:pPr>
            <a:r>
              <a:rPr lang="en-US" altLang="zh-CN" dirty="0"/>
              <a:t>2.6.</a:t>
            </a:r>
            <a:r>
              <a:rPr lang="zh-CN" altLang="en-US" dirty="0"/>
              <a:t>半监督聚类</a:t>
            </a:r>
          </a:p>
        </p:txBody>
      </p:sp>
      <p:sp>
        <p:nvSpPr>
          <p:cNvPr id="4" name="矩形 3"/>
          <p:cNvSpPr/>
          <p:nvPr/>
        </p:nvSpPr>
        <p:spPr>
          <a:xfrm>
            <a:off x="756076" y="967484"/>
            <a:ext cx="7199407" cy="1015663"/>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拥有部分额外监督信息时：可利用监督信息改善聚类效果。</a:t>
            </a:r>
            <a:endParaRPr lang="en-US" altLang="zh-CN" sz="2000" b="1" dirty="0">
              <a:solidFill>
                <a:srgbClr val="0070C0"/>
              </a:solidFill>
              <a:latin typeface="Source Sans Pro" panose="020B0604020202020204" pitchFamily="34" charset="0"/>
            </a:endParaRPr>
          </a:p>
          <a:p>
            <a:pPr marL="342900" indent="-342900">
              <a:buFont typeface="Wingdings" panose="05000000000000000000" pitchFamily="2" charset="2"/>
              <a:buChar char="p"/>
            </a:pPr>
            <a:endParaRPr lang="en-US" altLang="zh-CN" sz="2000" b="1" dirty="0">
              <a:solidFill>
                <a:srgbClr val="0070C0"/>
              </a:solidFill>
              <a:latin typeface="Source Sans Pro" panose="020B0604020202020204" pitchFamily="34" charset="0"/>
            </a:endParaRPr>
          </a:p>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两种监督信息：</a:t>
            </a:r>
            <a:endParaRPr lang="zh-CN" altLang="en-US" sz="2000" dirty="0"/>
          </a:p>
        </p:txBody>
      </p:sp>
      <p:sp>
        <p:nvSpPr>
          <p:cNvPr id="5" name="矩形 4"/>
          <p:cNvSpPr/>
          <p:nvPr/>
        </p:nvSpPr>
        <p:spPr>
          <a:xfrm>
            <a:off x="933033" y="2274838"/>
            <a:ext cx="9768288" cy="2308324"/>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约束：必连（实线）与勿连（虚线）</a:t>
            </a: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endParaRPr lang="en-US" altLang="zh-CN" b="1" dirty="0">
              <a:solidFill>
                <a:srgbClr val="00B050"/>
              </a:solidFill>
            </a:endParaRPr>
          </a:p>
          <a:p>
            <a:pPr marL="285750" indent="-285750">
              <a:buFont typeface="Wingdings" panose="05000000000000000000" pitchFamily="2" charset="2"/>
              <a:buChar char="l"/>
            </a:pPr>
            <a:r>
              <a:rPr lang="zh-CN" altLang="en-US" b="1" dirty="0">
                <a:solidFill>
                  <a:srgbClr val="00B050"/>
                </a:solidFill>
              </a:rPr>
              <a:t>少量有标签样本</a:t>
            </a:r>
            <a:endParaRPr lang="en-US" altLang="zh-CN" b="1" dirty="0">
              <a:solidFill>
                <a:srgbClr val="00B050"/>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1611" y="4674665"/>
            <a:ext cx="2136732" cy="1241615"/>
          </a:xfrm>
          <a:prstGeom prst="rect">
            <a:avLst/>
          </a:prstGeom>
        </p:spPr>
      </p:pic>
      <p:sp>
        <p:nvSpPr>
          <p:cNvPr id="7" name="椭圆 6"/>
          <p:cNvSpPr/>
          <p:nvPr/>
        </p:nvSpPr>
        <p:spPr>
          <a:xfrm>
            <a:off x="4493202" y="2965164"/>
            <a:ext cx="76200" cy="666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731327" y="3310025"/>
            <a:ext cx="76200" cy="666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69552" y="3765264"/>
            <a:ext cx="76200" cy="6667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150552" y="3698589"/>
            <a:ext cx="76200" cy="6667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5921952" y="3965289"/>
            <a:ext cx="76200" cy="6667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6302952" y="3898614"/>
            <a:ext cx="76200" cy="66675"/>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5283777" y="3117564"/>
            <a:ext cx="76200" cy="666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5521902" y="3462425"/>
            <a:ext cx="76200" cy="6667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p:cNvCxnSpPr>
            <a:stCxn id="8" idx="7"/>
            <a:endCxn id="15" idx="1"/>
          </p:cNvCxnSpPr>
          <p:nvPr/>
        </p:nvCxnSpPr>
        <p:spPr>
          <a:xfrm flipV="1">
            <a:off x="4796368" y="3127328"/>
            <a:ext cx="498568" cy="1924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16" idx="5"/>
            <a:endCxn id="9" idx="1"/>
          </p:cNvCxnSpPr>
          <p:nvPr/>
        </p:nvCxnSpPr>
        <p:spPr>
          <a:xfrm>
            <a:off x="5586943" y="3519336"/>
            <a:ext cx="193768" cy="255692"/>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11" idx="0"/>
            <a:endCxn id="10" idx="2"/>
          </p:cNvCxnSpPr>
          <p:nvPr/>
        </p:nvCxnSpPr>
        <p:spPr>
          <a:xfrm flipV="1">
            <a:off x="5960052" y="3731927"/>
            <a:ext cx="190500" cy="233362"/>
          </a:xfrm>
          <a:prstGeom prst="line">
            <a:avLst/>
          </a:prstGeom>
          <a:ln>
            <a:solidFill>
              <a:srgbClr val="7030A0"/>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73209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2"/>
          </p:nvPr>
        </p:nvSpPr>
        <p:spPr/>
        <p:txBody>
          <a:bodyPr/>
          <a:lstStyle/>
          <a:p>
            <a:pPr marL="0" indent="0">
              <a:buNone/>
            </a:pPr>
            <a:r>
              <a:rPr lang="en-US" altLang="zh-CN" dirty="0"/>
              <a:t>2.6.</a:t>
            </a:r>
            <a:r>
              <a:rPr lang="zh-CN" altLang="en-US" dirty="0"/>
              <a:t>半监督聚类</a:t>
            </a:r>
          </a:p>
        </p:txBody>
      </p:sp>
      <p:pic>
        <p:nvPicPr>
          <p:cNvPr id="3" name="图片 2"/>
          <p:cNvPicPr>
            <a:picLocks noChangeAspect="1"/>
          </p:cNvPicPr>
          <p:nvPr/>
        </p:nvPicPr>
        <p:blipFill>
          <a:blip r:embed="rId2"/>
          <a:stretch>
            <a:fillRect/>
          </a:stretch>
        </p:blipFill>
        <p:spPr>
          <a:xfrm>
            <a:off x="5403850" y="2466076"/>
            <a:ext cx="6126046" cy="3628238"/>
          </a:xfrm>
          <a:prstGeom prst="rect">
            <a:avLst/>
          </a:prstGeom>
        </p:spPr>
      </p:pic>
      <p:sp>
        <p:nvSpPr>
          <p:cNvPr id="4" name="矩形 3"/>
          <p:cNvSpPr/>
          <p:nvPr/>
        </p:nvSpPr>
        <p:spPr>
          <a:xfrm>
            <a:off x="756076" y="967484"/>
            <a:ext cx="2326278"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约束</a:t>
            </a:r>
            <a:r>
              <a:rPr lang="en-US" altLang="zh-CN" sz="2000" b="1" dirty="0">
                <a:solidFill>
                  <a:srgbClr val="0070C0"/>
                </a:solidFill>
                <a:latin typeface="Source Sans Pro" panose="020B0604020202020204" pitchFamily="34" charset="0"/>
              </a:rPr>
              <a:t>K-</a:t>
            </a:r>
            <a:r>
              <a:rPr lang="zh-CN" altLang="en-US" sz="2000" b="1" dirty="0">
                <a:solidFill>
                  <a:srgbClr val="0070C0"/>
                </a:solidFill>
                <a:latin typeface="Source Sans Pro" panose="020B0604020202020204" pitchFamily="34" charset="0"/>
              </a:rPr>
              <a:t>均值算法</a:t>
            </a:r>
            <a:endParaRPr lang="zh-CN" altLang="en-US" sz="2000" dirty="0"/>
          </a:p>
        </p:txBody>
      </p:sp>
      <p:pic>
        <p:nvPicPr>
          <p:cNvPr id="5" name="图片 4"/>
          <p:cNvPicPr>
            <a:picLocks noChangeAspect="1"/>
          </p:cNvPicPr>
          <p:nvPr/>
        </p:nvPicPr>
        <p:blipFill>
          <a:blip r:embed="rId3"/>
          <a:stretch>
            <a:fillRect/>
          </a:stretch>
        </p:blipFill>
        <p:spPr>
          <a:xfrm>
            <a:off x="756076" y="1455226"/>
            <a:ext cx="4363888" cy="4639088"/>
          </a:xfrm>
          <a:prstGeom prst="rect">
            <a:avLst/>
          </a:prstGeom>
        </p:spPr>
      </p:pic>
      <p:sp>
        <p:nvSpPr>
          <p:cNvPr id="6" name="矩形 5"/>
          <p:cNvSpPr/>
          <p:nvPr/>
        </p:nvSpPr>
        <p:spPr>
          <a:xfrm>
            <a:off x="5403850" y="1939113"/>
            <a:ext cx="6126046"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西瓜数据集</a:t>
            </a:r>
            <a:r>
              <a:rPr lang="en-US" altLang="zh-CN" b="1" dirty="0">
                <a:solidFill>
                  <a:srgbClr val="00B050"/>
                </a:solidFill>
              </a:rPr>
              <a:t>4.0,</a:t>
            </a:r>
            <a:r>
              <a:rPr lang="zh-CN" altLang="en-US" b="1" dirty="0">
                <a:solidFill>
                  <a:srgbClr val="00B050"/>
                </a:solidFill>
              </a:rPr>
              <a:t>施加若干必连和勿连约束，聚类迭代过程</a:t>
            </a:r>
            <a:endParaRPr lang="en-US" altLang="zh-CN" b="1" dirty="0">
              <a:solidFill>
                <a:srgbClr val="00B050"/>
              </a:solidFill>
            </a:endParaRPr>
          </a:p>
        </p:txBody>
      </p:sp>
      <p:sp>
        <p:nvSpPr>
          <p:cNvPr id="7" name="矩形 6">
            <a:extLst>
              <a:ext uri="{FF2B5EF4-FFF2-40B4-BE49-F238E27FC236}">
                <a16:creationId xmlns:a16="http://schemas.microsoft.com/office/drawing/2014/main" id="{A4FD90E6-FBAD-8B4C-B890-A666B77BEADA}"/>
              </a:ext>
            </a:extLst>
          </p:cNvPr>
          <p:cNvSpPr/>
          <p:nvPr/>
        </p:nvSpPr>
        <p:spPr>
          <a:xfrm>
            <a:off x="5403850" y="1142451"/>
            <a:ext cx="6126046" cy="646331"/>
          </a:xfrm>
          <a:prstGeom prst="rect">
            <a:avLst/>
          </a:prstGeom>
        </p:spPr>
        <p:txBody>
          <a:bodyPr wrap="square">
            <a:spAutoFit/>
          </a:bodyPr>
          <a:lstStyle/>
          <a:p>
            <a:r>
              <a:rPr lang="zh-CN" altLang="en-US" dirty="0">
                <a:solidFill>
                  <a:srgbClr val="0070C0"/>
                </a:solidFill>
                <a:latin typeface="Source Sans Pro" panose="020B0604020202020204" pitchFamily="34" charset="0"/>
              </a:rPr>
              <a:t>在标准</a:t>
            </a:r>
            <a:r>
              <a:rPr lang="en-US" altLang="zh-CN" dirty="0">
                <a:solidFill>
                  <a:srgbClr val="0070C0"/>
                </a:solidFill>
                <a:latin typeface="Source Sans Pro" panose="020B0604020202020204" pitchFamily="34" charset="0"/>
              </a:rPr>
              <a:t>K-Means</a:t>
            </a:r>
            <a:r>
              <a:rPr lang="zh-CN" altLang="en-US" dirty="0">
                <a:solidFill>
                  <a:srgbClr val="0070C0"/>
                </a:solidFill>
                <a:latin typeface="Source Sans Pro" panose="020B0604020202020204" pitchFamily="34" charset="0"/>
              </a:rPr>
              <a:t>算法中加入对约束的检测，依次判断距离无标签样本最近的簇是否满足约束</a:t>
            </a:r>
            <a:endParaRPr lang="en-US" altLang="zh-CN" dirty="0">
              <a:solidFill>
                <a:srgbClr val="0070C0"/>
              </a:solidFill>
              <a:latin typeface="Source Sans Pro" panose="020B0604020202020204" pitchFamily="34" charset="0"/>
            </a:endParaRPr>
          </a:p>
        </p:txBody>
      </p:sp>
    </p:spTree>
    <p:extLst>
      <p:ext uri="{BB962C8B-B14F-4D97-AF65-F5344CB8AC3E}">
        <p14:creationId xmlns:p14="http://schemas.microsoft.com/office/powerpoint/2010/main" val="3835535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3BE80A6-D1B6-4C9E-BD0F-706DDE146F2E}"/>
              </a:ext>
            </a:extLst>
          </p:cNvPr>
          <p:cNvSpPr>
            <a:spLocks noGrp="1"/>
          </p:cNvSpPr>
          <p:nvPr>
            <p:ph type="body" sz="quarter" idx="12"/>
          </p:nvPr>
        </p:nvSpPr>
        <p:spPr/>
        <p:txBody>
          <a:bodyPr/>
          <a:lstStyle/>
          <a:p>
            <a:pPr marL="0" indent="0">
              <a:buNone/>
            </a:pPr>
            <a:r>
              <a:rPr lang="en-US" altLang="zh-CN" dirty="0"/>
              <a:t>2.6.</a:t>
            </a:r>
            <a:r>
              <a:rPr lang="zh-CN" altLang="en-US" dirty="0"/>
              <a:t>半监督聚类</a:t>
            </a:r>
          </a:p>
        </p:txBody>
      </p:sp>
      <p:pic>
        <p:nvPicPr>
          <p:cNvPr id="3" name="图片 2"/>
          <p:cNvPicPr>
            <a:picLocks noChangeAspect="1"/>
          </p:cNvPicPr>
          <p:nvPr/>
        </p:nvPicPr>
        <p:blipFill>
          <a:blip r:embed="rId3"/>
          <a:stretch>
            <a:fillRect/>
          </a:stretch>
        </p:blipFill>
        <p:spPr>
          <a:xfrm>
            <a:off x="566963" y="1498488"/>
            <a:ext cx="5412316" cy="4464173"/>
          </a:xfrm>
          <a:prstGeom prst="rect">
            <a:avLst/>
          </a:prstGeom>
        </p:spPr>
      </p:pic>
      <p:sp>
        <p:nvSpPr>
          <p:cNvPr id="5" name="矩形 4"/>
          <p:cNvSpPr/>
          <p:nvPr/>
        </p:nvSpPr>
        <p:spPr>
          <a:xfrm>
            <a:off x="1051351" y="895339"/>
            <a:ext cx="3608680" cy="400110"/>
          </a:xfrm>
          <a:prstGeom prst="rect">
            <a:avLst/>
          </a:prstGeom>
        </p:spPr>
        <p:txBody>
          <a:bodyPr wrap="none">
            <a:spAutoFit/>
          </a:bodyPr>
          <a:lstStyle/>
          <a:p>
            <a:pPr marL="342900" indent="-342900">
              <a:buFont typeface="Wingdings" panose="05000000000000000000" pitchFamily="2" charset="2"/>
              <a:buChar char="p"/>
            </a:pPr>
            <a:r>
              <a:rPr lang="zh-CN" altLang="en-US" sz="2000" b="1" dirty="0">
                <a:solidFill>
                  <a:srgbClr val="0070C0"/>
                </a:solidFill>
                <a:latin typeface="Source Sans Pro" panose="020B0604020202020204" pitchFamily="34" charset="0"/>
              </a:rPr>
              <a:t>少量有标记样本的聚类算法</a:t>
            </a:r>
            <a:endParaRPr lang="zh-CN" altLang="en-US" sz="2000" dirty="0"/>
          </a:p>
        </p:txBody>
      </p:sp>
      <p:sp>
        <p:nvSpPr>
          <p:cNvPr id="6" name="矩形 5"/>
          <p:cNvSpPr/>
          <p:nvPr/>
        </p:nvSpPr>
        <p:spPr>
          <a:xfrm>
            <a:off x="6212723" y="2206666"/>
            <a:ext cx="4838548" cy="369332"/>
          </a:xfrm>
          <a:prstGeom prst="rect">
            <a:avLst/>
          </a:prstGeom>
        </p:spPr>
        <p:txBody>
          <a:bodyPr wrap="square">
            <a:spAutoFit/>
          </a:bodyPr>
          <a:lstStyle/>
          <a:p>
            <a:pPr marL="285750" indent="-285750">
              <a:buFont typeface="Wingdings" panose="05000000000000000000" pitchFamily="2" charset="2"/>
              <a:buChar char="l"/>
            </a:pPr>
            <a:r>
              <a:rPr lang="zh-CN" altLang="en-US" b="1" dirty="0">
                <a:solidFill>
                  <a:srgbClr val="00B050"/>
                </a:solidFill>
              </a:rPr>
              <a:t>西瓜数据集</a:t>
            </a:r>
            <a:r>
              <a:rPr lang="en-US" altLang="zh-CN" b="1" dirty="0">
                <a:solidFill>
                  <a:srgbClr val="00B050"/>
                </a:solidFill>
              </a:rPr>
              <a:t>4.0,</a:t>
            </a:r>
            <a:r>
              <a:rPr lang="zh-CN" altLang="en-US" b="1" dirty="0">
                <a:solidFill>
                  <a:srgbClr val="00B050"/>
                </a:solidFill>
              </a:rPr>
              <a:t>假定部分样本类别已知</a:t>
            </a:r>
            <a:endParaRPr lang="en-US" altLang="zh-CN" b="1" dirty="0">
              <a:solidFill>
                <a:srgbClr val="00B050"/>
              </a:solidFill>
            </a:endParaRPr>
          </a:p>
        </p:txBody>
      </p:sp>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723" y="2840884"/>
            <a:ext cx="5276565" cy="3121777"/>
          </a:xfrm>
          <a:prstGeom prst="rect">
            <a:avLst/>
          </a:prstGeom>
        </p:spPr>
      </p:pic>
      <p:sp>
        <p:nvSpPr>
          <p:cNvPr id="7" name="矩形 6">
            <a:extLst>
              <a:ext uri="{FF2B5EF4-FFF2-40B4-BE49-F238E27FC236}">
                <a16:creationId xmlns:a16="http://schemas.microsoft.com/office/drawing/2014/main" id="{F1E01F64-CA6A-06C3-C657-84964CF2ED37}"/>
              </a:ext>
            </a:extLst>
          </p:cNvPr>
          <p:cNvSpPr/>
          <p:nvPr/>
        </p:nvSpPr>
        <p:spPr>
          <a:xfrm>
            <a:off x="6212723" y="1295449"/>
            <a:ext cx="4977131" cy="646331"/>
          </a:xfrm>
          <a:prstGeom prst="rect">
            <a:avLst/>
          </a:prstGeom>
        </p:spPr>
        <p:txBody>
          <a:bodyPr wrap="square">
            <a:spAutoFit/>
          </a:bodyPr>
          <a:lstStyle/>
          <a:p>
            <a:r>
              <a:rPr lang="zh-CN" altLang="en-US" dirty="0">
                <a:solidFill>
                  <a:srgbClr val="0070C0"/>
                </a:solidFill>
                <a:latin typeface="Source Sans Pro" panose="020B0604020202020204" pitchFamily="34" charset="0"/>
              </a:rPr>
              <a:t>先根据有标记样本初始化聚类中心，再使用</a:t>
            </a:r>
            <a:r>
              <a:rPr lang="en-US" altLang="zh-CN" dirty="0">
                <a:solidFill>
                  <a:srgbClr val="0070C0"/>
                </a:solidFill>
                <a:latin typeface="Source Sans Pro" panose="020B0604020202020204" pitchFamily="34" charset="0"/>
              </a:rPr>
              <a:t>K-Means</a:t>
            </a:r>
            <a:r>
              <a:rPr lang="zh-CN" altLang="en-US" dirty="0">
                <a:solidFill>
                  <a:srgbClr val="0070C0"/>
                </a:solidFill>
                <a:latin typeface="Source Sans Pro" panose="020B0604020202020204" pitchFamily="34" charset="0"/>
              </a:rPr>
              <a:t>算法划分无标记样本</a:t>
            </a:r>
            <a:endParaRPr lang="en-US" altLang="zh-CN" dirty="0">
              <a:solidFill>
                <a:srgbClr val="0070C0"/>
              </a:solidFill>
              <a:latin typeface="Source Sans Pro" panose="020B0604020202020204" pitchFamily="34" charset="0"/>
            </a:endParaRPr>
          </a:p>
        </p:txBody>
      </p:sp>
    </p:spTree>
    <p:extLst>
      <p:ext uri="{BB962C8B-B14F-4D97-AF65-F5344CB8AC3E}">
        <p14:creationId xmlns:p14="http://schemas.microsoft.com/office/powerpoint/2010/main" val="37877516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3BE80A6-D1B6-4C9E-BD0F-706DDE146F2E}"/>
              </a:ext>
            </a:extLst>
          </p:cNvPr>
          <p:cNvSpPr>
            <a:spLocks noGrp="1"/>
          </p:cNvSpPr>
          <p:nvPr>
            <p:ph type="body" sz="quarter" idx="12"/>
          </p:nvPr>
        </p:nvSpPr>
        <p:spPr/>
        <p:txBody>
          <a:bodyPr/>
          <a:lstStyle/>
          <a:p>
            <a:pPr marL="0" indent="0">
              <a:buNone/>
            </a:pPr>
            <a:r>
              <a:rPr lang="en-US" altLang="zh-CN" dirty="0"/>
              <a:t>3.</a:t>
            </a:r>
            <a:r>
              <a:rPr lang="zh-CN" altLang="en-US" dirty="0"/>
              <a:t>领域前沿</a:t>
            </a:r>
          </a:p>
        </p:txBody>
      </p:sp>
      <p:sp>
        <p:nvSpPr>
          <p:cNvPr id="2" name="矩形 1">
            <a:extLst>
              <a:ext uri="{FF2B5EF4-FFF2-40B4-BE49-F238E27FC236}">
                <a16:creationId xmlns:a16="http://schemas.microsoft.com/office/drawing/2014/main" id="{E09F31EC-CAEE-CC0F-9E16-4E0CF1A0DF04}"/>
              </a:ext>
            </a:extLst>
          </p:cNvPr>
          <p:cNvSpPr/>
          <p:nvPr/>
        </p:nvSpPr>
        <p:spPr>
          <a:xfrm>
            <a:off x="756076" y="967484"/>
            <a:ext cx="1601721" cy="400110"/>
          </a:xfrm>
          <a:prstGeom prst="rect">
            <a:avLst/>
          </a:prstGeom>
        </p:spPr>
        <p:txBody>
          <a:bodyPr wrap="none">
            <a:spAutoFit/>
          </a:bodyPr>
          <a:lstStyle/>
          <a:p>
            <a:pPr marL="342900" indent="-342900">
              <a:buFont typeface="Wingdings" panose="05000000000000000000" pitchFamily="2" charset="2"/>
              <a:buChar char="p"/>
            </a:pPr>
            <a:r>
              <a:rPr lang="en-US" altLang="zh-CN" sz="2000" b="1" dirty="0">
                <a:solidFill>
                  <a:srgbClr val="0070C0"/>
                </a:solidFill>
                <a:latin typeface="Source Sans Pro" panose="020B0604020202020204" pitchFamily="34" charset="0"/>
              </a:rPr>
              <a:t>XX-Match</a:t>
            </a:r>
            <a:endParaRPr lang="zh-CN" altLang="en-US" sz="2000" dirty="0"/>
          </a:p>
        </p:txBody>
      </p:sp>
      <p:sp>
        <p:nvSpPr>
          <p:cNvPr id="3" name="文本框 2">
            <a:extLst>
              <a:ext uri="{FF2B5EF4-FFF2-40B4-BE49-F238E27FC236}">
                <a16:creationId xmlns:a16="http://schemas.microsoft.com/office/drawing/2014/main" id="{138BCC1A-CF7C-72CC-292A-F65DE6578FC6}"/>
              </a:ext>
            </a:extLst>
          </p:cNvPr>
          <p:cNvSpPr txBox="1"/>
          <p:nvPr/>
        </p:nvSpPr>
        <p:spPr>
          <a:xfrm>
            <a:off x="756076" y="1367594"/>
            <a:ext cx="11131124" cy="170950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1" dirty="0">
                <a:solidFill>
                  <a:schemeClr val="accent1"/>
                </a:solidFill>
                <a:latin typeface="+mn-ea"/>
              </a:rPr>
              <a:t>一致性正则：</a:t>
            </a:r>
            <a:r>
              <a:rPr lang="zh-CN" altLang="en-US" dirty="0">
                <a:solidFill>
                  <a:srgbClr val="0070C0"/>
                </a:solidFill>
                <a:latin typeface="Source Sans Pro" panose="020B0604020202020204" pitchFamily="34" charset="0"/>
              </a:rPr>
              <a:t>给输入加入扰动</a:t>
            </a:r>
            <a:r>
              <a:rPr lang="zh-CN" altLang="en" dirty="0">
                <a:solidFill>
                  <a:srgbClr val="0070C0"/>
                </a:solidFill>
                <a:latin typeface="Source Sans Pro" panose="020B0604020202020204" pitchFamily="34" charset="0"/>
              </a:rPr>
              <a:t>，</a:t>
            </a:r>
            <a:r>
              <a:rPr lang="zh-CN" altLang="en-US" dirty="0">
                <a:solidFill>
                  <a:srgbClr val="0070C0"/>
                </a:solidFill>
                <a:latin typeface="Source Sans Pro" panose="020B0604020202020204" pitchFamily="34" charset="0"/>
              </a:rPr>
              <a:t>模型的输出应该尽可能保持不变或者近似</a:t>
            </a:r>
            <a:endParaRPr lang="en-US" altLang="zh-CN" dirty="0">
              <a:solidFill>
                <a:srgbClr val="0070C0"/>
              </a:solidFill>
              <a:latin typeface="Source Sans Pro" panose="020B0604020202020204" pitchFamily="34" charset="0"/>
            </a:endParaRPr>
          </a:p>
          <a:p>
            <a:pPr marL="800100" lvl="1" indent="-342900">
              <a:lnSpc>
                <a:spcPct val="150000"/>
              </a:lnSpc>
              <a:buFont typeface="Wingdings" panose="05000000000000000000" pitchFamily="2" charset="2"/>
              <a:buChar char="Ø"/>
            </a:pPr>
            <a:r>
              <a:rPr lang="zh-CN" altLang="en-US" dirty="0"/>
              <a:t>注入 </a:t>
            </a:r>
            <a:r>
              <a:rPr lang="en" altLang="zh-CN" dirty="0"/>
              <a:t>noise </a:t>
            </a:r>
            <a:r>
              <a:rPr lang="zh-CN" altLang="en-US" dirty="0"/>
              <a:t>可以通过模型本身的随机性（如 </a:t>
            </a:r>
            <a:r>
              <a:rPr lang="en" altLang="zh-CN" dirty="0"/>
              <a:t>dropout</a:t>
            </a:r>
            <a:r>
              <a:rPr lang="zh-CN" altLang="en" dirty="0"/>
              <a:t>）</a:t>
            </a:r>
            <a:r>
              <a:rPr lang="zh-CN" altLang="en-US" dirty="0"/>
              <a:t>或者直接加入噪声</a:t>
            </a:r>
            <a:r>
              <a:rPr lang="zh-CN" altLang="en" dirty="0"/>
              <a:t>，</a:t>
            </a:r>
            <a:r>
              <a:rPr lang="zh-CN" altLang="en-US" dirty="0"/>
              <a:t>也可以通过 </a:t>
            </a:r>
            <a:r>
              <a:rPr lang="en" altLang="zh-CN" dirty="0"/>
              <a:t>data augmentation</a:t>
            </a:r>
            <a:r>
              <a:rPr lang="zh-CN" altLang="en" dirty="0"/>
              <a:t>；</a:t>
            </a:r>
            <a:r>
              <a:rPr lang="zh-CN" altLang="en-US" dirty="0"/>
              <a:t>计算一致性的方法，可以使用 </a:t>
            </a:r>
            <a:r>
              <a:rPr lang="en" altLang="zh-CN" dirty="0"/>
              <a:t>L2</a:t>
            </a:r>
            <a:r>
              <a:rPr lang="zh-CN" altLang="en" dirty="0"/>
              <a:t>，</a:t>
            </a:r>
            <a:r>
              <a:rPr lang="zh-CN" altLang="en-US" dirty="0"/>
              <a:t>也可以使用 </a:t>
            </a:r>
            <a:r>
              <a:rPr lang="en" altLang="zh-CN" dirty="0"/>
              <a:t>KL divergency</a:t>
            </a:r>
            <a:r>
              <a:rPr lang="zh-CN" altLang="en" dirty="0"/>
              <a:t>、</a:t>
            </a:r>
            <a:r>
              <a:rPr lang="en" altLang="zh-CN" dirty="0"/>
              <a:t>cross entropy</a:t>
            </a:r>
            <a:r>
              <a:rPr lang="zh-CN" altLang="en" dirty="0"/>
              <a:t>。</a:t>
            </a:r>
            <a:endParaRPr lang="en-US" altLang="zh-CN" dirty="0">
              <a:latin typeface="+mn-ea"/>
            </a:endParaRPr>
          </a:p>
          <a:p>
            <a:pPr marL="342900" indent="-342900">
              <a:lnSpc>
                <a:spcPct val="150000"/>
              </a:lnSpc>
              <a:buFont typeface="Wingdings" panose="05000000000000000000" pitchFamily="2" charset="2"/>
              <a:buChar char="Ø"/>
            </a:pPr>
            <a:r>
              <a:rPr lang="zh-CN" altLang="en-US" b="1" dirty="0">
                <a:solidFill>
                  <a:schemeClr val="accent1"/>
                </a:solidFill>
                <a:latin typeface="+mn-ea"/>
              </a:rPr>
              <a:t>熵最小化：</a:t>
            </a:r>
            <a:r>
              <a:rPr lang="zh-CN" altLang="en-US" dirty="0">
                <a:solidFill>
                  <a:srgbClr val="0070C0"/>
                </a:solidFill>
                <a:latin typeface="Source Sans Pro" panose="020B0604020202020204" pitchFamily="34" charset="0"/>
              </a:rPr>
              <a:t>要求预测近似于</a:t>
            </a:r>
            <a:r>
              <a:rPr lang="en-US" altLang="zh-CN" dirty="0">
                <a:solidFill>
                  <a:srgbClr val="0070C0"/>
                </a:solidFill>
                <a:latin typeface="Source Sans Pro" panose="020B0604020202020204" pitchFamily="34" charset="0"/>
              </a:rPr>
              <a:t>one-hot</a:t>
            </a:r>
            <a:r>
              <a:rPr lang="zh-CN" altLang="en-US" dirty="0">
                <a:solidFill>
                  <a:srgbClr val="0070C0"/>
                </a:solidFill>
                <a:latin typeface="Source Sans Pro" panose="020B0604020202020204" pitchFamily="34" charset="0"/>
              </a:rPr>
              <a:t>标签</a:t>
            </a:r>
            <a:endParaRPr lang="en-US" altLang="zh-CN" dirty="0">
              <a:solidFill>
                <a:srgbClr val="0070C0"/>
              </a:solidFill>
              <a:latin typeface="Source Sans Pro" panose="020B0604020202020204" pitchFamily="34" charset="0"/>
            </a:endParaRPr>
          </a:p>
        </p:txBody>
      </p:sp>
      <p:pic>
        <p:nvPicPr>
          <p:cNvPr id="1026" name="Picture 2">
            <a:extLst>
              <a:ext uri="{FF2B5EF4-FFF2-40B4-BE49-F238E27FC236}">
                <a16:creationId xmlns:a16="http://schemas.microsoft.com/office/drawing/2014/main" id="{ABD6757E-29B2-399A-98AC-82B26549C5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76" y="3077101"/>
            <a:ext cx="7775864" cy="1808293"/>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583C33BE-D8D1-1558-361C-6AAD249EF00E}"/>
              </a:ext>
            </a:extLst>
          </p:cNvPr>
          <p:cNvSpPr txBox="1"/>
          <p:nvPr/>
        </p:nvSpPr>
        <p:spPr>
          <a:xfrm>
            <a:off x="756076" y="5251136"/>
            <a:ext cx="10679848" cy="923330"/>
          </a:xfrm>
          <a:prstGeom prst="rect">
            <a:avLst/>
          </a:prstGeom>
          <a:noFill/>
        </p:spPr>
        <p:txBody>
          <a:bodyPr wrap="square">
            <a:spAutoFit/>
          </a:bodyPr>
          <a:lstStyle/>
          <a:p>
            <a:pPr marL="285750" indent="-285750">
              <a:buFont typeface="Arial" panose="020B0604020202020204" pitchFamily="34" charset="0"/>
              <a:buChar char="•"/>
            </a:pPr>
            <a:r>
              <a:rPr lang="en" altLang="zh-CN" dirty="0" err="1">
                <a:solidFill>
                  <a:srgbClr val="0070C0"/>
                </a:solidFill>
                <a:latin typeface="Source Sans Pro" panose="020B0604020202020204" pitchFamily="34" charset="0"/>
              </a:rPr>
              <a:t>MixMatch</a:t>
            </a:r>
            <a:r>
              <a:rPr lang="en" altLang="zh-CN" dirty="0"/>
              <a:t>: A Holistic Approach to Semi-Supervised Learning</a:t>
            </a:r>
          </a:p>
          <a:p>
            <a:pPr marL="285750" indent="-285750">
              <a:buFont typeface="Arial" panose="020B0604020202020204" pitchFamily="34" charset="0"/>
              <a:buChar char="•"/>
            </a:pPr>
            <a:r>
              <a:rPr lang="en" altLang="zh-CN" dirty="0" err="1">
                <a:solidFill>
                  <a:srgbClr val="0070C0"/>
                </a:solidFill>
                <a:latin typeface="Source Sans Pro" panose="020B0604020202020204" pitchFamily="34" charset="0"/>
              </a:rPr>
              <a:t>ReMixMatch</a:t>
            </a:r>
            <a:r>
              <a:rPr lang="en" altLang="zh-CN" dirty="0"/>
              <a:t>: Semi-Supervised Learning with Distribution Alignment and Augmentation</a:t>
            </a:r>
            <a:r>
              <a:rPr lang="zh-CN" altLang="en-US" dirty="0"/>
              <a:t> </a:t>
            </a:r>
            <a:r>
              <a:rPr lang="en" altLang="zh-CN" dirty="0"/>
              <a:t>Anchoring</a:t>
            </a:r>
          </a:p>
          <a:p>
            <a:pPr marL="285750" indent="-285750">
              <a:buFont typeface="Arial" panose="020B0604020202020204" pitchFamily="34" charset="0"/>
              <a:buChar char="•"/>
            </a:pPr>
            <a:r>
              <a:rPr lang="en" altLang="zh-CN" dirty="0" err="1">
                <a:solidFill>
                  <a:srgbClr val="0070C0"/>
                </a:solidFill>
                <a:latin typeface="Source Sans Pro" panose="020B0604020202020204" pitchFamily="34" charset="0"/>
              </a:rPr>
              <a:t>FixMatch</a:t>
            </a:r>
            <a:r>
              <a:rPr lang="en" altLang="zh-CN" dirty="0">
                <a:solidFill>
                  <a:srgbClr val="0070C0"/>
                </a:solidFill>
                <a:latin typeface="Source Sans Pro" panose="020B0604020202020204" pitchFamily="34" charset="0"/>
              </a:rPr>
              <a:t>: </a:t>
            </a:r>
            <a:r>
              <a:rPr lang="en" altLang="zh-CN" dirty="0"/>
              <a:t>Simplifying Semi-Supervised Learning with Consistency and Confidence</a:t>
            </a:r>
            <a:endParaRPr lang="zh-CN" altLang="en-US" dirty="0"/>
          </a:p>
        </p:txBody>
      </p:sp>
      <p:sp>
        <p:nvSpPr>
          <p:cNvPr id="7" name="文本框 6">
            <a:extLst>
              <a:ext uri="{FF2B5EF4-FFF2-40B4-BE49-F238E27FC236}">
                <a16:creationId xmlns:a16="http://schemas.microsoft.com/office/drawing/2014/main" id="{CA84BDD2-4BE2-DDEB-D593-8729546B13CB}"/>
              </a:ext>
            </a:extLst>
          </p:cNvPr>
          <p:cNvSpPr txBox="1"/>
          <p:nvPr/>
        </p:nvSpPr>
        <p:spPr>
          <a:xfrm>
            <a:off x="8963075" y="3588153"/>
            <a:ext cx="3055645" cy="923330"/>
          </a:xfrm>
          <a:prstGeom prst="rect">
            <a:avLst/>
          </a:prstGeom>
          <a:noFill/>
        </p:spPr>
        <p:txBody>
          <a:bodyPr wrap="none" rtlCol="0">
            <a:spAutoFit/>
          </a:bodyPr>
          <a:lstStyle/>
          <a:p>
            <a:pPr algn="l"/>
            <a:r>
              <a:rPr lang="en-US" altLang="zh-CN" dirty="0" err="1">
                <a:solidFill>
                  <a:srgbClr val="0070C0"/>
                </a:solidFill>
                <a:latin typeface="Source Sans Pro" panose="020B0604020202020204" pitchFamily="34" charset="0"/>
              </a:rPr>
              <a:t>MixMatch</a:t>
            </a:r>
            <a:r>
              <a:rPr lang="en-US" altLang="zh-CN" dirty="0">
                <a:solidFill>
                  <a:srgbClr val="0070C0"/>
                </a:solidFill>
                <a:latin typeface="Source Sans Pro" panose="020B0604020202020204" pitchFamily="34" charset="0"/>
              </a:rPr>
              <a:t>:</a:t>
            </a:r>
          </a:p>
          <a:p>
            <a:pPr algn="l"/>
            <a:r>
              <a:rPr kumimoji="1" lang="zh-CN" altLang="en-US" dirty="0">
                <a:latin typeface="+mn-ea"/>
              </a:rPr>
              <a:t>多次数据增强后取平均预测</a:t>
            </a:r>
            <a:endParaRPr kumimoji="1" lang="en-US" altLang="zh-CN" dirty="0">
              <a:latin typeface="+mn-ea"/>
            </a:endParaRPr>
          </a:p>
          <a:p>
            <a:pPr algn="l"/>
            <a:r>
              <a:rPr kumimoji="1" lang="zh-CN" altLang="en-US" dirty="0">
                <a:latin typeface="+mn-ea"/>
              </a:rPr>
              <a:t>作为伪标签</a:t>
            </a:r>
          </a:p>
        </p:txBody>
      </p:sp>
    </p:spTree>
    <p:extLst>
      <p:ext uri="{BB962C8B-B14F-4D97-AF65-F5344CB8AC3E}">
        <p14:creationId xmlns:p14="http://schemas.microsoft.com/office/powerpoint/2010/main" val="23762339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zh-CN" altLang="en-US" sz="4000" dirty="0"/>
              <a:t>前言</a:t>
            </a:r>
          </a:p>
        </p:txBody>
      </p:sp>
      <p:sp>
        <p:nvSpPr>
          <p:cNvPr id="9" name="object 4">
            <a:extLst>
              <a:ext uri="{FF2B5EF4-FFF2-40B4-BE49-F238E27FC236}">
                <a16:creationId xmlns:a16="http://schemas.microsoft.com/office/drawing/2014/main" id="{9042741B-2A61-4603-855A-D717EF599CD2}"/>
              </a:ext>
            </a:extLst>
          </p:cNvPr>
          <p:cNvSpPr txBox="1"/>
          <p:nvPr/>
        </p:nvSpPr>
        <p:spPr>
          <a:xfrm>
            <a:off x="1181871" y="804986"/>
            <a:ext cx="8940323" cy="500906"/>
          </a:xfrm>
          <a:prstGeom prst="rect">
            <a:avLst/>
          </a:prstGeom>
        </p:spPr>
        <p:txBody>
          <a:bodyPr vert="horz" wrap="square" lIns="0" tIns="12700" rIns="0" bIns="0" rtlCol="0">
            <a:spAutoFit/>
          </a:bodyPr>
          <a:lstStyle/>
          <a:p>
            <a:pPr marL="381000" indent="-342900">
              <a:lnSpc>
                <a:spcPct val="150000"/>
              </a:lnSpc>
              <a:buFont typeface="Wingdings" pitchFamily="2" charset="2"/>
              <a:buChar char="Ø"/>
              <a:tabLst>
                <a:tab pos="266700" algn="l"/>
                <a:tab pos="3098800" algn="l"/>
              </a:tabLst>
            </a:pPr>
            <a:r>
              <a:rPr lang="zh-CN" altLang="en-US" sz="2400" dirty="0">
                <a:latin typeface="Arial" panose="020B0604020202020204" pitchFamily="34" charset="0"/>
              </a:rPr>
              <a:t>为什么用半监督学习？ </a:t>
            </a:r>
            <a:endParaRPr lang="en-US" altLang="zh-CN" sz="2400" dirty="0">
              <a:latin typeface="Arial" panose="020B0604020202020204" pitchFamily="34" charset="0"/>
            </a:endParaRPr>
          </a:p>
        </p:txBody>
      </p:sp>
      <p:pic>
        <p:nvPicPr>
          <p:cNvPr id="2" name="Picture 1">
            <a:extLst>
              <a:ext uri="{FF2B5EF4-FFF2-40B4-BE49-F238E27FC236}">
                <a16:creationId xmlns:a16="http://schemas.microsoft.com/office/drawing/2014/main" id="{AF5D94D1-1FD4-7C8B-F9A8-71F91490975E}"/>
              </a:ext>
            </a:extLst>
          </p:cNvPr>
          <p:cNvPicPr>
            <a:picLocks noChangeAspect="1"/>
          </p:cNvPicPr>
          <p:nvPr/>
        </p:nvPicPr>
        <p:blipFill>
          <a:blip r:embed="rId3"/>
          <a:stretch>
            <a:fillRect/>
          </a:stretch>
        </p:blipFill>
        <p:spPr>
          <a:xfrm>
            <a:off x="2893671" y="1417050"/>
            <a:ext cx="5872506" cy="3521041"/>
          </a:xfrm>
          <a:prstGeom prst="rect">
            <a:avLst/>
          </a:prstGeom>
        </p:spPr>
      </p:pic>
      <p:sp>
        <p:nvSpPr>
          <p:cNvPr id="5" name="TextBox 4">
            <a:extLst>
              <a:ext uri="{FF2B5EF4-FFF2-40B4-BE49-F238E27FC236}">
                <a16:creationId xmlns:a16="http://schemas.microsoft.com/office/drawing/2014/main" id="{73E37ADD-CA1E-13E3-5EB5-AACB5E5093BD}"/>
              </a:ext>
            </a:extLst>
          </p:cNvPr>
          <p:cNvSpPr txBox="1"/>
          <p:nvPr/>
        </p:nvSpPr>
        <p:spPr>
          <a:xfrm>
            <a:off x="1799863" y="5163464"/>
            <a:ext cx="8940322" cy="1141338"/>
          </a:xfrm>
          <a:prstGeom prst="rect">
            <a:avLst/>
          </a:prstGeom>
          <a:noFill/>
        </p:spPr>
        <p:txBody>
          <a:bodyPr wrap="square">
            <a:spAutoFit/>
          </a:bodyPr>
          <a:lstStyle/>
          <a:p>
            <a:pPr marL="723900" lvl="1" indent="-228600">
              <a:lnSpc>
                <a:spcPct val="150000"/>
              </a:lnSpc>
              <a:buFont typeface="Arial"/>
              <a:buChar char="•"/>
              <a:tabLst>
                <a:tab pos="266700" algn="l"/>
                <a:tab pos="3098800" algn="l"/>
              </a:tabLst>
            </a:pPr>
            <a:r>
              <a:rPr lang="zh-CN" altLang="en-US" sz="2400" dirty="0">
                <a:latin typeface="Arial" panose="020B0604020202020204" pitchFamily="34" charset="0"/>
              </a:rPr>
              <a:t>收集数据很容易，但收集“有标签的”数据却不容易</a:t>
            </a:r>
          </a:p>
          <a:p>
            <a:pPr marL="723900" lvl="1" indent="-228600">
              <a:lnSpc>
                <a:spcPct val="150000"/>
              </a:lnSpc>
              <a:buFont typeface="Arial"/>
              <a:buChar char="•"/>
              <a:tabLst>
                <a:tab pos="266700" algn="l"/>
                <a:tab pos="3098800" algn="l"/>
              </a:tabLst>
            </a:pPr>
            <a:r>
              <a:rPr lang="zh-CN" altLang="en-US" sz="2400" dirty="0">
                <a:latin typeface="Arial" panose="020B0604020202020204" pitchFamily="34" charset="0"/>
              </a:rPr>
              <a:t>我们在生活中经常用到半监督学习</a:t>
            </a:r>
            <a:r>
              <a:rPr lang="zh-CN" altLang="en-US" sz="2400" dirty="0">
                <a:latin typeface="Calibri"/>
                <a:cs typeface="Calibri"/>
              </a:rPr>
              <a:t>	</a:t>
            </a:r>
            <a:endParaRPr lang="zh-CN" altLang="en-US" sz="2400" baseline="28571" dirty="0">
              <a:latin typeface="Cambria Math"/>
              <a:cs typeface="Cambria Math"/>
            </a:endParaRPr>
          </a:p>
        </p:txBody>
      </p:sp>
    </p:spTree>
    <p:extLst>
      <p:ext uri="{BB962C8B-B14F-4D97-AF65-F5344CB8AC3E}">
        <p14:creationId xmlns:p14="http://schemas.microsoft.com/office/powerpoint/2010/main" val="2122801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3BE80A6-D1B6-4C9E-BD0F-706DDE146F2E}"/>
              </a:ext>
            </a:extLst>
          </p:cNvPr>
          <p:cNvSpPr>
            <a:spLocks noGrp="1"/>
          </p:cNvSpPr>
          <p:nvPr>
            <p:ph type="body" sz="quarter" idx="12"/>
          </p:nvPr>
        </p:nvSpPr>
        <p:spPr/>
        <p:txBody>
          <a:bodyPr/>
          <a:lstStyle/>
          <a:p>
            <a:pPr marL="0" indent="0">
              <a:buNone/>
            </a:pPr>
            <a:r>
              <a:rPr lang="en-US" altLang="zh-CN" dirty="0"/>
              <a:t>3.</a:t>
            </a:r>
            <a:r>
              <a:rPr lang="zh-CN" altLang="en-US" dirty="0"/>
              <a:t>领域前沿</a:t>
            </a:r>
          </a:p>
        </p:txBody>
      </p:sp>
      <p:sp>
        <p:nvSpPr>
          <p:cNvPr id="2" name="矩形 1">
            <a:extLst>
              <a:ext uri="{FF2B5EF4-FFF2-40B4-BE49-F238E27FC236}">
                <a16:creationId xmlns:a16="http://schemas.microsoft.com/office/drawing/2014/main" id="{E09F31EC-CAEE-CC0F-9E16-4E0CF1A0DF04}"/>
              </a:ext>
            </a:extLst>
          </p:cNvPr>
          <p:cNvSpPr/>
          <p:nvPr/>
        </p:nvSpPr>
        <p:spPr>
          <a:xfrm>
            <a:off x="756076" y="967484"/>
            <a:ext cx="3150221" cy="400110"/>
          </a:xfrm>
          <a:prstGeom prst="rect">
            <a:avLst/>
          </a:prstGeom>
        </p:spPr>
        <p:txBody>
          <a:bodyPr wrap="none">
            <a:spAutoFit/>
          </a:bodyPr>
          <a:lstStyle/>
          <a:p>
            <a:pPr marL="342900" indent="-342900">
              <a:buFont typeface="Wingdings" panose="05000000000000000000" pitchFamily="2" charset="2"/>
              <a:buChar char="p"/>
            </a:pPr>
            <a:r>
              <a:rPr lang="en-US" altLang="zh-CN" sz="2000" b="1" dirty="0">
                <a:solidFill>
                  <a:srgbClr val="0070C0"/>
                </a:solidFill>
                <a:latin typeface="Source Sans Pro" panose="020B0604020202020204" pitchFamily="34" charset="0"/>
              </a:rPr>
              <a:t>Teacher Student Model</a:t>
            </a:r>
            <a:endParaRPr lang="zh-CN" altLang="en-US" sz="2000" dirty="0"/>
          </a:p>
        </p:txBody>
      </p:sp>
      <p:sp>
        <p:nvSpPr>
          <p:cNvPr id="6" name="文本框 5">
            <a:extLst>
              <a:ext uri="{FF2B5EF4-FFF2-40B4-BE49-F238E27FC236}">
                <a16:creationId xmlns:a16="http://schemas.microsoft.com/office/drawing/2014/main" id="{D8BFDB70-3547-D0F0-4E1A-3D7B8474BAEF}"/>
              </a:ext>
            </a:extLst>
          </p:cNvPr>
          <p:cNvSpPr txBox="1"/>
          <p:nvPr/>
        </p:nvSpPr>
        <p:spPr>
          <a:xfrm>
            <a:off x="756076" y="1367594"/>
            <a:ext cx="11131124" cy="45839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dirty="0"/>
              <a:t>包含两个model，一个student，一个teacher，teacher引导student从数据中学习“知识”</a:t>
            </a:r>
          </a:p>
        </p:txBody>
      </p:sp>
      <p:pic>
        <p:nvPicPr>
          <p:cNvPr id="2050" name="Picture 2">
            <a:extLst>
              <a:ext uri="{FF2B5EF4-FFF2-40B4-BE49-F238E27FC236}">
                <a16:creationId xmlns:a16="http://schemas.microsoft.com/office/drawing/2014/main" id="{07772490-3F20-7821-57F3-51FE6AC350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66" b="32577"/>
          <a:stretch/>
        </p:blipFill>
        <p:spPr bwMode="auto">
          <a:xfrm>
            <a:off x="304800" y="1934438"/>
            <a:ext cx="7281999" cy="324794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FF8D3BC-A498-2940-66C7-60663E7331CD}"/>
              </a:ext>
            </a:extLst>
          </p:cNvPr>
          <p:cNvSpPr txBox="1"/>
          <p:nvPr/>
        </p:nvSpPr>
        <p:spPr>
          <a:xfrm>
            <a:off x="7687076" y="2690336"/>
            <a:ext cx="4200124" cy="1200329"/>
          </a:xfrm>
          <a:prstGeom prst="rect">
            <a:avLst/>
          </a:prstGeom>
          <a:noFill/>
        </p:spPr>
        <p:txBody>
          <a:bodyPr wrap="none" rtlCol="0">
            <a:spAutoFit/>
          </a:bodyPr>
          <a:lstStyle/>
          <a:p>
            <a:pPr algn="l"/>
            <a:r>
              <a:rPr lang="en-US" altLang="zh-CN" dirty="0">
                <a:solidFill>
                  <a:srgbClr val="0070C0"/>
                </a:solidFill>
                <a:latin typeface="Source Sans Pro" panose="020B0604020202020204" pitchFamily="34" charset="0"/>
              </a:rPr>
              <a:t>Mean</a:t>
            </a:r>
            <a:r>
              <a:rPr lang="zh-CN" altLang="en-US" dirty="0">
                <a:solidFill>
                  <a:srgbClr val="0070C0"/>
                </a:solidFill>
                <a:latin typeface="Source Sans Pro" panose="020B0604020202020204" pitchFamily="34" charset="0"/>
              </a:rPr>
              <a:t> </a:t>
            </a:r>
            <a:r>
              <a:rPr lang="en-US" altLang="zh-CN" dirty="0">
                <a:solidFill>
                  <a:srgbClr val="0070C0"/>
                </a:solidFill>
                <a:latin typeface="Source Sans Pro" panose="020B0604020202020204" pitchFamily="34" charset="0"/>
              </a:rPr>
              <a:t>Teachers:</a:t>
            </a:r>
          </a:p>
          <a:p>
            <a:r>
              <a:rPr kumimoji="1" lang="zh-CN" altLang="en-US" dirty="0">
                <a:latin typeface="+mn-ea"/>
              </a:rPr>
              <a:t>对</a:t>
            </a:r>
            <a:r>
              <a:rPr kumimoji="1" lang="en-US" altLang="zh-CN" dirty="0">
                <a:latin typeface="+mn-ea"/>
              </a:rPr>
              <a:t>Student</a:t>
            </a:r>
            <a:r>
              <a:rPr kumimoji="1" lang="zh-CN" altLang="en-US" dirty="0">
                <a:latin typeface="+mn-ea"/>
              </a:rPr>
              <a:t>的预测计算分类损失</a:t>
            </a:r>
            <a:endParaRPr kumimoji="1" lang="en-US" altLang="zh-CN" dirty="0">
              <a:latin typeface="+mn-ea"/>
            </a:endParaRPr>
          </a:p>
          <a:p>
            <a:r>
              <a:rPr kumimoji="1" lang="en-US" altLang="zh-CN" dirty="0">
                <a:latin typeface="+mn-ea"/>
              </a:rPr>
              <a:t>Student</a:t>
            </a:r>
            <a:r>
              <a:rPr kumimoji="1" lang="zh-CN" altLang="en-US" dirty="0">
                <a:latin typeface="+mn-ea"/>
              </a:rPr>
              <a:t>和</a:t>
            </a:r>
            <a:r>
              <a:rPr kumimoji="1" lang="en-US" altLang="zh-CN" dirty="0">
                <a:latin typeface="+mn-ea"/>
              </a:rPr>
              <a:t>Teacher</a:t>
            </a:r>
            <a:r>
              <a:rPr kumimoji="1" lang="zh-CN" altLang="en-US" dirty="0">
                <a:latin typeface="+mn-ea"/>
              </a:rPr>
              <a:t>之间计算一致性损失</a:t>
            </a:r>
            <a:endParaRPr kumimoji="1" lang="en-US" altLang="zh-CN" dirty="0">
              <a:latin typeface="+mn-ea"/>
            </a:endParaRPr>
          </a:p>
          <a:p>
            <a:r>
              <a:rPr kumimoji="1" lang="en-US" altLang="zh-CN" dirty="0">
                <a:latin typeface="+mn-ea"/>
              </a:rPr>
              <a:t>Teacher</a:t>
            </a:r>
            <a:r>
              <a:rPr kumimoji="1" lang="zh-CN" altLang="en-US" dirty="0">
                <a:latin typeface="+mn-ea"/>
              </a:rPr>
              <a:t>使用指数滑动平均进行更新</a:t>
            </a:r>
            <a:endParaRPr kumimoji="1" lang="en-US" altLang="zh-CN" dirty="0">
              <a:latin typeface="+mn-ea"/>
            </a:endParaRPr>
          </a:p>
        </p:txBody>
      </p:sp>
      <p:sp>
        <p:nvSpPr>
          <p:cNvPr id="8" name="文本框 7">
            <a:extLst>
              <a:ext uri="{FF2B5EF4-FFF2-40B4-BE49-F238E27FC236}">
                <a16:creationId xmlns:a16="http://schemas.microsoft.com/office/drawing/2014/main" id="{AFC081F5-40DA-6A16-C33D-863BD6C17686}"/>
              </a:ext>
            </a:extLst>
          </p:cNvPr>
          <p:cNvSpPr txBox="1"/>
          <p:nvPr/>
        </p:nvSpPr>
        <p:spPr>
          <a:xfrm>
            <a:off x="756076" y="5290835"/>
            <a:ext cx="10590797" cy="923330"/>
          </a:xfrm>
          <a:prstGeom prst="rect">
            <a:avLst/>
          </a:prstGeom>
          <a:noFill/>
        </p:spPr>
        <p:txBody>
          <a:bodyPr wrap="square" rtlCol="0">
            <a:spAutoFit/>
          </a:bodyPr>
          <a:lstStyle/>
          <a:p>
            <a:pPr marL="285750" indent="-285750">
              <a:buFont typeface="Arial" panose="020B0604020202020204" pitchFamily="34" charset="0"/>
              <a:buChar char="•"/>
            </a:pPr>
            <a:r>
              <a:rPr kumimoji="1" lang="en" altLang="zh-CN" dirty="0">
                <a:latin typeface="+mn-ea"/>
              </a:rPr>
              <a:t>Temporal </a:t>
            </a:r>
            <a:r>
              <a:rPr kumimoji="1" lang="en" altLang="zh-CN" dirty="0" err="1">
                <a:latin typeface="+mn-ea"/>
              </a:rPr>
              <a:t>Ensembling</a:t>
            </a:r>
            <a:r>
              <a:rPr kumimoji="1" lang="en" altLang="zh-CN" dirty="0">
                <a:latin typeface="+mn-ea"/>
              </a:rPr>
              <a:t> for Semi-Supervised Learning</a:t>
            </a:r>
          </a:p>
          <a:p>
            <a:pPr marL="285750" indent="-285750">
              <a:buFont typeface="Arial" panose="020B0604020202020204" pitchFamily="34" charset="0"/>
              <a:buChar char="•"/>
            </a:pPr>
            <a:r>
              <a:rPr kumimoji="1" lang="en" altLang="zh-CN" dirty="0">
                <a:latin typeface="+mn-ea"/>
              </a:rPr>
              <a:t>Mean teachers are better role models: Weight-averaged consistency targets improve semi-supervised deep learning results</a:t>
            </a:r>
            <a:endParaRPr kumimoji="1" lang="zh-CN" altLang="en-US" dirty="0">
              <a:latin typeface="+mn-ea"/>
            </a:endParaRPr>
          </a:p>
        </p:txBody>
      </p:sp>
    </p:spTree>
    <p:extLst>
      <p:ext uri="{BB962C8B-B14F-4D97-AF65-F5344CB8AC3E}">
        <p14:creationId xmlns:p14="http://schemas.microsoft.com/office/powerpoint/2010/main" val="1394063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3BE80A6-D1B6-4C9E-BD0F-706DDE146F2E}"/>
              </a:ext>
            </a:extLst>
          </p:cNvPr>
          <p:cNvSpPr>
            <a:spLocks noGrp="1"/>
          </p:cNvSpPr>
          <p:nvPr>
            <p:ph type="body" sz="quarter" idx="12"/>
          </p:nvPr>
        </p:nvSpPr>
        <p:spPr/>
        <p:txBody>
          <a:bodyPr/>
          <a:lstStyle/>
          <a:p>
            <a:pPr marL="0" indent="0">
              <a:buNone/>
            </a:pPr>
            <a:r>
              <a:rPr lang="en-US" altLang="zh-CN" dirty="0"/>
              <a:t>3.</a:t>
            </a:r>
            <a:r>
              <a:rPr lang="zh-CN" altLang="en-US" dirty="0"/>
              <a:t>领域前沿</a:t>
            </a:r>
          </a:p>
        </p:txBody>
      </p:sp>
      <p:sp>
        <p:nvSpPr>
          <p:cNvPr id="2" name="矩形 1">
            <a:extLst>
              <a:ext uri="{FF2B5EF4-FFF2-40B4-BE49-F238E27FC236}">
                <a16:creationId xmlns:a16="http://schemas.microsoft.com/office/drawing/2014/main" id="{E09F31EC-CAEE-CC0F-9E16-4E0CF1A0DF04}"/>
              </a:ext>
            </a:extLst>
          </p:cNvPr>
          <p:cNvSpPr/>
          <p:nvPr/>
        </p:nvSpPr>
        <p:spPr>
          <a:xfrm>
            <a:off x="756076" y="967484"/>
            <a:ext cx="3493264" cy="400110"/>
          </a:xfrm>
          <a:prstGeom prst="rect">
            <a:avLst/>
          </a:prstGeom>
        </p:spPr>
        <p:txBody>
          <a:bodyPr wrap="none">
            <a:spAutoFit/>
          </a:bodyPr>
          <a:lstStyle/>
          <a:p>
            <a:pPr marL="342900" indent="-342900">
              <a:buFont typeface="Wingdings" panose="05000000000000000000" pitchFamily="2" charset="2"/>
              <a:buChar char="p"/>
            </a:pPr>
            <a:r>
              <a:rPr lang="en-US" altLang="zh-CN" sz="2000" b="1" dirty="0">
                <a:solidFill>
                  <a:srgbClr val="0070C0"/>
                </a:solidFill>
                <a:latin typeface="Source Sans Pro" panose="020B0604020202020204" pitchFamily="34" charset="0"/>
              </a:rPr>
              <a:t>Self-supervised based SSL</a:t>
            </a:r>
            <a:endParaRPr lang="zh-CN" altLang="en-US" sz="2000" dirty="0"/>
          </a:p>
        </p:txBody>
      </p:sp>
      <p:pic>
        <p:nvPicPr>
          <p:cNvPr id="3074" name="Picture 2">
            <a:extLst>
              <a:ext uri="{FF2B5EF4-FFF2-40B4-BE49-F238E27FC236}">
                <a16:creationId xmlns:a16="http://schemas.microsoft.com/office/drawing/2014/main" id="{897287F3-7650-9EC5-F79B-19CE22D6DC0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000" r="15284" b="16238"/>
          <a:stretch/>
        </p:blipFill>
        <p:spPr bwMode="auto">
          <a:xfrm>
            <a:off x="1384912" y="2050086"/>
            <a:ext cx="5728855" cy="307676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7EE315BD-E55B-FC62-0C0B-E7F51D3A921C}"/>
              </a:ext>
            </a:extLst>
          </p:cNvPr>
          <p:cNvSpPr txBox="1"/>
          <p:nvPr/>
        </p:nvSpPr>
        <p:spPr>
          <a:xfrm>
            <a:off x="756076" y="1367594"/>
            <a:ext cx="11131124" cy="45839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dirty="0"/>
              <a:t>使用自监督方法（无监督学习的一个分支）进行预训练，再使用有标签数据进行微调</a:t>
            </a:r>
          </a:p>
        </p:txBody>
      </p:sp>
      <p:sp>
        <p:nvSpPr>
          <p:cNvPr id="5" name="文本框 4">
            <a:extLst>
              <a:ext uri="{FF2B5EF4-FFF2-40B4-BE49-F238E27FC236}">
                <a16:creationId xmlns:a16="http://schemas.microsoft.com/office/drawing/2014/main" id="{F81FDF02-F466-F8AC-CA2A-1F513F593CA7}"/>
              </a:ext>
            </a:extLst>
          </p:cNvPr>
          <p:cNvSpPr txBox="1"/>
          <p:nvPr/>
        </p:nvSpPr>
        <p:spPr>
          <a:xfrm>
            <a:off x="756076" y="5350953"/>
            <a:ext cx="7653762" cy="646331"/>
          </a:xfrm>
          <a:prstGeom prst="rect">
            <a:avLst/>
          </a:prstGeom>
          <a:noFill/>
        </p:spPr>
        <p:txBody>
          <a:bodyPr wrap="none" rtlCol="0">
            <a:spAutoFit/>
          </a:bodyPr>
          <a:lstStyle/>
          <a:p>
            <a:pPr marL="285750" indent="-285750">
              <a:buFont typeface="Arial" panose="020B0604020202020204" pitchFamily="34" charset="0"/>
              <a:buChar char="•"/>
            </a:pPr>
            <a:r>
              <a:rPr kumimoji="1" lang="en" altLang="zh-CN" dirty="0">
                <a:latin typeface="+mn-ea"/>
              </a:rPr>
              <a:t>S4L: Self-Supervised Semi-Supervised Learning</a:t>
            </a:r>
          </a:p>
          <a:p>
            <a:pPr marL="285750" indent="-285750">
              <a:buFont typeface="Arial" panose="020B0604020202020204" pitchFamily="34" charset="0"/>
              <a:buChar char="•"/>
            </a:pPr>
            <a:r>
              <a:rPr kumimoji="1" lang="en" altLang="zh-CN" dirty="0">
                <a:latin typeface="+mn-ea"/>
              </a:rPr>
              <a:t>Big Self-Supervised Models are Strong Semi-Supervised Learners</a:t>
            </a:r>
          </a:p>
        </p:txBody>
      </p:sp>
      <p:sp>
        <p:nvSpPr>
          <p:cNvPr id="6" name="文本框 5">
            <a:extLst>
              <a:ext uri="{FF2B5EF4-FFF2-40B4-BE49-F238E27FC236}">
                <a16:creationId xmlns:a16="http://schemas.microsoft.com/office/drawing/2014/main" id="{EE5AC57C-08A4-6437-AD44-C910ECA233C8}"/>
              </a:ext>
            </a:extLst>
          </p:cNvPr>
          <p:cNvSpPr txBox="1"/>
          <p:nvPr/>
        </p:nvSpPr>
        <p:spPr>
          <a:xfrm>
            <a:off x="7188313" y="2988305"/>
            <a:ext cx="4329647" cy="1200329"/>
          </a:xfrm>
          <a:prstGeom prst="rect">
            <a:avLst/>
          </a:prstGeom>
          <a:noFill/>
        </p:spPr>
        <p:txBody>
          <a:bodyPr wrap="none" rtlCol="0">
            <a:spAutoFit/>
          </a:bodyPr>
          <a:lstStyle/>
          <a:p>
            <a:r>
              <a:rPr lang="en-US" altLang="zh-CN" dirty="0">
                <a:solidFill>
                  <a:srgbClr val="0070C0"/>
                </a:solidFill>
                <a:latin typeface="Source Sans Pro" panose="020B0604020202020204" pitchFamily="34" charset="0"/>
              </a:rPr>
              <a:t>Big Self-Supervised Models:</a:t>
            </a:r>
          </a:p>
          <a:p>
            <a:r>
              <a:rPr kumimoji="1" lang="zh-CN" altLang="en-US" dirty="0">
                <a:latin typeface="+mn-ea"/>
              </a:rPr>
              <a:t>先试用自监督学习进行预训练</a:t>
            </a:r>
            <a:endParaRPr kumimoji="1" lang="en-US" altLang="zh-CN" dirty="0">
              <a:latin typeface="+mn-ea"/>
            </a:endParaRPr>
          </a:p>
          <a:p>
            <a:r>
              <a:rPr kumimoji="1" lang="zh-CN" altLang="en-US" dirty="0">
                <a:latin typeface="+mn-ea"/>
              </a:rPr>
              <a:t>再使用有监督学习进行微调</a:t>
            </a:r>
            <a:endParaRPr kumimoji="1" lang="en-US" altLang="zh-CN" dirty="0">
              <a:latin typeface="+mn-ea"/>
            </a:endParaRPr>
          </a:p>
          <a:p>
            <a:r>
              <a:rPr kumimoji="1" lang="zh-CN" altLang="en-US" dirty="0">
                <a:latin typeface="+mn-ea"/>
              </a:rPr>
              <a:t>最后在半监督数据集上进行</a:t>
            </a:r>
            <a:r>
              <a:rPr kumimoji="1" lang="en-US" altLang="zh-CN" dirty="0">
                <a:latin typeface="+mn-ea"/>
              </a:rPr>
              <a:t>Self-Training</a:t>
            </a:r>
          </a:p>
        </p:txBody>
      </p:sp>
    </p:spTree>
    <p:extLst>
      <p:ext uri="{BB962C8B-B14F-4D97-AF65-F5344CB8AC3E}">
        <p14:creationId xmlns:p14="http://schemas.microsoft.com/office/powerpoint/2010/main" val="9011675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33BE80A6-D1B6-4C9E-BD0F-706DDE146F2E}"/>
              </a:ext>
            </a:extLst>
          </p:cNvPr>
          <p:cNvSpPr>
            <a:spLocks noGrp="1"/>
          </p:cNvSpPr>
          <p:nvPr>
            <p:ph type="body" sz="quarter" idx="12"/>
          </p:nvPr>
        </p:nvSpPr>
        <p:spPr/>
        <p:txBody>
          <a:bodyPr/>
          <a:lstStyle/>
          <a:p>
            <a:pPr marL="0" indent="0">
              <a:buNone/>
            </a:pPr>
            <a:r>
              <a:rPr lang="en-US" altLang="zh-CN" dirty="0"/>
              <a:t>4.</a:t>
            </a:r>
            <a:r>
              <a:rPr lang="zh-CN" altLang="en-US" dirty="0"/>
              <a:t>相关文献</a:t>
            </a:r>
          </a:p>
        </p:txBody>
      </p:sp>
      <p:sp>
        <p:nvSpPr>
          <p:cNvPr id="9" name="文本框 8">
            <a:extLst>
              <a:ext uri="{FF2B5EF4-FFF2-40B4-BE49-F238E27FC236}">
                <a16:creationId xmlns:a16="http://schemas.microsoft.com/office/drawing/2014/main" id="{3413744D-0CE6-CDC9-1C84-4B63C5E09F96}"/>
              </a:ext>
            </a:extLst>
          </p:cNvPr>
          <p:cNvSpPr txBox="1"/>
          <p:nvPr/>
        </p:nvSpPr>
        <p:spPr>
          <a:xfrm>
            <a:off x="3447764" y="2041223"/>
            <a:ext cx="2828345" cy="1477328"/>
          </a:xfrm>
          <a:prstGeom prst="rect">
            <a:avLst/>
          </a:prstGeom>
          <a:noFill/>
        </p:spPr>
        <p:txBody>
          <a:bodyPr wrap="square">
            <a:spAutoFit/>
          </a:bodyPr>
          <a:lstStyle/>
          <a:p>
            <a:r>
              <a:rPr lang="zh-CN" altLang="en-US" dirty="0"/>
              <a:t>Introduction to Semi-Supervised Learnin</a:t>
            </a:r>
            <a:r>
              <a:rPr lang="en-US" altLang="zh-CN" dirty="0"/>
              <a:t>g</a:t>
            </a:r>
          </a:p>
          <a:p>
            <a:endParaRPr lang="en-US" altLang="zh-CN" dirty="0"/>
          </a:p>
          <a:p>
            <a:r>
              <a:rPr lang="en-US" altLang="zh-CN" dirty="0" err="1"/>
              <a:t>Xiaojin</a:t>
            </a:r>
            <a:r>
              <a:rPr lang="en-US" altLang="zh-CN" dirty="0"/>
              <a:t> Zhu and </a:t>
            </a:r>
          </a:p>
          <a:p>
            <a:r>
              <a:rPr lang="en-US" altLang="zh-CN" dirty="0"/>
              <a:t>Andrew B. Goldberg</a:t>
            </a:r>
          </a:p>
        </p:txBody>
      </p:sp>
      <p:pic>
        <p:nvPicPr>
          <p:cNvPr id="2050" name="Picture 2">
            <a:extLst>
              <a:ext uri="{FF2B5EF4-FFF2-40B4-BE49-F238E27FC236}">
                <a16:creationId xmlns:a16="http://schemas.microsoft.com/office/drawing/2014/main" id="{8CF4F093-AD51-A79E-90AC-70E2DD4059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8638" y="972081"/>
            <a:ext cx="2546350" cy="317500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9E4109E4-61C3-041A-482A-385DC539AB91}"/>
              </a:ext>
            </a:extLst>
          </p:cNvPr>
          <p:cNvSpPr txBox="1"/>
          <p:nvPr/>
        </p:nvSpPr>
        <p:spPr>
          <a:xfrm>
            <a:off x="9100712" y="2041223"/>
            <a:ext cx="2828345" cy="1477328"/>
          </a:xfrm>
          <a:prstGeom prst="rect">
            <a:avLst/>
          </a:prstGeom>
          <a:noFill/>
        </p:spPr>
        <p:txBody>
          <a:bodyPr wrap="square">
            <a:spAutoFit/>
          </a:bodyPr>
          <a:lstStyle/>
          <a:p>
            <a:r>
              <a:rPr lang="en" altLang="zh-CN" dirty="0"/>
              <a:t>Semi-Supervised Learning</a:t>
            </a:r>
          </a:p>
          <a:p>
            <a:endParaRPr lang="en" altLang="zh-CN" dirty="0"/>
          </a:p>
          <a:p>
            <a:r>
              <a:rPr lang="en" altLang="zh-CN" dirty="0"/>
              <a:t>Chapelle Olivier;</a:t>
            </a:r>
          </a:p>
          <a:p>
            <a:r>
              <a:rPr lang="en" altLang="zh-CN" dirty="0" err="1"/>
              <a:t>Scholkopf</a:t>
            </a:r>
            <a:r>
              <a:rPr lang="en" altLang="zh-CN" dirty="0"/>
              <a:t> Bernhard;</a:t>
            </a:r>
          </a:p>
          <a:p>
            <a:r>
              <a:rPr lang="en" altLang="zh-CN" dirty="0" err="1"/>
              <a:t>Zien</a:t>
            </a:r>
            <a:r>
              <a:rPr lang="en" altLang="zh-CN" dirty="0"/>
              <a:t> Alexander</a:t>
            </a:r>
            <a:endParaRPr lang="zh-CN" altLang="en-US" dirty="0"/>
          </a:p>
        </p:txBody>
      </p:sp>
      <p:pic>
        <p:nvPicPr>
          <p:cNvPr id="2052" name="Picture 4">
            <a:extLst>
              <a:ext uri="{FF2B5EF4-FFF2-40B4-BE49-F238E27FC236}">
                <a16:creationId xmlns:a16="http://schemas.microsoft.com/office/drawing/2014/main" id="{C51EEE53-00DA-054F-D2C8-79B6E7E78D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8885" y="972081"/>
            <a:ext cx="2559051" cy="3175001"/>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4F53D552-9E23-0F56-8F65-34F49342AE8E}"/>
              </a:ext>
            </a:extLst>
          </p:cNvPr>
          <p:cNvSpPr txBox="1"/>
          <p:nvPr/>
        </p:nvSpPr>
        <p:spPr>
          <a:xfrm>
            <a:off x="1770784" y="5516587"/>
            <a:ext cx="8650432" cy="369332"/>
          </a:xfrm>
          <a:prstGeom prst="rect">
            <a:avLst/>
          </a:prstGeom>
          <a:noFill/>
        </p:spPr>
        <p:txBody>
          <a:bodyPr wrap="square">
            <a:spAutoFit/>
          </a:bodyPr>
          <a:lstStyle/>
          <a:p>
            <a:r>
              <a:rPr lang="zh-CN" altLang="en-US" dirty="0">
                <a:solidFill>
                  <a:srgbClr val="0070C0"/>
                </a:solidFill>
                <a:latin typeface="Source Sans Pro" panose="020B0604020202020204" pitchFamily="34" charset="0"/>
              </a:rPr>
              <a:t>相关资料汇总</a:t>
            </a:r>
            <a:r>
              <a:rPr lang="zh-CN" altLang="en-US" dirty="0"/>
              <a:t>：</a:t>
            </a:r>
            <a:r>
              <a:rPr lang="en" altLang="zh-CN" dirty="0"/>
              <a:t>https://</a:t>
            </a:r>
            <a:r>
              <a:rPr lang="en" altLang="zh-CN" dirty="0" err="1"/>
              <a:t>github.com</a:t>
            </a:r>
            <a:r>
              <a:rPr lang="en" altLang="zh-CN" dirty="0"/>
              <a:t>/</a:t>
            </a:r>
            <a:r>
              <a:rPr lang="en" altLang="zh-CN" dirty="0" err="1"/>
              <a:t>yassouali</a:t>
            </a:r>
            <a:r>
              <a:rPr lang="en" altLang="zh-CN" dirty="0"/>
              <a:t>/awesome-semi-supervised-learning</a:t>
            </a:r>
            <a:endParaRPr lang="zh-CN" altLang="en-US" dirty="0"/>
          </a:p>
        </p:txBody>
      </p:sp>
      <p:sp>
        <p:nvSpPr>
          <p:cNvPr id="15" name="文本框 14">
            <a:extLst>
              <a:ext uri="{FF2B5EF4-FFF2-40B4-BE49-F238E27FC236}">
                <a16:creationId xmlns:a16="http://schemas.microsoft.com/office/drawing/2014/main" id="{FF834F05-1CB5-B9CC-3316-A94C8F9FFE2A}"/>
              </a:ext>
            </a:extLst>
          </p:cNvPr>
          <p:cNvSpPr txBox="1"/>
          <p:nvPr/>
        </p:nvSpPr>
        <p:spPr>
          <a:xfrm>
            <a:off x="1770784" y="4572674"/>
            <a:ext cx="8650432" cy="923330"/>
          </a:xfrm>
          <a:prstGeom prst="rect">
            <a:avLst/>
          </a:prstGeom>
          <a:noFill/>
        </p:spPr>
        <p:txBody>
          <a:bodyPr wrap="square">
            <a:spAutoFit/>
          </a:bodyPr>
          <a:lstStyle/>
          <a:p>
            <a:r>
              <a:rPr lang="zh-CN" altLang="en-US" dirty="0">
                <a:solidFill>
                  <a:srgbClr val="0070C0"/>
                </a:solidFill>
                <a:latin typeface="Source Sans Pro" panose="020B0604020202020204" pitchFamily="34" charset="0"/>
              </a:rPr>
              <a:t>视频教学</a:t>
            </a:r>
            <a:r>
              <a:rPr lang="zh-CN" altLang="en-US" dirty="0"/>
              <a:t>：https://www.youtube.com/watch?v=fX_guE7JNnY&amp;list=PLJV_el3uVTsPy9oCRY30oBPNLCo89yu49&amp;index=14</a:t>
            </a:r>
          </a:p>
        </p:txBody>
      </p:sp>
    </p:spTree>
    <p:extLst>
      <p:ext uri="{BB962C8B-B14F-4D97-AF65-F5344CB8AC3E}">
        <p14:creationId xmlns:p14="http://schemas.microsoft.com/office/powerpoint/2010/main" val="15351196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7"/>
          <p:cNvSpPr>
            <a:spLocks noGrp="1"/>
          </p:cNvSpPr>
          <p:nvPr>
            <p:ph type="body" sz="quarter" idx="16"/>
          </p:nvPr>
        </p:nvSpPr>
        <p:spPr/>
        <p:txBody>
          <a:bodyPr/>
          <a:lstStyle/>
          <a:p>
            <a:r>
              <a:rPr lang="zh-CN" altLang="en-US" dirty="0"/>
              <a:t>本章小结</a:t>
            </a:r>
          </a:p>
        </p:txBody>
      </p:sp>
      <p:sp>
        <p:nvSpPr>
          <p:cNvPr id="14" name="矩形 13"/>
          <p:cNvSpPr/>
          <p:nvPr/>
        </p:nvSpPr>
        <p:spPr>
          <a:xfrm>
            <a:off x="978799" y="743347"/>
            <a:ext cx="3621504"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建立无标记样本利用的概念</a:t>
            </a:r>
            <a:endParaRPr lang="zh-CN" altLang="en-US" sz="2000" dirty="0"/>
          </a:p>
        </p:txBody>
      </p:sp>
      <p:sp>
        <p:nvSpPr>
          <p:cNvPr id="20" name="矩形 19"/>
          <p:cNvSpPr/>
          <p:nvPr/>
        </p:nvSpPr>
        <p:spPr>
          <a:xfrm>
            <a:off x="978799" y="1590691"/>
            <a:ext cx="5160387"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高斯混合模型实现赋予未标记样本伪标签</a:t>
            </a:r>
          </a:p>
        </p:txBody>
      </p:sp>
      <p:sp>
        <p:nvSpPr>
          <p:cNvPr id="21" name="矩形 20"/>
          <p:cNvSpPr/>
          <p:nvPr/>
        </p:nvSpPr>
        <p:spPr>
          <a:xfrm>
            <a:off x="978799" y="3283953"/>
            <a:ext cx="7018973"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a:t>
            </a:r>
            <a:r>
              <a:rPr lang="en-US" altLang="zh-CN" sz="2000" b="1" dirty="0">
                <a:solidFill>
                  <a:srgbClr val="002060"/>
                </a:solidFill>
              </a:rPr>
              <a:t>TSVM</a:t>
            </a:r>
            <a:r>
              <a:rPr lang="zh-CN" altLang="en-US" sz="2000" b="1" dirty="0">
                <a:solidFill>
                  <a:srgbClr val="002060"/>
                </a:solidFill>
              </a:rPr>
              <a:t>法利用局部搜索异类错分未标记样本迭代求近似解</a:t>
            </a:r>
          </a:p>
        </p:txBody>
      </p:sp>
      <p:sp>
        <p:nvSpPr>
          <p:cNvPr id="22" name="矩形 21"/>
          <p:cNvSpPr/>
          <p:nvPr/>
        </p:nvSpPr>
        <p:spPr>
          <a:xfrm>
            <a:off x="978799" y="4102722"/>
            <a:ext cx="7674537"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图半监督学习：二分类的扩散方法和多类情况的迭代传播算法</a:t>
            </a:r>
          </a:p>
        </p:txBody>
      </p:sp>
      <p:sp>
        <p:nvSpPr>
          <p:cNvPr id="23" name="矩形 22"/>
          <p:cNvSpPr/>
          <p:nvPr/>
        </p:nvSpPr>
        <p:spPr>
          <a:xfrm>
            <a:off x="978799" y="4950066"/>
            <a:ext cx="4462119"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基于分歧的方法：多视图协同训练</a:t>
            </a:r>
          </a:p>
        </p:txBody>
      </p:sp>
      <p:sp>
        <p:nvSpPr>
          <p:cNvPr id="24" name="矩形 23"/>
          <p:cNvSpPr/>
          <p:nvPr/>
        </p:nvSpPr>
        <p:spPr>
          <a:xfrm>
            <a:off x="1005890" y="5797410"/>
            <a:ext cx="4903907"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半监督聚类：先验约束和部分标记样本</a:t>
            </a:r>
          </a:p>
        </p:txBody>
      </p:sp>
      <p:sp>
        <p:nvSpPr>
          <p:cNvPr id="2" name="矩形 1">
            <a:extLst>
              <a:ext uri="{FF2B5EF4-FFF2-40B4-BE49-F238E27FC236}">
                <a16:creationId xmlns:a16="http://schemas.microsoft.com/office/drawing/2014/main" id="{03C76709-D809-7CB1-5823-8FBE6BE17B0F}"/>
              </a:ext>
            </a:extLst>
          </p:cNvPr>
          <p:cNvSpPr/>
          <p:nvPr/>
        </p:nvSpPr>
        <p:spPr>
          <a:xfrm>
            <a:off x="978799" y="2438035"/>
            <a:ext cx="4641912" cy="400110"/>
          </a:xfrm>
          <a:prstGeom prst="rect">
            <a:avLst/>
          </a:prstGeom>
        </p:spPr>
        <p:txBody>
          <a:bodyPr wrap="none">
            <a:spAutoFit/>
          </a:bodyPr>
          <a:lstStyle/>
          <a:p>
            <a:pPr marL="285750" indent="-285750">
              <a:buFont typeface="Wingdings" panose="05000000000000000000" pitchFamily="2" charset="2"/>
              <a:buChar char="p"/>
            </a:pPr>
            <a:r>
              <a:rPr lang="zh-CN" altLang="en-US" sz="2000" b="1" dirty="0">
                <a:solidFill>
                  <a:srgbClr val="002060"/>
                </a:solidFill>
              </a:rPr>
              <a:t> </a:t>
            </a:r>
            <a:r>
              <a:rPr lang="en-US" altLang="zh-CN" sz="2000" b="1" dirty="0">
                <a:solidFill>
                  <a:srgbClr val="002060"/>
                </a:solidFill>
              </a:rPr>
              <a:t>Self-Training</a:t>
            </a:r>
            <a:r>
              <a:rPr lang="zh-CN" altLang="en-US" sz="2000" b="1" dirty="0">
                <a:solidFill>
                  <a:srgbClr val="002060"/>
                </a:solidFill>
              </a:rPr>
              <a:t>：自我迭代确定伪标签</a:t>
            </a:r>
          </a:p>
        </p:txBody>
      </p:sp>
    </p:spTree>
    <p:extLst>
      <p:ext uri="{BB962C8B-B14F-4D97-AF65-F5344CB8AC3E}">
        <p14:creationId xmlns:p14="http://schemas.microsoft.com/office/powerpoint/2010/main" val="22022154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1.</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半监督学习问题</a:t>
            </a:r>
          </a:p>
        </p:txBody>
      </p:sp>
      <p:sp>
        <p:nvSpPr>
          <p:cNvPr id="26" name="矩形 25">
            <a:extLst>
              <a:ext uri="{FF2B5EF4-FFF2-40B4-BE49-F238E27FC236}">
                <a16:creationId xmlns:a16="http://schemas.microsoft.com/office/drawing/2014/main" id="{A78371BE-7B75-40EE-A3B0-01A7FEBBED4E}"/>
              </a:ext>
            </a:extLst>
          </p:cNvPr>
          <p:cNvSpPr/>
          <p:nvPr/>
        </p:nvSpPr>
        <p:spPr>
          <a:xfrm>
            <a:off x="782982" y="881575"/>
            <a:ext cx="10138060" cy="400110"/>
          </a:xfrm>
          <a:prstGeom prst="rect">
            <a:avLst/>
          </a:prstGeom>
        </p:spPr>
        <p:txBody>
          <a:bodyPr wrap="square">
            <a:spAutoFit/>
          </a:bodyPr>
          <a:lstStyle/>
          <a:p>
            <a:pPr marL="285750" indent="-285750">
              <a:buFont typeface="Wingdings" panose="05000000000000000000" pitchFamily="2" charset="2"/>
              <a:buChar char="p"/>
            </a:pPr>
            <a:r>
              <a:rPr lang="zh-CN" altLang="en-US" sz="2000" b="1" dirty="0">
                <a:solidFill>
                  <a:schemeClr val="accent1"/>
                </a:solidFill>
                <a:latin typeface="+mn-ea"/>
              </a:rPr>
              <a:t>问题的提出</a:t>
            </a:r>
            <a:r>
              <a:rPr lang="zh-CN" altLang="en-US" sz="2000" dirty="0">
                <a:solidFill>
                  <a:srgbClr val="0070C0"/>
                </a:solidFill>
                <a:latin typeface="Source Sans Pro" panose="020B0604020202020204" pitchFamily="34" charset="0"/>
              </a:rPr>
              <a:t>：在有标签样本较少时，如何利用无标签样本提升学习性能</a:t>
            </a:r>
          </a:p>
        </p:txBody>
      </p:sp>
      <p:pic>
        <p:nvPicPr>
          <p:cNvPr id="28" name="图片 27"/>
          <p:cNvPicPr>
            <a:picLocks noChangeAspect="1"/>
          </p:cNvPicPr>
          <p:nvPr/>
        </p:nvPicPr>
        <p:blipFill>
          <a:blip r:embed="rId3"/>
          <a:stretch>
            <a:fillRect/>
          </a:stretch>
        </p:blipFill>
        <p:spPr>
          <a:xfrm>
            <a:off x="566962" y="1470960"/>
            <a:ext cx="4581842" cy="2373676"/>
          </a:xfrm>
          <a:prstGeom prst="rect">
            <a:avLst/>
          </a:prstGeom>
        </p:spPr>
      </p:pic>
      <p:pic>
        <p:nvPicPr>
          <p:cNvPr id="5" name="图片 4">
            <a:extLst>
              <a:ext uri="{FF2B5EF4-FFF2-40B4-BE49-F238E27FC236}">
                <a16:creationId xmlns:a16="http://schemas.microsoft.com/office/drawing/2014/main" id="{E5A3AA76-928D-EDC4-A124-41167F79C5BB}"/>
              </a:ext>
            </a:extLst>
          </p:cNvPr>
          <p:cNvPicPr>
            <a:picLocks noChangeAspect="1"/>
          </p:cNvPicPr>
          <p:nvPr/>
        </p:nvPicPr>
        <p:blipFill rotWithShape="1">
          <a:blip r:embed="rId4"/>
          <a:srcRect r="4291"/>
          <a:stretch/>
        </p:blipFill>
        <p:spPr>
          <a:xfrm>
            <a:off x="5403850" y="1904138"/>
            <a:ext cx="6174311" cy="3880995"/>
          </a:xfrm>
          <a:prstGeom prst="rect">
            <a:avLst/>
          </a:prstGeom>
        </p:spPr>
      </p:pic>
      <p:sp>
        <p:nvSpPr>
          <p:cNvPr id="6" name="矩形 5">
            <a:extLst>
              <a:ext uri="{FF2B5EF4-FFF2-40B4-BE49-F238E27FC236}">
                <a16:creationId xmlns:a16="http://schemas.microsoft.com/office/drawing/2014/main" id="{5612D884-6DB1-47ED-7CC0-158C5B392639}"/>
              </a:ext>
            </a:extLst>
          </p:cNvPr>
          <p:cNvSpPr/>
          <p:nvPr/>
        </p:nvSpPr>
        <p:spPr>
          <a:xfrm>
            <a:off x="566962" y="4571608"/>
            <a:ext cx="2781531" cy="400110"/>
          </a:xfrm>
          <a:prstGeom prst="rect">
            <a:avLst/>
          </a:prstGeom>
        </p:spPr>
        <p:txBody>
          <a:bodyPr wrap="none">
            <a:spAutoFit/>
          </a:bodyPr>
          <a:lstStyle/>
          <a:p>
            <a:pPr marL="285750" indent="-285750">
              <a:buFont typeface="Wingdings" panose="05000000000000000000" pitchFamily="2" charset="2"/>
              <a:buChar char="l"/>
            </a:pPr>
            <a:r>
              <a:rPr lang="zh-CN" altLang="en-US" sz="2000" b="1" dirty="0">
                <a:solidFill>
                  <a:srgbClr val="00B050"/>
                </a:solidFill>
              </a:rPr>
              <a:t>半监督学习分为两类</a:t>
            </a:r>
            <a:endParaRPr lang="en-US" altLang="zh-CN" sz="2000" b="1" dirty="0">
              <a:solidFill>
                <a:srgbClr val="00B050"/>
              </a:solidFill>
            </a:endParaRPr>
          </a:p>
        </p:txBody>
      </p:sp>
      <p:sp>
        <p:nvSpPr>
          <p:cNvPr id="7" name="文本框 6">
            <a:extLst>
              <a:ext uri="{FF2B5EF4-FFF2-40B4-BE49-F238E27FC236}">
                <a16:creationId xmlns:a16="http://schemas.microsoft.com/office/drawing/2014/main" id="{1A274023-B454-B53C-2ED3-7570F24A2CB0}"/>
              </a:ext>
            </a:extLst>
          </p:cNvPr>
          <p:cNvSpPr txBox="1"/>
          <p:nvPr/>
        </p:nvSpPr>
        <p:spPr>
          <a:xfrm>
            <a:off x="566962" y="4971718"/>
            <a:ext cx="4762500"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b="1" dirty="0">
                <a:solidFill>
                  <a:schemeClr val="accent1"/>
                </a:solidFill>
                <a:latin typeface="+mn-ea"/>
              </a:rPr>
              <a:t>纯半监督学习：</a:t>
            </a:r>
            <a:r>
              <a:rPr lang="zh-CN" altLang="en-US" dirty="0">
                <a:solidFill>
                  <a:schemeClr val="accent1"/>
                </a:solidFill>
                <a:latin typeface="+mn-ea"/>
              </a:rPr>
              <a:t>假定训练数据集中的未标记数据并非待预测数据</a:t>
            </a:r>
            <a:endParaRPr lang="en-US" altLang="zh-CN" dirty="0">
              <a:solidFill>
                <a:schemeClr val="accent1"/>
              </a:solidFill>
              <a:latin typeface="+mn-ea"/>
            </a:endParaRPr>
          </a:p>
          <a:p>
            <a:pPr marL="342900" indent="-342900">
              <a:buFont typeface="Wingdings" panose="05000000000000000000" pitchFamily="2" charset="2"/>
              <a:buChar char="Ø"/>
            </a:pPr>
            <a:r>
              <a:rPr lang="zh-CN" altLang="en-US" b="1" dirty="0">
                <a:solidFill>
                  <a:schemeClr val="accent1"/>
                </a:solidFill>
                <a:latin typeface="+mn-ea"/>
              </a:rPr>
              <a:t>直推式学习：</a:t>
            </a:r>
            <a:r>
              <a:rPr lang="zh-CN" altLang="en-US" dirty="0">
                <a:solidFill>
                  <a:schemeClr val="accent1"/>
                </a:solidFill>
                <a:latin typeface="+mn-ea"/>
              </a:rPr>
              <a:t>学习过程中的未标记数据就是待预测数据</a:t>
            </a:r>
            <a:endParaRPr lang="en-US" altLang="zh-CN" dirty="0">
              <a:solidFill>
                <a:schemeClr val="accent1"/>
              </a:solidFill>
              <a:latin typeface="+mn-ea"/>
            </a:endParaRPr>
          </a:p>
        </p:txBody>
      </p:sp>
      <p:sp>
        <p:nvSpPr>
          <p:cNvPr id="9" name="文本框 8">
            <a:extLst>
              <a:ext uri="{FF2B5EF4-FFF2-40B4-BE49-F238E27FC236}">
                <a16:creationId xmlns:a16="http://schemas.microsoft.com/office/drawing/2014/main" id="{4326FD28-B8FE-73CA-F0DD-CAECB8A9FD20}"/>
              </a:ext>
            </a:extLst>
          </p:cNvPr>
          <p:cNvSpPr txBox="1"/>
          <p:nvPr/>
        </p:nvSpPr>
        <p:spPr>
          <a:xfrm>
            <a:off x="566962" y="3925277"/>
            <a:ext cx="4660323" cy="646331"/>
          </a:xfrm>
          <a:prstGeom prst="rect">
            <a:avLst/>
          </a:prstGeom>
          <a:noFill/>
        </p:spPr>
        <p:txBody>
          <a:bodyPr wrap="square">
            <a:spAutoFit/>
          </a:bodyPr>
          <a:lstStyle/>
          <a:p>
            <a:pPr marL="285750" indent="-285750">
              <a:buFont typeface="Wingdings" panose="05000000000000000000" pitchFamily="2" charset="2"/>
              <a:buChar char="p"/>
            </a:pPr>
            <a:r>
              <a:rPr lang="zh-CN" altLang="en-US" b="1" dirty="0">
                <a:solidFill>
                  <a:schemeClr val="accent1"/>
                </a:solidFill>
                <a:latin typeface="+mn-ea"/>
              </a:rPr>
              <a:t>主动学习：</a:t>
            </a:r>
            <a:r>
              <a:rPr lang="zh-CN" altLang="en-US" sz="1800" dirty="0">
                <a:solidFill>
                  <a:srgbClr val="0070C0"/>
                </a:solidFill>
                <a:latin typeface="Source Sans Pro" panose="020B0604020202020204" pitchFamily="34" charset="0"/>
              </a:rPr>
              <a:t>需要与外界进行交互</a:t>
            </a:r>
            <a:r>
              <a:rPr lang="en-US" altLang="zh-CN" sz="1800" dirty="0">
                <a:solidFill>
                  <a:srgbClr val="0070C0"/>
                </a:solidFill>
                <a:latin typeface="Source Sans Pro" panose="020B0604020202020204" pitchFamily="34" charset="0"/>
              </a:rPr>
              <a:t>/</a:t>
            </a:r>
            <a:r>
              <a:rPr lang="zh-CN" altLang="en-US" sz="1800" dirty="0">
                <a:solidFill>
                  <a:srgbClr val="0070C0"/>
                </a:solidFill>
                <a:latin typeface="Source Sans Pro" panose="020B0604020202020204" pitchFamily="34" charset="0"/>
              </a:rPr>
              <a:t>查询</a:t>
            </a:r>
            <a:r>
              <a:rPr lang="en-US" altLang="zh-CN" sz="1800" dirty="0">
                <a:solidFill>
                  <a:srgbClr val="0070C0"/>
                </a:solidFill>
                <a:latin typeface="Source Sans Pro" panose="020B0604020202020204" pitchFamily="34" charset="0"/>
              </a:rPr>
              <a:t>/</a:t>
            </a:r>
            <a:r>
              <a:rPr lang="zh-CN" altLang="en-US" sz="1800" dirty="0">
                <a:solidFill>
                  <a:srgbClr val="0070C0"/>
                </a:solidFill>
                <a:latin typeface="Source Sans Pro" panose="020B0604020202020204" pitchFamily="34" charset="0"/>
              </a:rPr>
              <a:t>打标，其本质上仍然属于一种监督学习</a:t>
            </a:r>
            <a:endParaRPr lang="en-US" altLang="zh-CN" sz="1800" dirty="0">
              <a:solidFill>
                <a:srgbClr val="0070C0"/>
              </a:solidFill>
              <a:latin typeface="Source Sans Pro" panose="020B0604020202020204" pitchFamily="34" charset="0"/>
            </a:endParaRPr>
          </a:p>
        </p:txBody>
      </p:sp>
      <p:sp>
        <p:nvSpPr>
          <p:cNvPr id="4" name="TextBox 3">
            <a:extLst>
              <a:ext uri="{FF2B5EF4-FFF2-40B4-BE49-F238E27FC236}">
                <a16:creationId xmlns:a16="http://schemas.microsoft.com/office/drawing/2014/main" id="{D71EEB9A-E672-DB6A-CEF7-C2798C760501}"/>
              </a:ext>
            </a:extLst>
          </p:cNvPr>
          <p:cNvSpPr txBox="1"/>
          <p:nvPr/>
        </p:nvSpPr>
        <p:spPr>
          <a:xfrm>
            <a:off x="5665808" y="5802715"/>
            <a:ext cx="6099858" cy="369332"/>
          </a:xfrm>
          <a:prstGeom prst="rect">
            <a:avLst/>
          </a:prstGeom>
          <a:noFill/>
        </p:spPr>
        <p:txBody>
          <a:bodyPr wrap="square">
            <a:spAutoFit/>
          </a:bodyPr>
          <a:lstStyle/>
          <a:p>
            <a:r>
              <a:rPr lang="zh-CN" altLang="en-US" b="0" i="0" dirty="0">
                <a:solidFill>
                  <a:srgbClr val="646464"/>
                </a:solidFill>
                <a:effectLst/>
                <a:latin typeface="-apple-system"/>
              </a:rPr>
              <a:t>直推式学习得到的模型是针对特定测试样本定制的模型</a:t>
            </a:r>
            <a:endParaRPr lang="en-CN" dirty="0"/>
          </a:p>
        </p:txBody>
      </p:sp>
    </p:spTree>
    <p:extLst>
      <p:ext uri="{BB962C8B-B14F-4D97-AF65-F5344CB8AC3E}">
        <p14:creationId xmlns:p14="http://schemas.microsoft.com/office/powerpoint/2010/main" val="1152739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7AB1CA8-0AA5-4109-BF66-9A9AF1C27F27}"/>
              </a:ext>
            </a:extLst>
          </p:cNvPr>
          <p:cNvSpPr>
            <a:spLocks noGrp="1"/>
          </p:cNvSpPr>
          <p:nvPr>
            <p:ph type="body" sz="quarter" idx="12"/>
          </p:nvPr>
        </p:nvSpPr>
        <p:spPr/>
        <p:txBody>
          <a:bodyPr/>
          <a:lstStyle/>
          <a:p>
            <a:pPr marL="0" indent="0">
              <a:buNone/>
            </a:pPr>
            <a:r>
              <a:rPr lang="en-US" altLang="zh-CN" dirty="0"/>
              <a:t>1.</a:t>
            </a:r>
            <a:r>
              <a:rPr lang="zh-CN" altLang="en-US" kern="0" dirty="0">
                <a:solidFill>
                  <a:schemeClr val="tx1">
                    <a:lumMod val="75000"/>
                    <a:lumOff val="25000"/>
                  </a:schemeClr>
                </a:solidFill>
                <a:latin typeface="微软雅黑" panose="020B0503020204020204" pitchFamily="34" charset="-122"/>
                <a:ea typeface="微软雅黑" panose="020B0503020204020204" pitchFamily="34" charset="-122"/>
              </a:rPr>
              <a:t>半监督学习问题</a:t>
            </a:r>
          </a:p>
        </p:txBody>
      </p:sp>
      <mc:AlternateContent xmlns:mc="http://schemas.openxmlformats.org/markup-compatibility/2006" xmlns:a14="http://schemas.microsoft.com/office/drawing/2010/main">
        <mc:Choice Requires="a14">
          <p:sp>
            <p:nvSpPr>
              <p:cNvPr id="31" name="矩形 30"/>
              <p:cNvSpPr/>
              <p:nvPr/>
            </p:nvSpPr>
            <p:spPr>
              <a:xfrm>
                <a:off x="1314966" y="969207"/>
                <a:ext cx="9074087" cy="413831"/>
              </a:xfrm>
              <a:prstGeom prst="rect">
                <a:avLst/>
              </a:prstGeom>
            </p:spPr>
            <p:txBody>
              <a:bodyPr wrap="none">
                <a:spAutoFit/>
              </a:bodyPr>
              <a:lstStyle/>
              <a:p>
                <a:r>
                  <a:rPr lang="zh-CN" altLang="en-US" b="1" kern="100" dirty="0">
                    <a:solidFill>
                      <a:srgbClr val="304371"/>
                    </a:solidFill>
                    <a:latin typeface="微软雅黑" panose="020B0503020204020204" pitchFamily="34" charset="-122"/>
                    <a:cs typeface="Times New Roman" panose="02020603050405020304" pitchFamily="18" charset="0"/>
                  </a:rPr>
                  <a:t>训练集含有标记样本</a:t>
                </a:r>
                <a14:m>
                  <m:oMath xmlns:m="http://schemas.openxmlformats.org/officeDocument/2006/math">
                    <m:sSub>
                      <m:sSubPr>
                        <m:ctrlPr>
                          <a:rPr lang="en-US" altLang="zh-CN" b="1" i="1" kern="100">
                            <a:solidFill>
                              <a:srgbClr val="7030A0"/>
                            </a:solidFill>
                            <a:latin typeface="Cambria Math" panose="02040503050406030204" pitchFamily="18" charset="0"/>
                            <a:cs typeface="Times New Roman" panose="02020603050405020304" pitchFamily="18" charset="0"/>
                          </a:rPr>
                        </m:ctrlPr>
                      </m:sSubPr>
                      <m:e>
                        <m:r>
                          <a:rPr lang="en-US" altLang="zh-CN" b="1" i="1" kern="100">
                            <a:solidFill>
                              <a:srgbClr val="7030A0"/>
                            </a:solidFill>
                            <a:latin typeface="Cambria Math" panose="02040503050406030204" pitchFamily="18" charset="0"/>
                            <a:cs typeface="Times New Roman" panose="02020603050405020304" pitchFamily="18" charset="0"/>
                          </a:rPr>
                          <m:t>𝑫</m:t>
                        </m:r>
                      </m:e>
                      <m:sub>
                        <m:r>
                          <a:rPr lang="en-US" altLang="zh-CN" b="1" i="1" kern="100">
                            <a:solidFill>
                              <a:srgbClr val="7030A0"/>
                            </a:solidFill>
                            <a:latin typeface="Cambria Math" panose="02040503050406030204" pitchFamily="18" charset="0"/>
                            <a:cs typeface="Times New Roman" panose="02020603050405020304" pitchFamily="18" charset="0"/>
                          </a:rPr>
                          <m:t>𝒍</m:t>
                        </m:r>
                      </m:sub>
                    </m:sSub>
                    <m:r>
                      <a:rPr lang="en-US" altLang="zh-CN" b="1" i="1" kern="100">
                        <a:solidFill>
                          <a:srgbClr val="7030A0"/>
                        </a:solidFill>
                        <a:latin typeface="Cambria Math" panose="02040503050406030204" pitchFamily="18" charset="0"/>
                        <a:cs typeface="Times New Roman" panose="02020603050405020304" pitchFamily="18" charset="0"/>
                      </a:rPr>
                      <m:t>={</m:t>
                    </m:r>
                    <m:d>
                      <m:dPr>
                        <m:ctrlPr>
                          <a:rPr lang="en-US" altLang="zh-CN" b="1" i="1" kern="100">
                            <a:solidFill>
                              <a:srgbClr val="7030A0"/>
                            </a:solidFill>
                            <a:latin typeface="Cambria Math" panose="02040503050406030204" pitchFamily="18" charset="0"/>
                            <a:cs typeface="Times New Roman" panose="02020603050405020304" pitchFamily="18" charset="0"/>
                          </a:rPr>
                        </m:ctrlPr>
                      </m:dPr>
                      <m:e>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𝑥</m:t>
                            </m:r>
                          </m:e>
                          <m:sub>
                            <m:r>
                              <a:rPr lang="en-US" altLang="zh-CN" b="1" i="1" kern="100">
                                <a:solidFill>
                                  <a:srgbClr val="7030A0"/>
                                </a:solidFill>
                                <a:latin typeface="Cambria Math" panose="02040503050406030204" pitchFamily="18" charset="0"/>
                                <a:cs typeface="Times New Roman" panose="02020603050405020304" pitchFamily="18" charset="0"/>
                              </a:rPr>
                              <m:t>1</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r>
                          <a:rPr lang="en-US" altLang="zh-CN" b="1" i="1" kern="100">
                            <a:solidFill>
                              <a:srgbClr val="7030A0"/>
                            </a:solidFill>
                            <a:latin typeface="Cambria Math" panose="02040503050406030204" pitchFamily="18" charset="0"/>
                            <a:cs typeface="Times New Roman" panose="02020603050405020304" pitchFamily="18" charset="0"/>
                          </a:rPr>
                          <m:t>,</m:t>
                        </m:r>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𝑦</m:t>
                            </m:r>
                          </m:e>
                          <m:sub>
                            <m:r>
                              <a:rPr lang="en-US" altLang="zh-CN" b="1" i="1" kern="100">
                                <a:solidFill>
                                  <a:srgbClr val="7030A0"/>
                                </a:solidFill>
                                <a:latin typeface="Cambria Math" panose="02040503050406030204" pitchFamily="18" charset="0"/>
                                <a:cs typeface="Times New Roman" panose="02020603050405020304" pitchFamily="18" charset="0"/>
                              </a:rPr>
                              <m:t>1</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e>
                    </m:d>
                    <m:r>
                      <a:rPr lang="en-US" altLang="zh-CN" b="1" i="1" kern="100">
                        <a:solidFill>
                          <a:srgbClr val="7030A0"/>
                        </a:solidFill>
                        <a:latin typeface="Cambria Math" panose="02040503050406030204" pitchFamily="18" charset="0"/>
                        <a:cs typeface="Times New Roman" panose="02020603050405020304" pitchFamily="18" charset="0"/>
                      </a:rPr>
                      <m:t>,</m:t>
                    </m:r>
                    <m:d>
                      <m:dPr>
                        <m:ctrlPr>
                          <a:rPr lang="en-US" altLang="zh-CN" b="1" i="1" kern="100">
                            <a:solidFill>
                              <a:srgbClr val="7030A0"/>
                            </a:solidFill>
                            <a:latin typeface="Cambria Math" panose="02040503050406030204" pitchFamily="18" charset="0"/>
                            <a:cs typeface="Times New Roman" panose="02020603050405020304" pitchFamily="18" charset="0"/>
                          </a:rPr>
                        </m:ctrlPr>
                      </m:dPr>
                      <m:e>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𝑥</m:t>
                            </m:r>
                          </m:e>
                          <m:sub>
                            <m:r>
                              <a:rPr lang="en-US" altLang="zh-CN" b="1" i="1" kern="100">
                                <a:solidFill>
                                  <a:srgbClr val="7030A0"/>
                                </a:solidFill>
                                <a:latin typeface="Cambria Math" panose="02040503050406030204" pitchFamily="18" charset="0"/>
                                <a:cs typeface="Times New Roman" panose="02020603050405020304" pitchFamily="18" charset="0"/>
                              </a:rPr>
                              <m:t>2</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r>
                          <a:rPr lang="en-US" altLang="zh-CN" b="1" i="1" kern="100">
                            <a:solidFill>
                              <a:srgbClr val="7030A0"/>
                            </a:solidFill>
                            <a:latin typeface="Cambria Math" panose="02040503050406030204" pitchFamily="18" charset="0"/>
                            <a:cs typeface="Times New Roman" panose="02020603050405020304" pitchFamily="18" charset="0"/>
                          </a:rPr>
                          <m:t>,</m:t>
                        </m:r>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𝑦</m:t>
                            </m:r>
                          </m:e>
                          <m:sub>
                            <m:r>
                              <a:rPr lang="en-US" altLang="zh-CN" b="1" i="1" kern="100">
                                <a:solidFill>
                                  <a:srgbClr val="7030A0"/>
                                </a:solidFill>
                                <a:latin typeface="Cambria Math" panose="02040503050406030204" pitchFamily="18" charset="0"/>
                                <a:cs typeface="Times New Roman" panose="02020603050405020304" pitchFamily="18" charset="0"/>
                              </a:rPr>
                              <m:t>2</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e>
                    </m:d>
                    <m:r>
                      <a:rPr lang="en-US" altLang="zh-CN" b="1" i="1" kern="100">
                        <a:solidFill>
                          <a:srgbClr val="7030A0"/>
                        </a:solidFill>
                        <a:latin typeface="Cambria Math" panose="02040503050406030204" pitchFamily="18" charset="0"/>
                        <a:cs typeface="Times New Roman" panose="02020603050405020304" pitchFamily="18" charset="0"/>
                      </a:rPr>
                      <m:t>,</m:t>
                    </m:r>
                    <m:r>
                      <a:rPr lang="zh-CN" altLang="en-US" b="1" i="1" kern="100">
                        <a:solidFill>
                          <a:srgbClr val="7030A0"/>
                        </a:solidFill>
                        <a:latin typeface="Cambria Math" panose="02040503050406030204" pitchFamily="18" charset="0"/>
                        <a:cs typeface="Times New Roman" panose="02020603050405020304" pitchFamily="18" charset="0"/>
                      </a:rPr>
                      <m:t> </m:t>
                    </m:r>
                    <m:r>
                      <a:rPr lang="en-US" altLang="zh-CN" b="1" i="1" kern="100">
                        <a:solidFill>
                          <a:srgbClr val="7030A0"/>
                        </a:solidFill>
                        <a:latin typeface="Cambria Math" panose="02040503050406030204" pitchFamily="18" charset="0"/>
                        <a:cs typeface="Times New Roman" panose="02020603050405020304" pitchFamily="18" charset="0"/>
                      </a:rPr>
                      <m:t>…,(</m:t>
                    </m:r>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𝑥</m:t>
                        </m:r>
                      </m:e>
                      <m:sub>
                        <m:r>
                          <a:rPr lang="en-US" altLang="zh-CN" b="1" i="1" kern="100">
                            <a:solidFill>
                              <a:srgbClr val="7030A0"/>
                            </a:solidFill>
                            <a:latin typeface="Cambria Math" panose="02040503050406030204" pitchFamily="18" charset="0"/>
                            <a:cs typeface="Times New Roman" panose="02020603050405020304" pitchFamily="18" charset="0"/>
                          </a:rPr>
                          <m:t>𝑛</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r>
                      <a:rPr lang="en-US" altLang="zh-CN" b="1" i="1" kern="100">
                        <a:solidFill>
                          <a:srgbClr val="7030A0"/>
                        </a:solidFill>
                        <a:latin typeface="Cambria Math" panose="02040503050406030204" pitchFamily="18" charset="0"/>
                        <a:cs typeface="Times New Roman" panose="02020603050405020304" pitchFamily="18" charset="0"/>
                      </a:rPr>
                      <m:t>,</m:t>
                    </m:r>
                    <m:sSubSup>
                      <m:sSubSupPr>
                        <m:ctrlPr>
                          <a:rPr lang="en-US" altLang="zh-CN" b="1" i="1" kern="100">
                            <a:solidFill>
                              <a:srgbClr val="7030A0"/>
                            </a:solidFill>
                            <a:latin typeface="Cambria Math" panose="02040503050406030204" pitchFamily="18" charset="0"/>
                            <a:cs typeface="Times New Roman" panose="02020603050405020304" pitchFamily="18" charset="0"/>
                          </a:rPr>
                        </m:ctrlPr>
                      </m:sSubSupPr>
                      <m:e>
                        <m:r>
                          <a:rPr lang="en-US" altLang="zh-CN" b="1" i="1" kern="100">
                            <a:solidFill>
                              <a:srgbClr val="7030A0"/>
                            </a:solidFill>
                            <a:latin typeface="Cambria Math" panose="02040503050406030204" pitchFamily="18" charset="0"/>
                            <a:cs typeface="Times New Roman" panose="02020603050405020304" pitchFamily="18" charset="0"/>
                          </a:rPr>
                          <m:t>𝑦</m:t>
                        </m:r>
                      </m:e>
                      <m:sub>
                        <m:r>
                          <a:rPr lang="en-US" altLang="zh-CN" b="1" i="1" kern="100">
                            <a:solidFill>
                              <a:srgbClr val="7030A0"/>
                            </a:solidFill>
                            <a:latin typeface="Cambria Math" panose="02040503050406030204" pitchFamily="18" charset="0"/>
                            <a:cs typeface="Times New Roman" panose="02020603050405020304" pitchFamily="18" charset="0"/>
                          </a:rPr>
                          <m:t>𝑛</m:t>
                        </m:r>
                      </m:sub>
                      <m:sup>
                        <m:r>
                          <a:rPr lang="en-US" altLang="zh-CN" b="1" i="1" kern="100">
                            <a:solidFill>
                              <a:srgbClr val="7030A0"/>
                            </a:solidFill>
                            <a:latin typeface="Cambria Math" panose="02040503050406030204" pitchFamily="18" charset="0"/>
                            <a:cs typeface="Times New Roman" panose="02020603050405020304" pitchFamily="18" charset="0"/>
                          </a:rPr>
                          <m:t>𝑙</m:t>
                        </m:r>
                      </m:sup>
                    </m:sSubSup>
                    <m:r>
                      <a:rPr lang="en-US" altLang="zh-CN" b="1" i="1" kern="100">
                        <a:solidFill>
                          <a:srgbClr val="7030A0"/>
                        </a:solidFill>
                        <a:latin typeface="Cambria Math" panose="02040503050406030204" pitchFamily="18" charset="0"/>
                        <a:cs typeface="Times New Roman" panose="02020603050405020304" pitchFamily="18" charset="0"/>
                      </a:rPr>
                      <m:t>)}</m:t>
                    </m:r>
                  </m:oMath>
                </a14:m>
                <a:r>
                  <a:rPr lang="zh-CN" altLang="en-US" b="1" kern="100" dirty="0">
                    <a:solidFill>
                      <a:srgbClr val="304371"/>
                    </a:solidFill>
                    <a:latin typeface="微软雅黑" panose="020B0503020204020204" pitchFamily="34" charset="-122"/>
                    <a:cs typeface="Times New Roman" panose="02020603050405020304" pitchFamily="18" charset="0"/>
                  </a:rPr>
                  <a:t>和未标记样本</a:t>
                </a:r>
                <a14:m>
                  <m:oMath xmlns:m="http://schemas.openxmlformats.org/officeDocument/2006/math">
                    <m:sSub>
                      <m:sSubPr>
                        <m:ctrlPr>
                          <a:rPr lang="en-US" altLang="zh-CN" b="1" i="1" kern="100">
                            <a:solidFill>
                              <a:srgbClr val="7030A0"/>
                            </a:solidFill>
                            <a:latin typeface="Cambria Math" panose="02040503050406030204" pitchFamily="18" charset="0"/>
                            <a:cs typeface="Times New Roman" panose="02020603050405020304" pitchFamily="18" charset="0"/>
                          </a:rPr>
                        </m:ctrlPr>
                      </m:sSubPr>
                      <m:e>
                        <m:r>
                          <a:rPr lang="en-US" altLang="zh-CN" b="1" i="1" kern="100">
                            <a:solidFill>
                              <a:srgbClr val="7030A0"/>
                            </a:solidFill>
                            <a:latin typeface="Cambria Math" panose="02040503050406030204" pitchFamily="18" charset="0"/>
                            <a:cs typeface="Times New Roman" panose="02020603050405020304" pitchFamily="18" charset="0"/>
                          </a:rPr>
                          <m:t>𝑫</m:t>
                        </m:r>
                      </m:e>
                      <m:sub>
                        <m:r>
                          <a:rPr lang="en-US" altLang="zh-CN" b="1" i="1" kern="100">
                            <a:solidFill>
                              <a:srgbClr val="7030A0"/>
                            </a:solidFill>
                            <a:latin typeface="Cambria Math" panose="02040503050406030204" pitchFamily="18" charset="0"/>
                            <a:cs typeface="Times New Roman" panose="02020603050405020304" pitchFamily="18" charset="0"/>
                          </a:rPr>
                          <m:t>𝒖</m:t>
                        </m:r>
                      </m:sub>
                    </m:sSub>
                    <m:r>
                      <m:rPr>
                        <m:nor/>
                      </m:rPr>
                      <a:rPr lang="en-US" altLang="zh-CN" b="0" i="0" kern="100" smtClean="0">
                        <a:solidFill>
                          <a:srgbClr val="7030A0"/>
                        </a:solidFill>
                        <a:latin typeface="Cambria Math" panose="02040503050406030204" pitchFamily="18" charset="0"/>
                        <a:cs typeface="Times New Roman" panose="02020603050405020304" pitchFamily="18" charset="0"/>
                      </a:rPr>
                      <m:t>={</m:t>
                    </m:r>
                    <m:sSubSup>
                      <m:sSubSupPr>
                        <m:ctrlPr>
                          <a:rPr lang="en-US" altLang="zh-CN" sz="1600" b="0" i="1" kern="100" dirty="0" smtClean="0">
                            <a:solidFill>
                              <a:srgbClr val="7030A0"/>
                            </a:solidFill>
                            <a:latin typeface="Cambria Math" panose="02040503050406030204" pitchFamily="18" charset="0"/>
                            <a:cs typeface="Times New Roman" panose="02020603050405020304" pitchFamily="18" charset="0"/>
                          </a:rPr>
                        </m:ctrlPr>
                      </m:sSubSupPr>
                      <m:e>
                        <m:r>
                          <a:rPr lang="en-US" altLang="zh-CN" sz="1600" b="0" i="1" kern="100" dirty="0" smtClean="0">
                            <a:solidFill>
                              <a:srgbClr val="7030A0"/>
                            </a:solidFill>
                            <a:latin typeface="Cambria Math" panose="02040503050406030204" pitchFamily="18" charset="0"/>
                            <a:cs typeface="Times New Roman" panose="02020603050405020304" pitchFamily="18" charset="0"/>
                          </a:rPr>
                          <m:t>𝑥</m:t>
                        </m:r>
                      </m:e>
                      <m:sub>
                        <m:r>
                          <a:rPr lang="en-US" altLang="zh-CN" b="0" i="1" kern="100" smtClean="0">
                            <a:solidFill>
                              <a:srgbClr val="7030A0"/>
                            </a:solidFill>
                            <a:latin typeface="Cambria Math" panose="02040503050406030204" pitchFamily="18" charset="0"/>
                            <a:cs typeface="Times New Roman" panose="02020603050405020304" pitchFamily="18" charset="0"/>
                          </a:rPr>
                          <m:t>1</m:t>
                        </m:r>
                      </m:sub>
                      <m:sup>
                        <m:r>
                          <a:rPr lang="en-US" altLang="zh-CN" b="0" i="1" kern="100" smtClean="0">
                            <a:solidFill>
                              <a:srgbClr val="7030A0"/>
                            </a:solidFill>
                            <a:latin typeface="Cambria Math" panose="02040503050406030204" pitchFamily="18" charset="0"/>
                            <a:cs typeface="Times New Roman" panose="02020603050405020304" pitchFamily="18" charset="0"/>
                          </a:rPr>
                          <m:t>𝑢</m:t>
                        </m:r>
                      </m:sup>
                    </m:sSubSup>
                    <m:r>
                      <a:rPr lang="en-US" altLang="zh-CN" b="0" i="1" kern="100" smtClean="0">
                        <a:solidFill>
                          <a:srgbClr val="7030A0"/>
                        </a:solidFill>
                        <a:latin typeface="Cambria Math" panose="02040503050406030204" pitchFamily="18" charset="0"/>
                        <a:cs typeface="Times New Roman" panose="02020603050405020304" pitchFamily="18" charset="0"/>
                      </a:rPr>
                      <m:t>,</m:t>
                    </m:r>
                    <m:sSubSup>
                      <m:sSubSupPr>
                        <m:ctrlPr>
                          <a:rPr lang="en-US" altLang="zh-CN" sz="1600" i="1" kern="100" dirty="0">
                            <a:solidFill>
                              <a:srgbClr val="7030A0"/>
                            </a:solidFill>
                            <a:latin typeface="Cambria Math" panose="02040503050406030204" pitchFamily="18" charset="0"/>
                            <a:cs typeface="Times New Roman" panose="02020603050405020304" pitchFamily="18" charset="0"/>
                          </a:rPr>
                        </m:ctrlPr>
                      </m:sSubSupPr>
                      <m:e>
                        <m:r>
                          <a:rPr lang="en-US" altLang="zh-CN" sz="1600" i="1" kern="100" dirty="0">
                            <a:solidFill>
                              <a:srgbClr val="7030A0"/>
                            </a:solidFill>
                            <a:latin typeface="Cambria Math" panose="02040503050406030204" pitchFamily="18" charset="0"/>
                            <a:cs typeface="Times New Roman" panose="02020603050405020304" pitchFamily="18" charset="0"/>
                          </a:rPr>
                          <m:t>𝑥</m:t>
                        </m:r>
                      </m:e>
                      <m:sub>
                        <m:r>
                          <a:rPr lang="en-US" altLang="zh-CN" sz="1600" b="0" i="1" kern="100" dirty="0" smtClean="0">
                            <a:solidFill>
                              <a:srgbClr val="7030A0"/>
                            </a:solidFill>
                            <a:latin typeface="Cambria Math" panose="02040503050406030204" pitchFamily="18" charset="0"/>
                            <a:cs typeface="Times New Roman" panose="02020603050405020304" pitchFamily="18" charset="0"/>
                          </a:rPr>
                          <m:t>2</m:t>
                        </m:r>
                      </m:sub>
                      <m:sup>
                        <m:r>
                          <a:rPr lang="en-US" altLang="zh-CN" i="1" kern="100">
                            <a:solidFill>
                              <a:srgbClr val="7030A0"/>
                            </a:solidFill>
                            <a:latin typeface="Cambria Math" panose="02040503050406030204" pitchFamily="18" charset="0"/>
                            <a:cs typeface="Times New Roman" panose="02020603050405020304" pitchFamily="18" charset="0"/>
                          </a:rPr>
                          <m:t>𝑢</m:t>
                        </m:r>
                      </m:sup>
                    </m:sSubSup>
                    <m:r>
                      <a:rPr lang="en-US" altLang="zh-CN" i="1" kern="100">
                        <a:solidFill>
                          <a:srgbClr val="7030A0"/>
                        </a:solidFill>
                        <a:latin typeface="Cambria Math" panose="02040503050406030204" pitchFamily="18" charset="0"/>
                        <a:cs typeface="Times New Roman" panose="02020603050405020304" pitchFamily="18" charset="0"/>
                      </a:rPr>
                      <m:t>,</m:t>
                    </m:r>
                    <m:r>
                      <a:rPr lang="en-US" altLang="zh-CN" sz="1600" b="0" i="1" kern="100" dirty="0" smtClean="0">
                        <a:solidFill>
                          <a:srgbClr val="7030A0"/>
                        </a:solidFill>
                        <a:latin typeface="Cambria Math" panose="02040503050406030204" pitchFamily="18" charset="0"/>
                        <a:cs typeface="Times New Roman" panose="02020603050405020304" pitchFamily="18" charset="0"/>
                      </a:rPr>
                      <m:t>…</m:t>
                    </m:r>
                    <m:r>
                      <a:rPr lang="en-US" altLang="zh-CN" i="1" kern="100">
                        <a:solidFill>
                          <a:srgbClr val="7030A0"/>
                        </a:solidFill>
                        <a:latin typeface="Cambria Math" panose="02040503050406030204" pitchFamily="18" charset="0"/>
                        <a:cs typeface="Times New Roman" panose="02020603050405020304" pitchFamily="18" charset="0"/>
                      </a:rPr>
                      <m:t>,</m:t>
                    </m:r>
                    <m:sSubSup>
                      <m:sSubSupPr>
                        <m:ctrlPr>
                          <a:rPr lang="en-US" altLang="zh-CN" sz="1600" i="1" kern="100" dirty="0">
                            <a:solidFill>
                              <a:srgbClr val="7030A0"/>
                            </a:solidFill>
                            <a:latin typeface="Cambria Math" panose="02040503050406030204" pitchFamily="18" charset="0"/>
                            <a:cs typeface="Times New Roman" panose="02020603050405020304" pitchFamily="18" charset="0"/>
                          </a:rPr>
                        </m:ctrlPr>
                      </m:sSubSupPr>
                      <m:e>
                        <m:r>
                          <a:rPr lang="en-US" altLang="zh-CN" sz="1600" i="1" kern="100" dirty="0">
                            <a:solidFill>
                              <a:srgbClr val="7030A0"/>
                            </a:solidFill>
                            <a:latin typeface="Cambria Math" panose="02040503050406030204" pitchFamily="18" charset="0"/>
                            <a:cs typeface="Times New Roman" panose="02020603050405020304" pitchFamily="18" charset="0"/>
                          </a:rPr>
                          <m:t>𝑥</m:t>
                        </m:r>
                      </m:e>
                      <m:sub>
                        <m:r>
                          <a:rPr lang="en-US" altLang="zh-CN" sz="1600" b="0" i="1" kern="100" dirty="0" smtClean="0">
                            <a:solidFill>
                              <a:srgbClr val="7030A0"/>
                            </a:solidFill>
                            <a:latin typeface="Cambria Math" panose="02040503050406030204" pitchFamily="18" charset="0"/>
                            <a:cs typeface="Times New Roman" panose="02020603050405020304" pitchFamily="18" charset="0"/>
                          </a:rPr>
                          <m:t>𝑚</m:t>
                        </m:r>
                      </m:sub>
                      <m:sup>
                        <m:r>
                          <a:rPr lang="en-US" altLang="zh-CN" i="1" kern="100">
                            <a:solidFill>
                              <a:srgbClr val="7030A0"/>
                            </a:solidFill>
                            <a:latin typeface="Cambria Math" panose="02040503050406030204" pitchFamily="18" charset="0"/>
                            <a:cs typeface="Times New Roman" panose="02020603050405020304" pitchFamily="18" charset="0"/>
                          </a:rPr>
                          <m:t>𝑢</m:t>
                        </m:r>
                      </m:sup>
                    </m:sSubSup>
                    <m:r>
                      <m:rPr>
                        <m:nor/>
                      </m:rPr>
                      <a:rPr lang="en-US" altLang="zh-CN" b="0" i="0" kern="100" smtClean="0">
                        <a:solidFill>
                          <a:srgbClr val="7030A0"/>
                        </a:solidFill>
                        <a:latin typeface="Cambria Math" panose="02040503050406030204" pitchFamily="18" charset="0"/>
                        <a:cs typeface="Times New Roman" panose="02020603050405020304" pitchFamily="18" charset="0"/>
                      </a:rPr>
                      <m:t>}</m:t>
                    </m:r>
                    <m:r>
                      <m:rPr>
                        <m:nor/>
                      </m:rPr>
                      <a:rPr lang="en-US" altLang="zh-CN" sz="900" dirty="0"/>
                      <m:t> </m:t>
                    </m:r>
                  </m:oMath>
                </a14:m>
                <a:endParaRPr lang="en-US" altLang="zh-CN" sz="1600" dirty="0">
                  <a:latin typeface="Arial" panose="020B0604020202020204" pitchFamily="34" charset="0"/>
                </a:endParaRPr>
              </a:p>
            </p:txBody>
          </p:sp>
        </mc:Choice>
        <mc:Fallback xmlns="">
          <p:sp>
            <p:nvSpPr>
              <p:cNvPr id="31" name="矩形 30"/>
              <p:cNvSpPr>
                <a:spLocks noRot="1" noChangeAspect="1" noMove="1" noResize="1" noEditPoints="1" noAdjustHandles="1" noChangeArrowheads="1" noChangeShapeType="1" noTextEdit="1"/>
              </p:cNvSpPr>
              <p:nvPr/>
            </p:nvSpPr>
            <p:spPr>
              <a:xfrm>
                <a:off x="1314966" y="969207"/>
                <a:ext cx="9074087" cy="413831"/>
              </a:xfrm>
              <a:prstGeom prst="rect">
                <a:avLst/>
              </a:prstGeom>
              <a:blipFill>
                <a:blip r:embed="rId3"/>
                <a:stretch>
                  <a:fillRect l="-559" b="-1818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6317E2F-357D-F1AF-E60D-C81BA2A74D99}"/>
              </a:ext>
            </a:extLst>
          </p:cNvPr>
          <p:cNvPicPr>
            <a:picLocks noChangeAspect="1"/>
          </p:cNvPicPr>
          <p:nvPr/>
        </p:nvPicPr>
        <p:blipFill>
          <a:blip r:embed="rId4"/>
          <a:stretch>
            <a:fillRect/>
          </a:stretch>
        </p:blipFill>
        <p:spPr>
          <a:xfrm>
            <a:off x="2968530" y="1493210"/>
            <a:ext cx="5766957" cy="1674989"/>
          </a:xfrm>
          <a:prstGeom prst="rect">
            <a:avLst/>
          </a:prstGeom>
        </p:spPr>
      </p:pic>
      <p:sp>
        <p:nvSpPr>
          <p:cNvPr id="5" name="文本框 4">
            <a:extLst>
              <a:ext uri="{FF2B5EF4-FFF2-40B4-BE49-F238E27FC236}">
                <a16:creationId xmlns:a16="http://schemas.microsoft.com/office/drawing/2014/main" id="{A9992625-FF1C-4845-13FD-508B6DB9B408}"/>
              </a:ext>
            </a:extLst>
          </p:cNvPr>
          <p:cNvSpPr txBox="1"/>
          <p:nvPr/>
        </p:nvSpPr>
        <p:spPr>
          <a:xfrm>
            <a:off x="2355467" y="3172808"/>
            <a:ext cx="2723823" cy="369332"/>
          </a:xfrm>
          <a:prstGeom prst="rect">
            <a:avLst/>
          </a:prstGeom>
          <a:noFill/>
        </p:spPr>
        <p:txBody>
          <a:bodyPr wrap="none" rtlCol="0">
            <a:spAutoFit/>
          </a:bodyPr>
          <a:lstStyle/>
          <a:p>
            <a:pPr algn="l"/>
            <a:r>
              <a:rPr kumimoji="1" lang="zh-CN" altLang="en-US" dirty="0">
                <a:latin typeface="+mn-ea"/>
              </a:rPr>
              <a:t>标注数据少，无法判断！</a:t>
            </a:r>
          </a:p>
        </p:txBody>
      </p:sp>
      <p:sp>
        <p:nvSpPr>
          <p:cNvPr id="6" name="文本框 5">
            <a:extLst>
              <a:ext uri="{FF2B5EF4-FFF2-40B4-BE49-F238E27FC236}">
                <a16:creationId xmlns:a16="http://schemas.microsoft.com/office/drawing/2014/main" id="{F5B0F77F-BD37-88FC-D53F-83B9311A9203}"/>
              </a:ext>
            </a:extLst>
          </p:cNvPr>
          <p:cNvSpPr txBox="1"/>
          <p:nvPr/>
        </p:nvSpPr>
        <p:spPr>
          <a:xfrm>
            <a:off x="5692353" y="3168199"/>
            <a:ext cx="3441968" cy="369332"/>
          </a:xfrm>
          <a:prstGeom prst="rect">
            <a:avLst/>
          </a:prstGeom>
          <a:noFill/>
        </p:spPr>
        <p:txBody>
          <a:bodyPr wrap="none" rtlCol="0">
            <a:spAutoFit/>
          </a:bodyPr>
          <a:lstStyle/>
          <a:p>
            <a:pPr algn="l"/>
            <a:r>
              <a:rPr kumimoji="1" lang="zh-CN" altLang="en-US" dirty="0">
                <a:latin typeface="+mn-ea"/>
              </a:rPr>
              <a:t>加入无标签数据后，能够判断！</a:t>
            </a:r>
          </a:p>
        </p:txBody>
      </p:sp>
      <p:sp>
        <p:nvSpPr>
          <p:cNvPr id="10" name="文本框 9">
            <a:extLst>
              <a:ext uri="{FF2B5EF4-FFF2-40B4-BE49-F238E27FC236}">
                <a16:creationId xmlns:a16="http://schemas.microsoft.com/office/drawing/2014/main" id="{15DF604D-52B0-85E8-A6F8-1474AB3906A2}"/>
              </a:ext>
            </a:extLst>
          </p:cNvPr>
          <p:cNvSpPr txBox="1"/>
          <p:nvPr/>
        </p:nvSpPr>
        <p:spPr>
          <a:xfrm>
            <a:off x="782978" y="4073507"/>
            <a:ext cx="10138059" cy="2125005"/>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b="1" dirty="0">
                <a:solidFill>
                  <a:schemeClr val="accent1"/>
                </a:solidFill>
                <a:latin typeface="+mn-ea"/>
              </a:rPr>
              <a:t>聚类假设：</a:t>
            </a:r>
            <a:r>
              <a:rPr lang="zh-CN" altLang="en-US" dirty="0">
                <a:solidFill>
                  <a:srgbClr val="0070C0"/>
                </a:solidFill>
                <a:latin typeface="Source Sans Pro" panose="020B0604020202020204" pitchFamily="34" charset="0"/>
              </a:rPr>
              <a:t>同一聚类中的样本点很可能具有同样的类别标记。</a:t>
            </a:r>
            <a:r>
              <a:rPr lang="zh-CN" altLang="en-US" dirty="0">
                <a:latin typeface="+mn-ea"/>
              </a:rPr>
              <a:t>关注样本空间的整体特征，探测样本分布稠密和稀疏的区域，从而更好地约束决策边界穿过稀疏区域</a:t>
            </a:r>
            <a:endParaRPr lang="en-US" altLang="zh-CN" dirty="0">
              <a:latin typeface="+mn-ea"/>
            </a:endParaRPr>
          </a:p>
          <a:p>
            <a:pPr marL="342900" indent="-342900">
              <a:lnSpc>
                <a:spcPct val="150000"/>
              </a:lnSpc>
              <a:buFont typeface="Wingdings" panose="05000000000000000000" pitchFamily="2" charset="2"/>
              <a:buChar char="Ø"/>
            </a:pPr>
            <a:r>
              <a:rPr lang="zh-CN" altLang="en-US" b="1" dirty="0">
                <a:solidFill>
                  <a:schemeClr val="accent1"/>
                </a:solidFill>
                <a:latin typeface="+mn-ea"/>
              </a:rPr>
              <a:t>流形假设：</a:t>
            </a:r>
            <a:r>
              <a:rPr lang="zh-CN" altLang="en-US" dirty="0">
                <a:solidFill>
                  <a:srgbClr val="0070C0"/>
                </a:solidFill>
                <a:latin typeface="Source Sans Pro" panose="020B0604020202020204" pitchFamily="34" charset="0"/>
              </a:rPr>
              <a:t>高维中的数据存在着低维的特性。</a:t>
            </a:r>
            <a:r>
              <a:rPr lang="zh-CN" altLang="en-US" dirty="0">
                <a:latin typeface="+mn-ea"/>
              </a:rPr>
              <a:t>利用大量的无标签样增加样本空间的密度，从而更准确地获取样本的局部近邻关系，是聚类假设的推广</a:t>
            </a:r>
            <a:endParaRPr lang="en-US" altLang="zh-CN" dirty="0">
              <a:latin typeface="+mn-ea"/>
            </a:endParaRPr>
          </a:p>
          <a:p>
            <a:pPr marL="342900" indent="-342900">
              <a:lnSpc>
                <a:spcPct val="150000"/>
              </a:lnSpc>
              <a:buFont typeface="Wingdings" panose="05000000000000000000" pitchFamily="2" charset="2"/>
              <a:buChar char="Ø"/>
            </a:pPr>
            <a:r>
              <a:rPr lang="zh-CN" altLang="en-US" b="1" dirty="0">
                <a:solidFill>
                  <a:srgbClr val="0070C0"/>
                </a:solidFill>
                <a:latin typeface="Source Sans Pro" panose="020B0604020202020204" pitchFamily="34" charset="0"/>
              </a:rPr>
              <a:t>平滑假设</a:t>
            </a:r>
            <a:r>
              <a:rPr lang="zh-CN" altLang="en-US" dirty="0">
                <a:solidFill>
                  <a:srgbClr val="0070C0"/>
                </a:solidFill>
                <a:latin typeface="Source Sans Pro" panose="020B0604020202020204" pitchFamily="34" charset="0"/>
              </a:rPr>
              <a:t>：相似的样本具有相同的标签。</a:t>
            </a:r>
            <a:endParaRPr lang="en-US" altLang="zh-CN" sz="2000" dirty="0">
              <a:solidFill>
                <a:srgbClr val="0070C0"/>
              </a:solidFill>
              <a:latin typeface="Source Sans Pro" panose="020B0604020202020204" pitchFamily="34" charset="0"/>
            </a:endParaRPr>
          </a:p>
        </p:txBody>
      </p:sp>
      <p:sp>
        <p:nvSpPr>
          <p:cNvPr id="11" name="矩形 10">
            <a:extLst>
              <a:ext uri="{FF2B5EF4-FFF2-40B4-BE49-F238E27FC236}">
                <a16:creationId xmlns:a16="http://schemas.microsoft.com/office/drawing/2014/main" id="{793DADD2-EEB2-C676-1F59-0ED8B1295DFF}"/>
              </a:ext>
            </a:extLst>
          </p:cNvPr>
          <p:cNvSpPr/>
          <p:nvPr/>
        </p:nvSpPr>
        <p:spPr>
          <a:xfrm>
            <a:off x="782981" y="3658882"/>
            <a:ext cx="10138060" cy="400110"/>
          </a:xfrm>
          <a:prstGeom prst="rect">
            <a:avLst/>
          </a:prstGeom>
        </p:spPr>
        <p:txBody>
          <a:bodyPr wrap="square">
            <a:spAutoFit/>
          </a:bodyPr>
          <a:lstStyle/>
          <a:p>
            <a:pPr marL="285750" indent="-285750">
              <a:buFont typeface="Wingdings" panose="05000000000000000000" pitchFamily="2" charset="2"/>
              <a:buChar char="p"/>
            </a:pPr>
            <a:r>
              <a:rPr lang="zh-CN" altLang="en-US" sz="2000" dirty="0">
                <a:solidFill>
                  <a:srgbClr val="0070C0"/>
                </a:solidFill>
                <a:latin typeface="Source Sans Pro" panose="020B0604020202020204" pitchFamily="34" charset="0"/>
              </a:rPr>
              <a:t>半监督学习算法的成立依赖于</a:t>
            </a:r>
            <a:r>
              <a:rPr lang="zh-CN" altLang="en-US" sz="2000" b="1" dirty="0">
                <a:solidFill>
                  <a:srgbClr val="FF0000"/>
                </a:solidFill>
                <a:latin typeface="Source Sans Pro" panose="020B0604020202020204" pitchFamily="34" charset="0"/>
              </a:rPr>
              <a:t>假设</a:t>
            </a:r>
            <a:r>
              <a:rPr lang="zh-CN" altLang="en-US" sz="2000" dirty="0">
                <a:solidFill>
                  <a:srgbClr val="0070C0"/>
                </a:solidFill>
                <a:latin typeface="Source Sans Pro" panose="020B0604020202020204" pitchFamily="34" charset="0"/>
              </a:rPr>
              <a:t>：</a:t>
            </a:r>
          </a:p>
        </p:txBody>
      </p:sp>
    </p:spTree>
    <p:extLst>
      <p:ext uri="{BB962C8B-B14F-4D97-AF65-F5344CB8AC3E}">
        <p14:creationId xmlns:p14="http://schemas.microsoft.com/office/powerpoint/2010/main" val="1761459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linds(horizont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blinds(horizontal)">
                                      <p:cBhvr>
                                        <p:cTn id="22" dur="500"/>
                                        <p:tgtEl>
                                          <p:spTgt spid="1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0">
                                            <p:txEl>
                                              <p:pRg st="2" end="2"/>
                                            </p:txEl>
                                          </p:spTgt>
                                        </p:tgtEl>
                                        <p:attrNameLst>
                                          <p:attrName>style.visibility</p:attrName>
                                        </p:attrNameLst>
                                      </p:cBhvr>
                                      <p:to>
                                        <p:strVal val="visible"/>
                                      </p:to>
                                    </p:set>
                                    <p:animEffect transition="in" filter="blinds(horizontal)">
                                      <p:cBhvr>
                                        <p:cTn id="31" dur="500"/>
                                        <p:tgtEl>
                                          <p:spTgt spid="1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8E40105-B974-4A20-A399-6D6E57C05EC9}"/>
              </a:ext>
            </a:extLst>
          </p:cNvPr>
          <p:cNvSpPr txBox="1"/>
          <p:nvPr/>
        </p:nvSpPr>
        <p:spPr>
          <a:xfrm>
            <a:off x="738688" y="814093"/>
            <a:ext cx="11228525" cy="565539"/>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2800" spc="-10" dirty="0">
                <a:latin typeface="+mn-ea"/>
              </a:rPr>
              <a:t> 模型的分类</a:t>
            </a:r>
            <a:endParaRPr lang="en-US" altLang="zh-CN" sz="2800" spc="-10" dirty="0">
              <a:latin typeface="+mn-ea"/>
            </a:endParaRPr>
          </a:p>
        </p:txBody>
      </p:sp>
      <p:grpSp>
        <p:nvGrpSpPr>
          <p:cNvPr id="21" name="object 3">
            <a:extLst>
              <a:ext uri="{FF2B5EF4-FFF2-40B4-BE49-F238E27FC236}">
                <a16:creationId xmlns:a16="http://schemas.microsoft.com/office/drawing/2014/main" id="{6610A001-A23F-476D-84CA-D357F898E6FC}"/>
              </a:ext>
            </a:extLst>
          </p:cNvPr>
          <p:cNvGrpSpPr/>
          <p:nvPr/>
        </p:nvGrpSpPr>
        <p:grpSpPr>
          <a:xfrm>
            <a:off x="3066680" y="4376739"/>
            <a:ext cx="5389245" cy="1938020"/>
            <a:chOff x="1769509" y="3323375"/>
            <a:chExt cx="5389245" cy="1938020"/>
          </a:xfrm>
        </p:grpSpPr>
        <p:sp>
          <p:nvSpPr>
            <p:cNvPr id="22" name="object 4">
              <a:extLst>
                <a:ext uri="{FF2B5EF4-FFF2-40B4-BE49-F238E27FC236}">
                  <a16:creationId xmlns:a16="http://schemas.microsoft.com/office/drawing/2014/main" id="{CD79ACF4-64F2-4F21-A58C-6871FCA9B36E}"/>
                </a:ext>
              </a:extLst>
            </p:cNvPr>
            <p:cNvSpPr/>
            <p:nvPr/>
          </p:nvSpPr>
          <p:spPr>
            <a:xfrm>
              <a:off x="2017553" y="3895140"/>
              <a:ext cx="285484" cy="284061"/>
            </a:xfrm>
            <a:prstGeom prst="rect">
              <a:avLst/>
            </a:prstGeom>
            <a:blipFill>
              <a:blip r:embed="rId3" cstate="print"/>
              <a:stretch>
                <a:fillRect/>
              </a:stretch>
            </a:blipFill>
          </p:spPr>
          <p:txBody>
            <a:bodyPr wrap="square" lIns="0" tIns="0" rIns="0" bIns="0" rtlCol="0"/>
            <a:lstStyle/>
            <a:p>
              <a:endParaRPr/>
            </a:p>
          </p:txBody>
        </p:sp>
        <p:sp>
          <p:nvSpPr>
            <p:cNvPr id="23" name="object 5">
              <a:extLst>
                <a:ext uri="{FF2B5EF4-FFF2-40B4-BE49-F238E27FC236}">
                  <a16:creationId xmlns:a16="http://schemas.microsoft.com/office/drawing/2014/main" id="{DFF9180B-E157-4FF0-9F30-2875B86EA57A}"/>
                </a:ext>
              </a:extLst>
            </p:cNvPr>
            <p:cNvSpPr/>
            <p:nvPr/>
          </p:nvSpPr>
          <p:spPr>
            <a:xfrm>
              <a:off x="2068067" y="3925824"/>
              <a:ext cx="188975" cy="188975"/>
            </a:xfrm>
            <a:prstGeom prst="rect">
              <a:avLst/>
            </a:prstGeom>
            <a:blipFill>
              <a:blip r:embed="rId4" cstate="print"/>
              <a:stretch>
                <a:fillRect/>
              </a:stretch>
            </a:blipFill>
          </p:spPr>
          <p:txBody>
            <a:bodyPr wrap="square" lIns="0" tIns="0" rIns="0" bIns="0" rtlCol="0"/>
            <a:lstStyle/>
            <a:p>
              <a:endParaRPr/>
            </a:p>
          </p:txBody>
        </p:sp>
        <p:sp>
          <p:nvSpPr>
            <p:cNvPr id="24" name="object 6">
              <a:extLst>
                <a:ext uri="{FF2B5EF4-FFF2-40B4-BE49-F238E27FC236}">
                  <a16:creationId xmlns:a16="http://schemas.microsoft.com/office/drawing/2014/main" id="{B5C0F5ED-92CB-44AB-9314-C73A0FBFF355}"/>
                </a:ext>
              </a:extLst>
            </p:cNvPr>
            <p:cNvSpPr/>
            <p:nvPr/>
          </p:nvSpPr>
          <p:spPr>
            <a:xfrm>
              <a:off x="2474753" y="4977180"/>
              <a:ext cx="285484" cy="284061"/>
            </a:xfrm>
            <a:prstGeom prst="rect">
              <a:avLst/>
            </a:prstGeom>
            <a:blipFill>
              <a:blip r:embed="rId3" cstate="print"/>
              <a:stretch>
                <a:fillRect/>
              </a:stretch>
            </a:blipFill>
          </p:spPr>
          <p:txBody>
            <a:bodyPr wrap="square" lIns="0" tIns="0" rIns="0" bIns="0" rtlCol="0"/>
            <a:lstStyle/>
            <a:p>
              <a:endParaRPr/>
            </a:p>
          </p:txBody>
        </p:sp>
        <p:sp>
          <p:nvSpPr>
            <p:cNvPr id="29" name="object 7">
              <a:extLst>
                <a:ext uri="{FF2B5EF4-FFF2-40B4-BE49-F238E27FC236}">
                  <a16:creationId xmlns:a16="http://schemas.microsoft.com/office/drawing/2014/main" id="{546FBE3F-9C3E-48CB-87C6-314FE8B3B6BD}"/>
                </a:ext>
              </a:extLst>
            </p:cNvPr>
            <p:cNvSpPr/>
            <p:nvPr/>
          </p:nvSpPr>
          <p:spPr>
            <a:xfrm>
              <a:off x="2525267" y="5007864"/>
              <a:ext cx="188975" cy="188975"/>
            </a:xfrm>
            <a:prstGeom prst="rect">
              <a:avLst/>
            </a:prstGeom>
            <a:blipFill>
              <a:blip r:embed="rId5" cstate="print"/>
              <a:stretch>
                <a:fillRect/>
              </a:stretch>
            </a:blipFill>
          </p:spPr>
          <p:txBody>
            <a:bodyPr wrap="square" lIns="0" tIns="0" rIns="0" bIns="0" rtlCol="0"/>
            <a:lstStyle/>
            <a:p>
              <a:endParaRPr/>
            </a:p>
          </p:txBody>
        </p:sp>
        <p:sp>
          <p:nvSpPr>
            <p:cNvPr id="43" name="object 8">
              <a:extLst>
                <a:ext uri="{FF2B5EF4-FFF2-40B4-BE49-F238E27FC236}">
                  <a16:creationId xmlns:a16="http://schemas.microsoft.com/office/drawing/2014/main" id="{A1705A1B-719B-4E5D-BB57-A0A80B1C790A}"/>
                </a:ext>
              </a:extLst>
            </p:cNvPr>
            <p:cNvSpPr/>
            <p:nvPr/>
          </p:nvSpPr>
          <p:spPr>
            <a:xfrm>
              <a:off x="3005105" y="4562859"/>
              <a:ext cx="285484" cy="281984"/>
            </a:xfrm>
            <a:prstGeom prst="rect">
              <a:avLst/>
            </a:prstGeom>
            <a:blipFill>
              <a:blip r:embed="rId6" cstate="print"/>
              <a:stretch>
                <a:fillRect/>
              </a:stretch>
            </a:blipFill>
          </p:spPr>
          <p:txBody>
            <a:bodyPr wrap="square" lIns="0" tIns="0" rIns="0" bIns="0" rtlCol="0"/>
            <a:lstStyle/>
            <a:p>
              <a:endParaRPr/>
            </a:p>
          </p:txBody>
        </p:sp>
        <p:sp>
          <p:nvSpPr>
            <p:cNvPr id="44" name="object 9">
              <a:extLst>
                <a:ext uri="{FF2B5EF4-FFF2-40B4-BE49-F238E27FC236}">
                  <a16:creationId xmlns:a16="http://schemas.microsoft.com/office/drawing/2014/main" id="{87E7FF00-3650-4BDB-9E4D-4C9E31633D05}"/>
                </a:ext>
              </a:extLst>
            </p:cNvPr>
            <p:cNvSpPr/>
            <p:nvPr/>
          </p:nvSpPr>
          <p:spPr>
            <a:xfrm>
              <a:off x="3055619" y="4593336"/>
              <a:ext cx="188975" cy="187451"/>
            </a:xfrm>
            <a:prstGeom prst="rect">
              <a:avLst/>
            </a:prstGeom>
            <a:blipFill>
              <a:blip r:embed="rId7" cstate="print"/>
              <a:stretch>
                <a:fillRect/>
              </a:stretch>
            </a:blipFill>
          </p:spPr>
          <p:txBody>
            <a:bodyPr wrap="square" lIns="0" tIns="0" rIns="0" bIns="0" rtlCol="0"/>
            <a:lstStyle/>
            <a:p>
              <a:endParaRPr/>
            </a:p>
          </p:txBody>
        </p:sp>
        <p:sp>
          <p:nvSpPr>
            <p:cNvPr id="45" name="object 10">
              <a:extLst>
                <a:ext uri="{FF2B5EF4-FFF2-40B4-BE49-F238E27FC236}">
                  <a16:creationId xmlns:a16="http://schemas.microsoft.com/office/drawing/2014/main" id="{563A6E8E-978F-4810-B4F6-A21082FFB2F7}"/>
                </a:ext>
              </a:extLst>
            </p:cNvPr>
            <p:cNvSpPr/>
            <p:nvPr/>
          </p:nvSpPr>
          <p:spPr>
            <a:xfrm>
              <a:off x="2778251" y="4498911"/>
              <a:ext cx="303326" cy="301815"/>
            </a:xfrm>
            <a:prstGeom prst="rect">
              <a:avLst/>
            </a:prstGeom>
            <a:blipFill>
              <a:blip r:embed="rId8" cstate="print"/>
              <a:stretch>
                <a:fillRect/>
              </a:stretch>
            </a:blipFill>
          </p:spPr>
          <p:txBody>
            <a:bodyPr wrap="square" lIns="0" tIns="0" rIns="0" bIns="0" rtlCol="0"/>
            <a:lstStyle/>
            <a:p>
              <a:endParaRPr/>
            </a:p>
          </p:txBody>
        </p:sp>
        <p:sp>
          <p:nvSpPr>
            <p:cNvPr id="46" name="object 11">
              <a:extLst>
                <a:ext uri="{FF2B5EF4-FFF2-40B4-BE49-F238E27FC236}">
                  <a16:creationId xmlns:a16="http://schemas.microsoft.com/office/drawing/2014/main" id="{3DB63255-6046-4586-9B3F-411CA5747486}"/>
                </a:ext>
              </a:extLst>
            </p:cNvPr>
            <p:cNvSpPr/>
            <p:nvPr/>
          </p:nvSpPr>
          <p:spPr>
            <a:xfrm>
              <a:off x="2837687" y="4538472"/>
              <a:ext cx="188975" cy="188975"/>
            </a:xfrm>
            <a:prstGeom prst="rect">
              <a:avLst/>
            </a:prstGeom>
            <a:blipFill>
              <a:blip r:embed="rId9" cstate="print"/>
              <a:stretch>
                <a:fillRect/>
              </a:stretch>
            </a:blipFill>
          </p:spPr>
          <p:txBody>
            <a:bodyPr wrap="square" lIns="0" tIns="0" rIns="0" bIns="0" rtlCol="0"/>
            <a:lstStyle/>
            <a:p>
              <a:endParaRPr/>
            </a:p>
          </p:txBody>
        </p:sp>
        <p:sp>
          <p:nvSpPr>
            <p:cNvPr id="47" name="object 12">
              <a:extLst>
                <a:ext uri="{FF2B5EF4-FFF2-40B4-BE49-F238E27FC236}">
                  <a16:creationId xmlns:a16="http://schemas.microsoft.com/office/drawing/2014/main" id="{A1AA879B-92EE-4887-9F5C-595EE4768EF2}"/>
                </a:ext>
              </a:extLst>
            </p:cNvPr>
            <p:cNvSpPr/>
            <p:nvPr/>
          </p:nvSpPr>
          <p:spPr>
            <a:xfrm>
              <a:off x="2083085" y="4591608"/>
              <a:ext cx="285484" cy="284061"/>
            </a:xfrm>
            <a:prstGeom prst="rect">
              <a:avLst/>
            </a:prstGeom>
            <a:blipFill>
              <a:blip r:embed="rId3" cstate="print"/>
              <a:stretch>
                <a:fillRect/>
              </a:stretch>
            </a:blipFill>
          </p:spPr>
          <p:txBody>
            <a:bodyPr wrap="square" lIns="0" tIns="0" rIns="0" bIns="0" rtlCol="0"/>
            <a:lstStyle/>
            <a:p>
              <a:endParaRPr/>
            </a:p>
          </p:txBody>
        </p:sp>
        <p:sp>
          <p:nvSpPr>
            <p:cNvPr id="48" name="object 13">
              <a:extLst>
                <a:ext uri="{FF2B5EF4-FFF2-40B4-BE49-F238E27FC236}">
                  <a16:creationId xmlns:a16="http://schemas.microsoft.com/office/drawing/2014/main" id="{BED88BC5-5619-4B0B-9D92-DF4F72DEE8DC}"/>
                </a:ext>
              </a:extLst>
            </p:cNvPr>
            <p:cNvSpPr/>
            <p:nvPr/>
          </p:nvSpPr>
          <p:spPr>
            <a:xfrm>
              <a:off x="2133599" y="4622292"/>
              <a:ext cx="188975" cy="188975"/>
            </a:xfrm>
            <a:prstGeom prst="rect">
              <a:avLst/>
            </a:prstGeom>
            <a:blipFill>
              <a:blip r:embed="rId10" cstate="print"/>
              <a:stretch>
                <a:fillRect/>
              </a:stretch>
            </a:blipFill>
          </p:spPr>
          <p:txBody>
            <a:bodyPr wrap="square" lIns="0" tIns="0" rIns="0" bIns="0" rtlCol="0"/>
            <a:lstStyle/>
            <a:p>
              <a:endParaRPr/>
            </a:p>
          </p:txBody>
        </p:sp>
        <p:sp>
          <p:nvSpPr>
            <p:cNvPr id="49" name="object 14">
              <a:extLst>
                <a:ext uri="{FF2B5EF4-FFF2-40B4-BE49-F238E27FC236}">
                  <a16:creationId xmlns:a16="http://schemas.microsoft.com/office/drawing/2014/main" id="{583C1CD1-6C34-4E16-BEB4-9C62E4C52FC8}"/>
                </a:ext>
              </a:extLst>
            </p:cNvPr>
            <p:cNvSpPr/>
            <p:nvPr/>
          </p:nvSpPr>
          <p:spPr>
            <a:xfrm>
              <a:off x="1798084" y="4132907"/>
              <a:ext cx="1560830" cy="920115"/>
            </a:xfrm>
            <a:custGeom>
              <a:avLst/>
              <a:gdLst/>
              <a:ahLst/>
              <a:cxnLst/>
              <a:rect l="l" t="t" r="r" b="b"/>
              <a:pathLst>
                <a:path w="1560829" h="920114">
                  <a:moveTo>
                    <a:pt x="11919" y="110671"/>
                  </a:moveTo>
                  <a:lnTo>
                    <a:pt x="42107" y="68483"/>
                  </a:lnTo>
                  <a:lnTo>
                    <a:pt x="88634" y="36423"/>
                  </a:lnTo>
                  <a:lnTo>
                    <a:pt x="149892" y="14402"/>
                  </a:lnTo>
                  <a:lnTo>
                    <a:pt x="224272" y="2331"/>
                  </a:lnTo>
                  <a:lnTo>
                    <a:pt x="265879" y="0"/>
                  </a:lnTo>
                  <a:lnTo>
                    <a:pt x="310162" y="123"/>
                  </a:lnTo>
                  <a:lnTo>
                    <a:pt x="356922" y="2689"/>
                  </a:lnTo>
                  <a:lnTo>
                    <a:pt x="405956" y="7689"/>
                  </a:lnTo>
                  <a:lnTo>
                    <a:pt x="457063" y="15110"/>
                  </a:lnTo>
                  <a:lnTo>
                    <a:pt x="510042" y="24941"/>
                  </a:lnTo>
                  <a:lnTo>
                    <a:pt x="564691" y="37172"/>
                  </a:lnTo>
                  <a:lnTo>
                    <a:pt x="620811" y="51791"/>
                  </a:lnTo>
                  <a:lnTo>
                    <a:pt x="678199" y="68787"/>
                  </a:lnTo>
                  <a:lnTo>
                    <a:pt x="736655" y="88150"/>
                  </a:lnTo>
                  <a:lnTo>
                    <a:pt x="795976" y="109869"/>
                  </a:lnTo>
                  <a:lnTo>
                    <a:pt x="855963" y="133932"/>
                  </a:lnTo>
                  <a:lnTo>
                    <a:pt x="916413" y="160328"/>
                  </a:lnTo>
                  <a:lnTo>
                    <a:pt x="976045" y="188509"/>
                  </a:lnTo>
                  <a:lnTo>
                    <a:pt x="1033614" y="217874"/>
                  </a:lnTo>
                  <a:lnTo>
                    <a:pt x="1088980" y="248280"/>
                  </a:lnTo>
                  <a:lnTo>
                    <a:pt x="1142003" y="279582"/>
                  </a:lnTo>
                  <a:lnTo>
                    <a:pt x="1192543" y="311636"/>
                  </a:lnTo>
                  <a:lnTo>
                    <a:pt x="1240457" y="344298"/>
                  </a:lnTo>
                  <a:lnTo>
                    <a:pt x="1285607" y="377422"/>
                  </a:lnTo>
                  <a:lnTo>
                    <a:pt x="1327851" y="410866"/>
                  </a:lnTo>
                  <a:lnTo>
                    <a:pt x="1367049" y="444485"/>
                  </a:lnTo>
                  <a:lnTo>
                    <a:pt x="1403059" y="478134"/>
                  </a:lnTo>
                  <a:lnTo>
                    <a:pt x="1435742" y="511670"/>
                  </a:lnTo>
                  <a:lnTo>
                    <a:pt x="1464957" y="544947"/>
                  </a:lnTo>
                  <a:lnTo>
                    <a:pt x="1490563" y="577823"/>
                  </a:lnTo>
                  <a:lnTo>
                    <a:pt x="1512420" y="610152"/>
                  </a:lnTo>
                  <a:lnTo>
                    <a:pt x="1544322" y="672595"/>
                  </a:lnTo>
                  <a:lnTo>
                    <a:pt x="1559539" y="731121"/>
                  </a:lnTo>
                  <a:lnTo>
                    <a:pt x="1560539" y="758555"/>
                  </a:lnTo>
                  <a:lnTo>
                    <a:pt x="1556946" y="784577"/>
                  </a:lnTo>
                  <a:lnTo>
                    <a:pt x="1535669" y="831409"/>
                  </a:lnTo>
                  <a:lnTo>
                    <a:pt x="1497117" y="868521"/>
                  </a:lnTo>
                  <a:lnTo>
                    <a:pt x="1443032" y="895551"/>
                  </a:lnTo>
                  <a:lnTo>
                    <a:pt x="1375024" y="912586"/>
                  </a:lnTo>
                  <a:lnTo>
                    <a:pt x="1336301" y="917383"/>
                  </a:lnTo>
                  <a:lnTo>
                    <a:pt x="1294700" y="919715"/>
                  </a:lnTo>
                  <a:lnTo>
                    <a:pt x="1250422" y="919591"/>
                  </a:lnTo>
                  <a:lnTo>
                    <a:pt x="1203667" y="917025"/>
                  </a:lnTo>
                  <a:lnTo>
                    <a:pt x="1154636" y="912025"/>
                  </a:lnTo>
                  <a:lnTo>
                    <a:pt x="1103532" y="904605"/>
                  </a:lnTo>
                  <a:lnTo>
                    <a:pt x="1050554" y="894773"/>
                  </a:lnTo>
                  <a:lnTo>
                    <a:pt x="995903" y="882542"/>
                  </a:lnTo>
                  <a:lnTo>
                    <a:pt x="939780" y="867923"/>
                  </a:lnTo>
                  <a:lnTo>
                    <a:pt x="882387" y="850927"/>
                  </a:lnTo>
                  <a:lnTo>
                    <a:pt x="823924" y="831564"/>
                  </a:lnTo>
                  <a:lnTo>
                    <a:pt x="764592" y="809845"/>
                  </a:lnTo>
                  <a:lnTo>
                    <a:pt x="704592" y="785783"/>
                  </a:lnTo>
                  <a:lnTo>
                    <a:pt x="644125" y="759387"/>
                  </a:lnTo>
                  <a:lnTo>
                    <a:pt x="584494" y="731205"/>
                  </a:lnTo>
                  <a:lnTo>
                    <a:pt x="526925" y="701840"/>
                  </a:lnTo>
                  <a:lnTo>
                    <a:pt x="471559" y="671434"/>
                  </a:lnTo>
                  <a:lnTo>
                    <a:pt x="418535" y="640132"/>
                  </a:lnTo>
                  <a:lnTo>
                    <a:pt x="367996" y="608078"/>
                  </a:lnTo>
                  <a:lnTo>
                    <a:pt x="320081" y="575417"/>
                  </a:lnTo>
                  <a:lnTo>
                    <a:pt x="274932" y="542292"/>
                  </a:lnTo>
                  <a:lnTo>
                    <a:pt x="232688" y="508848"/>
                  </a:lnTo>
                  <a:lnTo>
                    <a:pt x="193490" y="475229"/>
                  </a:lnTo>
                  <a:lnTo>
                    <a:pt x="157479" y="441580"/>
                  </a:lnTo>
                  <a:lnTo>
                    <a:pt x="124796" y="408045"/>
                  </a:lnTo>
                  <a:lnTo>
                    <a:pt x="95582" y="374767"/>
                  </a:lnTo>
                  <a:lnTo>
                    <a:pt x="69976" y="341891"/>
                  </a:lnTo>
                  <a:lnTo>
                    <a:pt x="48119" y="309562"/>
                  </a:lnTo>
                  <a:lnTo>
                    <a:pt x="16217" y="247119"/>
                  </a:lnTo>
                  <a:lnTo>
                    <a:pt x="1000" y="188593"/>
                  </a:lnTo>
                  <a:lnTo>
                    <a:pt x="0" y="161159"/>
                  </a:lnTo>
                  <a:lnTo>
                    <a:pt x="3593" y="135137"/>
                  </a:lnTo>
                  <a:lnTo>
                    <a:pt x="11919" y="110671"/>
                  </a:lnTo>
                  <a:close/>
                </a:path>
              </a:pathLst>
            </a:custGeom>
            <a:ln w="57150">
              <a:solidFill>
                <a:srgbClr val="0000FF"/>
              </a:solidFill>
            </a:ln>
          </p:spPr>
          <p:txBody>
            <a:bodyPr wrap="square" lIns="0" tIns="0" rIns="0" bIns="0" rtlCol="0"/>
            <a:lstStyle/>
            <a:p>
              <a:endParaRPr/>
            </a:p>
          </p:txBody>
        </p:sp>
        <p:sp>
          <p:nvSpPr>
            <p:cNvPr id="50" name="object 15">
              <a:extLst>
                <a:ext uri="{FF2B5EF4-FFF2-40B4-BE49-F238E27FC236}">
                  <a16:creationId xmlns:a16="http://schemas.microsoft.com/office/drawing/2014/main" id="{F6954AD6-182F-487E-B327-23AC5DF6B3D1}"/>
                </a:ext>
              </a:extLst>
            </p:cNvPr>
            <p:cNvSpPr/>
            <p:nvPr/>
          </p:nvSpPr>
          <p:spPr>
            <a:xfrm>
              <a:off x="6873017" y="3672636"/>
              <a:ext cx="285484" cy="284061"/>
            </a:xfrm>
            <a:prstGeom prst="rect">
              <a:avLst/>
            </a:prstGeom>
            <a:blipFill>
              <a:blip r:embed="rId3" cstate="print"/>
              <a:stretch>
                <a:fillRect/>
              </a:stretch>
            </a:blipFill>
          </p:spPr>
          <p:txBody>
            <a:bodyPr wrap="square" lIns="0" tIns="0" rIns="0" bIns="0" rtlCol="0"/>
            <a:lstStyle/>
            <a:p>
              <a:endParaRPr/>
            </a:p>
          </p:txBody>
        </p:sp>
        <p:sp>
          <p:nvSpPr>
            <p:cNvPr id="51" name="object 16">
              <a:extLst>
                <a:ext uri="{FF2B5EF4-FFF2-40B4-BE49-F238E27FC236}">
                  <a16:creationId xmlns:a16="http://schemas.microsoft.com/office/drawing/2014/main" id="{4C421527-D419-4110-903F-001E10C3FC1A}"/>
                </a:ext>
              </a:extLst>
            </p:cNvPr>
            <p:cNvSpPr/>
            <p:nvPr/>
          </p:nvSpPr>
          <p:spPr>
            <a:xfrm>
              <a:off x="6923532" y="3703320"/>
              <a:ext cx="188975" cy="188975"/>
            </a:xfrm>
            <a:prstGeom prst="rect">
              <a:avLst/>
            </a:prstGeom>
            <a:blipFill>
              <a:blip r:embed="rId11" cstate="print"/>
              <a:stretch>
                <a:fillRect/>
              </a:stretch>
            </a:blipFill>
          </p:spPr>
          <p:txBody>
            <a:bodyPr wrap="square" lIns="0" tIns="0" rIns="0" bIns="0" rtlCol="0"/>
            <a:lstStyle/>
            <a:p>
              <a:endParaRPr/>
            </a:p>
          </p:txBody>
        </p:sp>
        <p:sp>
          <p:nvSpPr>
            <p:cNvPr id="52" name="object 17">
              <a:extLst>
                <a:ext uri="{FF2B5EF4-FFF2-40B4-BE49-F238E27FC236}">
                  <a16:creationId xmlns:a16="http://schemas.microsoft.com/office/drawing/2014/main" id="{632CA115-B797-43AD-A9BE-8EF3A6AE02AF}"/>
                </a:ext>
              </a:extLst>
            </p:cNvPr>
            <p:cNvSpPr/>
            <p:nvPr/>
          </p:nvSpPr>
          <p:spPr>
            <a:xfrm>
              <a:off x="5545613" y="3450132"/>
              <a:ext cx="285484" cy="284061"/>
            </a:xfrm>
            <a:prstGeom prst="rect">
              <a:avLst/>
            </a:prstGeom>
            <a:blipFill>
              <a:blip r:embed="rId3" cstate="print"/>
              <a:stretch>
                <a:fillRect/>
              </a:stretch>
            </a:blipFill>
          </p:spPr>
          <p:txBody>
            <a:bodyPr wrap="square" lIns="0" tIns="0" rIns="0" bIns="0" rtlCol="0"/>
            <a:lstStyle/>
            <a:p>
              <a:endParaRPr/>
            </a:p>
          </p:txBody>
        </p:sp>
        <p:sp>
          <p:nvSpPr>
            <p:cNvPr id="53" name="object 18">
              <a:extLst>
                <a:ext uri="{FF2B5EF4-FFF2-40B4-BE49-F238E27FC236}">
                  <a16:creationId xmlns:a16="http://schemas.microsoft.com/office/drawing/2014/main" id="{AF5D2DBB-752E-4162-AD9F-B64489916A36}"/>
                </a:ext>
              </a:extLst>
            </p:cNvPr>
            <p:cNvSpPr/>
            <p:nvPr/>
          </p:nvSpPr>
          <p:spPr>
            <a:xfrm>
              <a:off x="5596127" y="3480816"/>
              <a:ext cx="188975" cy="188976"/>
            </a:xfrm>
            <a:prstGeom prst="rect">
              <a:avLst/>
            </a:prstGeom>
            <a:blipFill>
              <a:blip r:embed="rId12" cstate="print"/>
              <a:stretch>
                <a:fillRect/>
              </a:stretch>
            </a:blipFill>
          </p:spPr>
          <p:txBody>
            <a:bodyPr wrap="square" lIns="0" tIns="0" rIns="0" bIns="0" rtlCol="0"/>
            <a:lstStyle/>
            <a:p>
              <a:endParaRPr/>
            </a:p>
          </p:txBody>
        </p:sp>
        <p:sp>
          <p:nvSpPr>
            <p:cNvPr id="54" name="object 19">
              <a:extLst>
                <a:ext uri="{FF2B5EF4-FFF2-40B4-BE49-F238E27FC236}">
                  <a16:creationId xmlns:a16="http://schemas.microsoft.com/office/drawing/2014/main" id="{E92F8CE8-F1A3-4EA5-8AEB-19FE28F53E94}"/>
                </a:ext>
              </a:extLst>
            </p:cNvPr>
            <p:cNvSpPr/>
            <p:nvPr/>
          </p:nvSpPr>
          <p:spPr>
            <a:xfrm>
              <a:off x="6524021" y="3882948"/>
              <a:ext cx="285484" cy="284061"/>
            </a:xfrm>
            <a:prstGeom prst="rect">
              <a:avLst/>
            </a:prstGeom>
            <a:blipFill>
              <a:blip r:embed="rId3" cstate="print"/>
              <a:stretch>
                <a:fillRect/>
              </a:stretch>
            </a:blipFill>
          </p:spPr>
          <p:txBody>
            <a:bodyPr wrap="square" lIns="0" tIns="0" rIns="0" bIns="0" rtlCol="0"/>
            <a:lstStyle/>
            <a:p>
              <a:endParaRPr/>
            </a:p>
          </p:txBody>
        </p:sp>
        <p:sp>
          <p:nvSpPr>
            <p:cNvPr id="55" name="object 20">
              <a:extLst>
                <a:ext uri="{FF2B5EF4-FFF2-40B4-BE49-F238E27FC236}">
                  <a16:creationId xmlns:a16="http://schemas.microsoft.com/office/drawing/2014/main" id="{D0B3F4F1-BD54-4D9A-BC7B-CC478575BC58}"/>
                </a:ext>
              </a:extLst>
            </p:cNvPr>
            <p:cNvSpPr/>
            <p:nvPr/>
          </p:nvSpPr>
          <p:spPr>
            <a:xfrm>
              <a:off x="6574535" y="3913632"/>
              <a:ext cx="188975" cy="188975"/>
            </a:xfrm>
            <a:prstGeom prst="rect">
              <a:avLst/>
            </a:prstGeom>
            <a:blipFill>
              <a:blip r:embed="rId13" cstate="print"/>
              <a:stretch>
                <a:fillRect/>
              </a:stretch>
            </a:blipFill>
          </p:spPr>
          <p:txBody>
            <a:bodyPr wrap="square" lIns="0" tIns="0" rIns="0" bIns="0" rtlCol="0"/>
            <a:lstStyle/>
            <a:p>
              <a:endParaRPr/>
            </a:p>
          </p:txBody>
        </p:sp>
        <p:sp>
          <p:nvSpPr>
            <p:cNvPr id="56" name="object 21">
              <a:extLst>
                <a:ext uri="{FF2B5EF4-FFF2-40B4-BE49-F238E27FC236}">
                  <a16:creationId xmlns:a16="http://schemas.microsoft.com/office/drawing/2014/main" id="{33E6CA55-B107-4650-AA6A-93A9DCB44371}"/>
                </a:ext>
              </a:extLst>
            </p:cNvPr>
            <p:cNvSpPr/>
            <p:nvPr/>
          </p:nvSpPr>
          <p:spPr>
            <a:xfrm>
              <a:off x="6121685" y="3649776"/>
              <a:ext cx="285484" cy="284061"/>
            </a:xfrm>
            <a:prstGeom prst="rect">
              <a:avLst/>
            </a:prstGeom>
            <a:blipFill>
              <a:blip r:embed="rId3" cstate="print"/>
              <a:stretch>
                <a:fillRect/>
              </a:stretch>
            </a:blipFill>
          </p:spPr>
          <p:txBody>
            <a:bodyPr wrap="square" lIns="0" tIns="0" rIns="0" bIns="0" rtlCol="0"/>
            <a:lstStyle/>
            <a:p>
              <a:endParaRPr/>
            </a:p>
          </p:txBody>
        </p:sp>
        <p:sp>
          <p:nvSpPr>
            <p:cNvPr id="57" name="object 22">
              <a:extLst>
                <a:ext uri="{FF2B5EF4-FFF2-40B4-BE49-F238E27FC236}">
                  <a16:creationId xmlns:a16="http://schemas.microsoft.com/office/drawing/2014/main" id="{D0AC2F8A-23FD-4CA8-8C1F-39C96C7EBC4F}"/>
                </a:ext>
              </a:extLst>
            </p:cNvPr>
            <p:cNvSpPr/>
            <p:nvPr/>
          </p:nvSpPr>
          <p:spPr>
            <a:xfrm>
              <a:off x="6172200" y="3680460"/>
              <a:ext cx="188975" cy="188975"/>
            </a:xfrm>
            <a:prstGeom prst="rect">
              <a:avLst/>
            </a:prstGeom>
            <a:blipFill>
              <a:blip r:embed="rId14" cstate="print"/>
              <a:stretch>
                <a:fillRect/>
              </a:stretch>
            </a:blipFill>
          </p:spPr>
          <p:txBody>
            <a:bodyPr wrap="square" lIns="0" tIns="0" rIns="0" bIns="0" rtlCol="0"/>
            <a:lstStyle/>
            <a:p>
              <a:endParaRPr/>
            </a:p>
          </p:txBody>
        </p:sp>
        <p:sp>
          <p:nvSpPr>
            <p:cNvPr id="58" name="object 23">
              <a:extLst>
                <a:ext uri="{FF2B5EF4-FFF2-40B4-BE49-F238E27FC236}">
                  <a16:creationId xmlns:a16="http://schemas.microsoft.com/office/drawing/2014/main" id="{DF240227-676C-44C3-9357-A14A270B7C2A}"/>
                </a:ext>
              </a:extLst>
            </p:cNvPr>
            <p:cNvSpPr/>
            <p:nvPr/>
          </p:nvSpPr>
          <p:spPr>
            <a:xfrm>
              <a:off x="5577617" y="3852468"/>
              <a:ext cx="285484" cy="284061"/>
            </a:xfrm>
            <a:prstGeom prst="rect">
              <a:avLst/>
            </a:prstGeom>
            <a:blipFill>
              <a:blip r:embed="rId3" cstate="print"/>
              <a:stretch>
                <a:fillRect/>
              </a:stretch>
            </a:blipFill>
          </p:spPr>
          <p:txBody>
            <a:bodyPr wrap="square" lIns="0" tIns="0" rIns="0" bIns="0" rtlCol="0"/>
            <a:lstStyle/>
            <a:p>
              <a:endParaRPr/>
            </a:p>
          </p:txBody>
        </p:sp>
        <p:sp>
          <p:nvSpPr>
            <p:cNvPr id="59" name="object 24">
              <a:extLst>
                <a:ext uri="{FF2B5EF4-FFF2-40B4-BE49-F238E27FC236}">
                  <a16:creationId xmlns:a16="http://schemas.microsoft.com/office/drawing/2014/main" id="{FA5E8ED0-269E-4569-AA09-1206FAD07447}"/>
                </a:ext>
              </a:extLst>
            </p:cNvPr>
            <p:cNvSpPr/>
            <p:nvPr/>
          </p:nvSpPr>
          <p:spPr>
            <a:xfrm>
              <a:off x="5628132" y="3883152"/>
              <a:ext cx="188975" cy="188975"/>
            </a:xfrm>
            <a:prstGeom prst="rect">
              <a:avLst/>
            </a:prstGeom>
            <a:blipFill>
              <a:blip r:embed="rId15" cstate="print"/>
              <a:stretch>
                <a:fillRect/>
              </a:stretch>
            </a:blipFill>
          </p:spPr>
          <p:txBody>
            <a:bodyPr wrap="square" lIns="0" tIns="0" rIns="0" bIns="0" rtlCol="0"/>
            <a:lstStyle/>
            <a:p>
              <a:endParaRPr/>
            </a:p>
          </p:txBody>
        </p:sp>
        <p:sp>
          <p:nvSpPr>
            <p:cNvPr id="60" name="object 25">
              <a:extLst>
                <a:ext uri="{FF2B5EF4-FFF2-40B4-BE49-F238E27FC236}">
                  <a16:creationId xmlns:a16="http://schemas.microsoft.com/office/drawing/2014/main" id="{045C081D-DF32-428C-B95B-6B021EF17638}"/>
                </a:ext>
              </a:extLst>
            </p:cNvPr>
            <p:cNvSpPr/>
            <p:nvPr/>
          </p:nvSpPr>
          <p:spPr>
            <a:xfrm>
              <a:off x="5391422" y="3351950"/>
              <a:ext cx="1560830" cy="920115"/>
            </a:xfrm>
            <a:custGeom>
              <a:avLst/>
              <a:gdLst/>
              <a:ahLst/>
              <a:cxnLst/>
              <a:rect l="l" t="t" r="r" b="b"/>
              <a:pathLst>
                <a:path w="1560829" h="920114">
                  <a:moveTo>
                    <a:pt x="11919" y="110577"/>
                  </a:moveTo>
                  <a:lnTo>
                    <a:pt x="42107" y="68423"/>
                  </a:lnTo>
                  <a:lnTo>
                    <a:pt x="88634" y="36388"/>
                  </a:lnTo>
                  <a:lnTo>
                    <a:pt x="149892" y="14386"/>
                  </a:lnTo>
                  <a:lnTo>
                    <a:pt x="224272" y="2327"/>
                  </a:lnTo>
                  <a:lnTo>
                    <a:pt x="265879" y="0"/>
                  </a:lnTo>
                  <a:lnTo>
                    <a:pt x="310162" y="124"/>
                  </a:lnTo>
                  <a:lnTo>
                    <a:pt x="356922" y="2691"/>
                  </a:lnTo>
                  <a:lnTo>
                    <a:pt x="405956" y="7689"/>
                  </a:lnTo>
                  <a:lnTo>
                    <a:pt x="457063" y="15106"/>
                  </a:lnTo>
                  <a:lnTo>
                    <a:pt x="510042" y="24932"/>
                  </a:lnTo>
                  <a:lnTo>
                    <a:pt x="564691" y="37156"/>
                  </a:lnTo>
                  <a:lnTo>
                    <a:pt x="620811" y="51767"/>
                  </a:lnTo>
                  <a:lnTo>
                    <a:pt x="678199" y="68753"/>
                  </a:lnTo>
                  <a:lnTo>
                    <a:pt x="736655" y="88104"/>
                  </a:lnTo>
                  <a:lnTo>
                    <a:pt x="795976" y="109808"/>
                  </a:lnTo>
                  <a:lnTo>
                    <a:pt x="855963" y="133856"/>
                  </a:lnTo>
                  <a:lnTo>
                    <a:pt x="916413" y="160234"/>
                  </a:lnTo>
                  <a:lnTo>
                    <a:pt x="976061" y="188433"/>
                  </a:lnTo>
                  <a:lnTo>
                    <a:pt x="1033643" y="217814"/>
                  </a:lnTo>
                  <a:lnTo>
                    <a:pt x="1089020" y="248234"/>
                  </a:lnTo>
                  <a:lnTo>
                    <a:pt x="1142051" y="279549"/>
                  </a:lnTo>
                  <a:lnTo>
                    <a:pt x="1192595" y="311614"/>
                  </a:lnTo>
                  <a:lnTo>
                    <a:pt x="1240513" y="344285"/>
                  </a:lnTo>
                  <a:lnTo>
                    <a:pt x="1285664" y="377418"/>
                  </a:lnTo>
                  <a:lnTo>
                    <a:pt x="1327907" y="410870"/>
                  </a:lnTo>
                  <a:lnTo>
                    <a:pt x="1367102" y="444495"/>
                  </a:lnTo>
                  <a:lnTo>
                    <a:pt x="1403109" y="478149"/>
                  </a:lnTo>
                  <a:lnTo>
                    <a:pt x="1435788" y="511689"/>
                  </a:lnTo>
                  <a:lnTo>
                    <a:pt x="1464997" y="544971"/>
                  </a:lnTo>
                  <a:lnTo>
                    <a:pt x="1490597" y="577850"/>
                  </a:lnTo>
                  <a:lnTo>
                    <a:pt x="1512448" y="610181"/>
                  </a:lnTo>
                  <a:lnTo>
                    <a:pt x="1544338" y="672627"/>
                  </a:lnTo>
                  <a:lnTo>
                    <a:pt x="1559546" y="731154"/>
                  </a:lnTo>
                  <a:lnTo>
                    <a:pt x="1560542" y="758589"/>
                  </a:lnTo>
                  <a:lnTo>
                    <a:pt x="1556947" y="784611"/>
                  </a:lnTo>
                  <a:lnTo>
                    <a:pt x="1535669" y="831425"/>
                  </a:lnTo>
                  <a:lnTo>
                    <a:pt x="1497117" y="868508"/>
                  </a:lnTo>
                  <a:lnTo>
                    <a:pt x="1443032" y="895516"/>
                  </a:lnTo>
                  <a:lnTo>
                    <a:pt x="1375024" y="912535"/>
                  </a:lnTo>
                  <a:lnTo>
                    <a:pt x="1336301" y="917327"/>
                  </a:lnTo>
                  <a:lnTo>
                    <a:pt x="1294700" y="919655"/>
                  </a:lnTo>
                  <a:lnTo>
                    <a:pt x="1250422" y="919530"/>
                  </a:lnTo>
                  <a:lnTo>
                    <a:pt x="1203667" y="916963"/>
                  </a:lnTo>
                  <a:lnTo>
                    <a:pt x="1154636" y="911966"/>
                  </a:lnTo>
                  <a:lnTo>
                    <a:pt x="1103532" y="904548"/>
                  </a:lnTo>
                  <a:lnTo>
                    <a:pt x="1050554" y="894722"/>
                  </a:lnTo>
                  <a:lnTo>
                    <a:pt x="995903" y="882498"/>
                  </a:lnTo>
                  <a:lnTo>
                    <a:pt x="939780" y="867888"/>
                  </a:lnTo>
                  <a:lnTo>
                    <a:pt x="882387" y="850902"/>
                  </a:lnTo>
                  <a:lnTo>
                    <a:pt x="823924" y="831551"/>
                  </a:lnTo>
                  <a:lnTo>
                    <a:pt x="764592" y="809846"/>
                  </a:lnTo>
                  <a:lnTo>
                    <a:pt x="704592" y="785799"/>
                  </a:lnTo>
                  <a:lnTo>
                    <a:pt x="644125" y="759420"/>
                  </a:lnTo>
                  <a:lnTo>
                    <a:pt x="584494" y="731222"/>
                  </a:lnTo>
                  <a:lnTo>
                    <a:pt x="526925" y="701840"/>
                  </a:lnTo>
                  <a:lnTo>
                    <a:pt x="471559" y="671420"/>
                  </a:lnTo>
                  <a:lnTo>
                    <a:pt x="418535" y="640106"/>
                  </a:lnTo>
                  <a:lnTo>
                    <a:pt x="367996" y="608041"/>
                  </a:lnTo>
                  <a:lnTo>
                    <a:pt x="320081" y="575369"/>
                  </a:lnTo>
                  <a:lnTo>
                    <a:pt x="274932" y="542236"/>
                  </a:lnTo>
                  <a:lnTo>
                    <a:pt x="232688" y="508785"/>
                  </a:lnTo>
                  <a:lnTo>
                    <a:pt x="193490" y="475160"/>
                  </a:lnTo>
                  <a:lnTo>
                    <a:pt x="157479" y="441505"/>
                  </a:lnTo>
                  <a:lnTo>
                    <a:pt x="124796" y="407965"/>
                  </a:lnTo>
                  <a:lnTo>
                    <a:pt x="95582" y="374684"/>
                  </a:lnTo>
                  <a:lnTo>
                    <a:pt x="69976" y="341805"/>
                  </a:lnTo>
                  <a:lnTo>
                    <a:pt x="48119" y="309473"/>
                  </a:lnTo>
                  <a:lnTo>
                    <a:pt x="16217" y="247028"/>
                  </a:lnTo>
                  <a:lnTo>
                    <a:pt x="1000" y="188500"/>
                  </a:lnTo>
                  <a:lnTo>
                    <a:pt x="0" y="161066"/>
                  </a:lnTo>
                  <a:lnTo>
                    <a:pt x="3593" y="135043"/>
                  </a:lnTo>
                  <a:lnTo>
                    <a:pt x="11919" y="110577"/>
                  </a:lnTo>
                  <a:close/>
                </a:path>
              </a:pathLst>
            </a:custGeom>
            <a:ln w="57150">
              <a:solidFill>
                <a:srgbClr val="EC7C30"/>
              </a:solidFill>
            </a:ln>
          </p:spPr>
          <p:txBody>
            <a:bodyPr wrap="square" lIns="0" tIns="0" rIns="0" bIns="0" rtlCol="0"/>
            <a:lstStyle/>
            <a:p>
              <a:endParaRPr/>
            </a:p>
          </p:txBody>
        </p:sp>
        <p:sp>
          <p:nvSpPr>
            <p:cNvPr id="61" name="object 26">
              <a:extLst>
                <a:ext uri="{FF2B5EF4-FFF2-40B4-BE49-F238E27FC236}">
                  <a16:creationId xmlns:a16="http://schemas.microsoft.com/office/drawing/2014/main" id="{2CABF6CE-C036-4E93-801E-96A0A2629210}"/>
                </a:ext>
              </a:extLst>
            </p:cNvPr>
            <p:cNvSpPr/>
            <p:nvPr/>
          </p:nvSpPr>
          <p:spPr>
            <a:xfrm>
              <a:off x="3240023" y="3480816"/>
              <a:ext cx="2721610" cy="1566545"/>
            </a:xfrm>
            <a:custGeom>
              <a:avLst/>
              <a:gdLst/>
              <a:ahLst/>
              <a:cxnLst/>
              <a:rect l="l" t="t" r="r" b="b"/>
              <a:pathLst>
                <a:path w="2721610" h="1566545">
                  <a:moveTo>
                    <a:pt x="0" y="0"/>
                  </a:moveTo>
                  <a:lnTo>
                    <a:pt x="2721610" y="1566037"/>
                  </a:lnTo>
                </a:path>
              </a:pathLst>
            </a:custGeom>
            <a:ln w="57912">
              <a:solidFill>
                <a:srgbClr val="FF0000"/>
              </a:solidFill>
            </a:ln>
          </p:spPr>
          <p:txBody>
            <a:bodyPr wrap="square" lIns="0" tIns="0" rIns="0" bIns="0" rtlCol="0"/>
            <a:lstStyle/>
            <a:p>
              <a:endParaRPr/>
            </a:p>
          </p:txBody>
        </p:sp>
      </p:grpSp>
      <p:sp>
        <p:nvSpPr>
          <p:cNvPr id="75" name="object 40">
            <a:extLst>
              <a:ext uri="{FF2B5EF4-FFF2-40B4-BE49-F238E27FC236}">
                <a16:creationId xmlns:a16="http://schemas.microsoft.com/office/drawing/2014/main" id="{1E5DC7AC-E197-46BD-868F-E14686E2A8D7}"/>
              </a:ext>
            </a:extLst>
          </p:cNvPr>
          <p:cNvSpPr txBox="1">
            <a:spLocks/>
          </p:cNvSpPr>
          <p:nvPr/>
        </p:nvSpPr>
        <p:spPr>
          <a:xfrm>
            <a:off x="2059407" y="4844985"/>
            <a:ext cx="8757207" cy="975907"/>
          </a:xfrm>
          <a:prstGeom prst="rect">
            <a:avLst/>
          </a:prstGeom>
        </p:spPr>
        <p:txBody>
          <a:bodyPr vert="horz" wrap="square" lIns="0" tIns="39369"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
              </a:spcBef>
              <a:buNone/>
            </a:pPr>
            <a:endParaRPr lang="el-GR" sz="3250" dirty="0">
              <a:latin typeface="Cambria Math"/>
              <a:cs typeface="Cambria Math"/>
            </a:endParaRPr>
          </a:p>
          <a:p>
            <a:pPr marL="0" indent="0">
              <a:lnSpc>
                <a:spcPts val="2385"/>
              </a:lnSpc>
              <a:buNone/>
              <a:tabLst>
                <a:tab pos="1139190" algn="l"/>
                <a:tab pos="1565910" algn="l"/>
                <a:tab pos="2032000" algn="l"/>
                <a:tab pos="2465070" algn="l"/>
              </a:tabLst>
            </a:pPr>
            <a:endParaRPr lang="el-GR" sz="2400" dirty="0">
              <a:latin typeface="Cambria Math"/>
              <a:cs typeface="Cambria Math"/>
            </a:endParaRPr>
          </a:p>
        </p:txBody>
      </p:sp>
      <p:sp>
        <p:nvSpPr>
          <p:cNvPr id="5" name="文本框 4">
            <a:extLst>
              <a:ext uri="{FF2B5EF4-FFF2-40B4-BE49-F238E27FC236}">
                <a16:creationId xmlns:a16="http://schemas.microsoft.com/office/drawing/2014/main" id="{4330B2AD-8A05-4E0B-9E68-D52AC141D1C1}"/>
              </a:ext>
            </a:extLst>
          </p:cNvPr>
          <p:cNvSpPr txBox="1"/>
          <p:nvPr/>
        </p:nvSpPr>
        <p:spPr>
          <a:xfrm>
            <a:off x="7465509" y="6034864"/>
            <a:ext cx="1980325" cy="461665"/>
          </a:xfrm>
          <a:prstGeom prst="rect">
            <a:avLst/>
          </a:prstGeom>
          <a:noFill/>
        </p:spPr>
        <p:txBody>
          <a:bodyPr wrap="square" rtlCol="0">
            <a:spAutoFit/>
          </a:bodyPr>
          <a:lstStyle/>
          <a:p>
            <a:r>
              <a:rPr lang="zh-CN" altLang="en-US" sz="2400" dirty="0">
                <a:solidFill>
                  <a:srgbClr val="FF0000"/>
                </a:solidFill>
                <a:latin typeface="+mn-ea"/>
              </a:rPr>
              <a:t>判别边界 </a:t>
            </a:r>
          </a:p>
        </p:txBody>
      </p:sp>
      <p:sp>
        <p:nvSpPr>
          <p:cNvPr id="8" name="矩形 7">
            <a:extLst>
              <a:ext uri="{FF2B5EF4-FFF2-40B4-BE49-F238E27FC236}">
                <a16:creationId xmlns:a16="http://schemas.microsoft.com/office/drawing/2014/main" id="{DA30F7F0-CCB7-4330-B72A-E780730ABDF2}"/>
              </a:ext>
            </a:extLst>
          </p:cNvPr>
          <p:cNvSpPr/>
          <p:nvPr/>
        </p:nvSpPr>
        <p:spPr>
          <a:xfrm>
            <a:off x="1011382" y="1537720"/>
            <a:ext cx="9271691" cy="520399"/>
          </a:xfrm>
          <a:prstGeom prst="rect">
            <a:avLst/>
          </a:prstGeom>
        </p:spPr>
        <p:txBody>
          <a:bodyPr wrap="square">
            <a:spAutoFit/>
          </a:bodyPr>
          <a:lstStyle/>
          <a:p>
            <a:pPr marL="317500" lvl="0">
              <a:lnSpc>
                <a:spcPct val="125000"/>
              </a:lnSpc>
              <a:spcBef>
                <a:spcPts val="309"/>
              </a:spcBef>
              <a:tabLst>
                <a:tab pos="317500" algn="l"/>
              </a:tabLst>
            </a:pPr>
            <a:r>
              <a:rPr lang="zh-CN" altLang="en-CN" sz="2400" spc="-10" dirty="0">
                <a:solidFill>
                  <a:prstClr val="black"/>
                </a:solidFill>
                <a:latin typeface="Calibri"/>
                <a:cs typeface="Calibri"/>
              </a:rPr>
              <a:t>依照</a:t>
            </a:r>
            <a:r>
              <a:rPr lang="zh-CN" altLang="en-US" sz="2400" spc="-10" dirty="0">
                <a:solidFill>
                  <a:prstClr val="black"/>
                </a:solidFill>
                <a:latin typeface="Calibri"/>
                <a:cs typeface="Calibri"/>
              </a:rPr>
              <a:t>模型的目标，模型可分为：</a:t>
            </a:r>
            <a:endParaRPr lang="el-GR" altLang="zh-CN" sz="2400" dirty="0">
              <a:solidFill>
                <a:prstClr val="black"/>
              </a:solidFill>
              <a:latin typeface="Cambria Math"/>
              <a:cs typeface="Cambria Math"/>
            </a:endParaRPr>
          </a:p>
        </p:txBody>
      </p:sp>
      <p:sp>
        <p:nvSpPr>
          <p:cNvPr id="9" name="矩形 8">
            <a:extLst>
              <a:ext uri="{FF2B5EF4-FFF2-40B4-BE49-F238E27FC236}">
                <a16:creationId xmlns:a16="http://schemas.microsoft.com/office/drawing/2014/main" id="{7D599073-7CAB-4A6A-A600-3A635B34C9C5}"/>
              </a:ext>
            </a:extLst>
          </p:cNvPr>
          <p:cNvSpPr/>
          <p:nvPr/>
        </p:nvSpPr>
        <p:spPr>
          <a:xfrm>
            <a:off x="2155059" y="4953956"/>
            <a:ext cx="2903680" cy="461665"/>
          </a:xfrm>
          <a:prstGeom prst="rect">
            <a:avLst/>
          </a:prstGeom>
        </p:spPr>
        <p:txBody>
          <a:bodyPr wrap="none">
            <a:spAutoFit/>
          </a:bodyPr>
          <a:lstStyle/>
          <a:p>
            <a:pPr marL="2105660" lvl="0"/>
            <a:r>
              <a:rPr lang="el-GR" altLang="zh-CN" sz="2400" spc="50" dirty="0">
                <a:solidFill>
                  <a:prstClr val="black"/>
                </a:solidFill>
                <a:latin typeface="Cambria Math"/>
                <a:cs typeface="Cambria Math"/>
              </a:rPr>
              <a:t>𝜇</a:t>
            </a:r>
            <a:r>
              <a:rPr lang="el-GR" altLang="zh-CN" sz="2625" spc="75" baseline="28571" dirty="0">
                <a:solidFill>
                  <a:prstClr val="black"/>
                </a:solidFill>
                <a:latin typeface="Cambria Math"/>
                <a:cs typeface="Cambria Math"/>
              </a:rPr>
              <a:t>1</a:t>
            </a:r>
            <a:r>
              <a:rPr lang="el-GR" altLang="zh-CN" sz="2400" spc="50"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sp>
        <p:nvSpPr>
          <p:cNvPr id="10" name="矩形 9">
            <a:extLst>
              <a:ext uri="{FF2B5EF4-FFF2-40B4-BE49-F238E27FC236}">
                <a16:creationId xmlns:a16="http://schemas.microsoft.com/office/drawing/2014/main" id="{2A227E7D-004C-4FCA-8265-410231C44464}"/>
              </a:ext>
            </a:extLst>
          </p:cNvPr>
          <p:cNvSpPr/>
          <p:nvPr/>
        </p:nvSpPr>
        <p:spPr>
          <a:xfrm>
            <a:off x="1817718" y="5155772"/>
            <a:ext cx="6057043" cy="461665"/>
          </a:xfrm>
          <a:prstGeom prst="rect">
            <a:avLst/>
          </a:prstGeom>
        </p:spPr>
        <p:txBody>
          <a:bodyPr wrap="none">
            <a:spAutoFit/>
          </a:bodyPr>
          <a:lstStyle/>
          <a:p>
            <a:pPr marL="5222875" lvl="0">
              <a:spcBef>
                <a:spcPts val="725"/>
              </a:spcBef>
            </a:pPr>
            <a:r>
              <a:rPr lang="el-GR" altLang="zh-CN" sz="2400" spc="65" dirty="0">
                <a:solidFill>
                  <a:prstClr val="black"/>
                </a:solidFill>
                <a:latin typeface="Cambria Math"/>
                <a:cs typeface="Cambria Math"/>
              </a:rPr>
              <a:t>𝜇</a:t>
            </a:r>
            <a:r>
              <a:rPr lang="el-GR" altLang="zh-CN" sz="2625" spc="97" baseline="28571" dirty="0">
                <a:solidFill>
                  <a:prstClr val="black"/>
                </a:solidFill>
                <a:latin typeface="Cambria Math"/>
                <a:cs typeface="Cambria Math"/>
              </a:rPr>
              <a:t>2</a:t>
            </a:r>
            <a:r>
              <a:rPr lang="el-GR" altLang="zh-CN" sz="2400" spc="65"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sp>
        <p:nvSpPr>
          <p:cNvPr id="7" name="文本占位符 116">
            <a:extLst>
              <a:ext uri="{FF2B5EF4-FFF2-40B4-BE49-F238E27FC236}">
                <a16:creationId xmlns:a16="http://schemas.microsoft.com/office/drawing/2014/main" id="{778C7FA4-46ED-9D63-1C0F-3AE6C6267FFD}"/>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p:sp>
        <p:nvSpPr>
          <p:cNvPr id="2" name="矩形 7">
            <a:extLst>
              <a:ext uri="{FF2B5EF4-FFF2-40B4-BE49-F238E27FC236}">
                <a16:creationId xmlns:a16="http://schemas.microsoft.com/office/drawing/2014/main" id="{8C4D2306-B0DB-F3D5-98EE-46DC16789D77}"/>
              </a:ext>
            </a:extLst>
          </p:cNvPr>
          <p:cNvSpPr/>
          <p:nvPr/>
        </p:nvSpPr>
        <p:spPr>
          <a:xfrm>
            <a:off x="1817718" y="2166217"/>
            <a:ext cx="8465355" cy="1569660"/>
          </a:xfrm>
          <a:prstGeom prst="rect">
            <a:avLst/>
          </a:prstGeom>
        </p:spPr>
        <p:txBody>
          <a:bodyPr wrap="square">
            <a:spAutoFit/>
          </a:bodyPr>
          <a:lstStyle/>
          <a:p>
            <a:pPr marL="342900" indent="-342900" algn="l">
              <a:buFont typeface="Wingdings" pitchFamily="2" charset="2"/>
              <a:buChar char="ü"/>
            </a:pPr>
            <a:r>
              <a:rPr lang="zh-CN" altLang="en-US" sz="2400" spc="-10" dirty="0">
                <a:solidFill>
                  <a:prstClr val="black"/>
                </a:solidFill>
                <a:latin typeface="Calibri"/>
                <a:cs typeface="Calibri"/>
              </a:rPr>
              <a:t> </a:t>
            </a:r>
            <a:r>
              <a:rPr lang="zh-CN" altLang="en-CN" sz="2400" spc="-10" dirty="0">
                <a:solidFill>
                  <a:prstClr val="black"/>
                </a:solidFill>
                <a:latin typeface="Calibri"/>
                <a:cs typeface="Calibri"/>
              </a:rPr>
              <a:t>生成式</a:t>
            </a:r>
            <a:r>
              <a:rPr lang="zh-CN" altLang="en-US" sz="2400" spc="-10" dirty="0">
                <a:solidFill>
                  <a:prstClr val="black"/>
                </a:solidFill>
                <a:latin typeface="Calibri"/>
                <a:cs typeface="Calibri"/>
              </a:rPr>
              <a:t>模型：</a:t>
            </a:r>
            <a:r>
              <a:rPr lang="en-US" altLang="zh-CN" sz="2400" spc="-10" dirty="0">
                <a:solidFill>
                  <a:prstClr val="black"/>
                </a:solidFill>
                <a:latin typeface="Calibri"/>
                <a:cs typeface="Calibri"/>
              </a:rPr>
              <a:t>1</a:t>
            </a:r>
            <a:r>
              <a:rPr lang="zh-CN" altLang="en-US" sz="2400" spc="-10" dirty="0">
                <a:solidFill>
                  <a:prstClr val="black"/>
                </a:solidFill>
                <a:latin typeface="Calibri"/>
                <a:cs typeface="Calibri"/>
              </a:rPr>
              <a:t>、样本是怎么生成的，求解</a:t>
            </a:r>
            <a:r>
              <a:rPr lang="en-US" altLang="zh-CN" sz="2400" spc="-10" dirty="0">
                <a:solidFill>
                  <a:prstClr val="black"/>
                </a:solidFill>
                <a:latin typeface="Calibri"/>
                <a:cs typeface="Calibri"/>
              </a:rPr>
              <a:t>P(X)</a:t>
            </a:r>
          </a:p>
          <a:p>
            <a:pPr algn="l"/>
            <a:r>
              <a:rPr lang="zh-CN" altLang="en-US" sz="2400" b="0" i="0" spc="-10" dirty="0">
                <a:solidFill>
                  <a:prstClr val="black"/>
                </a:solidFill>
                <a:effectLst/>
                <a:latin typeface="Calibri"/>
                <a:cs typeface="Calibri"/>
              </a:rPr>
              <a:t>                                  </a:t>
            </a:r>
            <a:r>
              <a:rPr lang="en-US" altLang="zh-CN" sz="2400" b="0" i="0" spc="-10" dirty="0">
                <a:solidFill>
                  <a:prstClr val="black"/>
                </a:solidFill>
                <a:effectLst/>
                <a:latin typeface="Calibri"/>
                <a:cs typeface="Calibri"/>
              </a:rPr>
              <a:t>2</a:t>
            </a:r>
            <a:r>
              <a:rPr lang="zh-CN" altLang="en-US" sz="2400" b="0" i="0" spc="-10" dirty="0">
                <a:solidFill>
                  <a:prstClr val="black"/>
                </a:solidFill>
                <a:effectLst/>
                <a:latin typeface="Calibri"/>
                <a:cs typeface="Calibri"/>
              </a:rPr>
              <a:t>、</a:t>
            </a:r>
            <a:r>
              <a:rPr lang="zh-CN" altLang="en-US" sz="2400" b="0" i="0" dirty="0">
                <a:solidFill>
                  <a:srgbClr val="121212"/>
                </a:solidFill>
                <a:effectLst/>
                <a:latin typeface="-apple-system"/>
              </a:rPr>
              <a:t>样本的标签是什么？求解 </a:t>
            </a:r>
            <a:r>
              <a:rPr lang="en-US" sz="2400" b="0" i="0" dirty="0">
                <a:solidFill>
                  <a:srgbClr val="121212"/>
                </a:solidFill>
                <a:effectLst/>
                <a:latin typeface="-apple-system"/>
              </a:rPr>
              <a:t>P(Y|X)</a:t>
            </a:r>
          </a:p>
          <a:p>
            <a:pPr algn="l"/>
            <a:endParaRPr lang="en-US" sz="2400" b="0" i="0" dirty="0">
              <a:solidFill>
                <a:srgbClr val="121212"/>
              </a:solidFill>
              <a:effectLst/>
              <a:latin typeface="-apple-system"/>
            </a:endParaRPr>
          </a:p>
          <a:p>
            <a:pPr marL="342900" indent="-342900" algn="l">
              <a:buFont typeface="Wingdings" pitchFamily="2" charset="2"/>
              <a:buChar char="ü"/>
            </a:pPr>
            <a:r>
              <a:rPr lang="en-US" altLang="zh-CN" sz="2400" spc="-10" dirty="0">
                <a:solidFill>
                  <a:srgbClr val="121212"/>
                </a:solidFill>
                <a:latin typeface="-apple-system"/>
                <a:cs typeface="Calibri"/>
              </a:rPr>
              <a:t> </a:t>
            </a:r>
            <a:r>
              <a:rPr lang="zh-CN" altLang="en-US" sz="2400" spc="-10" dirty="0">
                <a:solidFill>
                  <a:prstClr val="black"/>
                </a:solidFill>
                <a:latin typeface="Calibri"/>
                <a:cs typeface="Calibri"/>
              </a:rPr>
              <a:t>判别式模型：样本的标签是什么？求解 </a:t>
            </a:r>
            <a:r>
              <a:rPr lang="en-US" altLang="zh-CN" sz="2400" spc="-10" dirty="0">
                <a:solidFill>
                  <a:prstClr val="black"/>
                </a:solidFill>
                <a:latin typeface="Calibri"/>
                <a:cs typeface="Calibri"/>
              </a:rPr>
              <a:t>P(Y|X)</a:t>
            </a:r>
          </a:p>
        </p:txBody>
      </p:sp>
      <p:sp>
        <p:nvSpPr>
          <p:cNvPr id="3" name="矩形 7">
            <a:extLst>
              <a:ext uri="{FF2B5EF4-FFF2-40B4-BE49-F238E27FC236}">
                <a16:creationId xmlns:a16="http://schemas.microsoft.com/office/drawing/2014/main" id="{CE82D061-A6F3-6A4C-A365-1FDF1EDA871F}"/>
              </a:ext>
            </a:extLst>
          </p:cNvPr>
          <p:cNvSpPr/>
          <p:nvPr/>
        </p:nvSpPr>
        <p:spPr>
          <a:xfrm>
            <a:off x="1011382" y="3858677"/>
            <a:ext cx="9271691" cy="520399"/>
          </a:xfrm>
          <a:prstGeom prst="rect">
            <a:avLst/>
          </a:prstGeom>
        </p:spPr>
        <p:txBody>
          <a:bodyPr wrap="square">
            <a:spAutoFit/>
          </a:bodyPr>
          <a:lstStyle/>
          <a:p>
            <a:pPr marL="317500" lvl="0">
              <a:lnSpc>
                <a:spcPct val="125000"/>
              </a:lnSpc>
              <a:spcBef>
                <a:spcPts val="309"/>
              </a:spcBef>
              <a:tabLst>
                <a:tab pos="317500" algn="l"/>
              </a:tabLst>
            </a:pPr>
            <a:r>
              <a:rPr lang="zh-CN" altLang="en-US" sz="2400" spc="-10" dirty="0">
                <a:solidFill>
                  <a:prstClr val="black"/>
                </a:solidFill>
                <a:latin typeface="Calibri"/>
                <a:cs typeface="Calibri"/>
              </a:rPr>
              <a:t>实例：</a:t>
            </a:r>
            <a:r>
              <a:rPr lang="zh-CN" altLang="en-CN" sz="2400" spc="-10" dirty="0">
                <a:solidFill>
                  <a:prstClr val="black"/>
                </a:solidFill>
                <a:latin typeface="Calibri"/>
                <a:cs typeface="Calibri"/>
              </a:rPr>
              <a:t>高斯混合</a:t>
            </a:r>
            <a:r>
              <a:rPr lang="zh-CN" altLang="en-US" sz="2400" spc="-10" dirty="0">
                <a:solidFill>
                  <a:prstClr val="black"/>
                </a:solidFill>
                <a:latin typeface="Calibri"/>
                <a:cs typeface="Calibri"/>
              </a:rPr>
              <a:t>模型（</a:t>
            </a:r>
            <a:r>
              <a:rPr lang="en-US" altLang="zh-CN" sz="2400" spc="-10" dirty="0">
                <a:solidFill>
                  <a:prstClr val="black"/>
                </a:solidFill>
                <a:latin typeface="Calibri"/>
                <a:cs typeface="Calibri"/>
              </a:rPr>
              <a:t>GMM</a:t>
            </a:r>
            <a:r>
              <a:rPr lang="zh-CN" altLang="en-US" sz="2400" spc="-10" dirty="0">
                <a:solidFill>
                  <a:prstClr val="black"/>
                </a:solidFill>
                <a:latin typeface="Calibri"/>
                <a:cs typeface="Calibri"/>
              </a:rPr>
              <a:t>）与</a:t>
            </a:r>
            <a:r>
              <a:rPr lang="en-US" altLang="zh-CN" sz="2400" spc="-10" dirty="0">
                <a:solidFill>
                  <a:prstClr val="black"/>
                </a:solidFill>
                <a:latin typeface="Calibri"/>
                <a:cs typeface="Calibri"/>
              </a:rPr>
              <a:t>SVM</a:t>
            </a:r>
            <a:endParaRPr lang="el-GR" altLang="zh-CN" sz="2400" dirty="0">
              <a:solidFill>
                <a:prstClr val="black"/>
              </a:solidFill>
              <a:latin typeface="Cambria Math"/>
              <a:cs typeface="Cambria Math"/>
            </a:endParaRPr>
          </a:p>
        </p:txBody>
      </p:sp>
    </p:spTree>
    <p:extLst>
      <p:ext uri="{BB962C8B-B14F-4D97-AF65-F5344CB8AC3E}">
        <p14:creationId xmlns:p14="http://schemas.microsoft.com/office/powerpoint/2010/main" val="3249998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8E40105-B974-4A20-A399-6D6E57C05EC9}"/>
              </a:ext>
            </a:extLst>
          </p:cNvPr>
          <p:cNvSpPr txBox="1"/>
          <p:nvPr/>
        </p:nvSpPr>
        <p:spPr>
          <a:xfrm>
            <a:off x="738688" y="81409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有监督的生成模型</a:t>
            </a:r>
            <a:endParaRPr lang="en-US" altLang="zh-CN" sz="3200" spc="-10" dirty="0">
              <a:latin typeface="+mn-ea"/>
            </a:endParaRPr>
          </a:p>
        </p:txBody>
      </p:sp>
      <p:grpSp>
        <p:nvGrpSpPr>
          <p:cNvPr id="21" name="object 3">
            <a:extLst>
              <a:ext uri="{FF2B5EF4-FFF2-40B4-BE49-F238E27FC236}">
                <a16:creationId xmlns:a16="http://schemas.microsoft.com/office/drawing/2014/main" id="{6610A001-A23F-476D-84CA-D357F898E6FC}"/>
              </a:ext>
            </a:extLst>
          </p:cNvPr>
          <p:cNvGrpSpPr/>
          <p:nvPr/>
        </p:nvGrpSpPr>
        <p:grpSpPr>
          <a:xfrm>
            <a:off x="3066680" y="2928939"/>
            <a:ext cx="5389245" cy="1938020"/>
            <a:chOff x="1769509" y="3323375"/>
            <a:chExt cx="5389245" cy="1938020"/>
          </a:xfrm>
        </p:grpSpPr>
        <p:sp>
          <p:nvSpPr>
            <p:cNvPr id="22" name="object 4">
              <a:extLst>
                <a:ext uri="{FF2B5EF4-FFF2-40B4-BE49-F238E27FC236}">
                  <a16:creationId xmlns:a16="http://schemas.microsoft.com/office/drawing/2014/main" id="{CD79ACF4-64F2-4F21-A58C-6871FCA9B36E}"/>
                </a:ext>
              </a:extLst>
            </p:cNvPr>
            <p:cNvSpPr/>
            <p:nvPr/>
          </p:nvSpPr>
          <p:spPr>
            <a:xfrm>
              <a:off x="2017553" y="3895140"/>
              <a:ext cx="285484" cy="284061"/>
            </a:xfrm>
            <a:prstGeom prst="rect">
              <a:avLst/>
            </a:prstGeom>
            <a:blipFill>
              <a:blip r:embed="rId3" cstate="print"/>
              <a:stretch>
                <a:fillRect/>
              </a:stretch>
            </a:blipFill>
          </p:spPr>
          <p:txBody>
            <a:bodyPr wrap="square" lIns="0" tIns="0" rIns="0" bIns="0" rtlCol="0"/>
            <a:lstStyle/>
            <a:p>
              <a:endParaRPr/>
            </a:p>
          </p:txBody>
        </p:sp>
        <p:sp>
          <p:nvSpPr>
            <p:cNvPr id="23" name="object 5">
              <a:extLst>
                <a:ext uri="{FF2B5EF4-FFF2-40B4-BE49-F238E27FC236}">
                  <a16:creationId xmlns:a16="http://schemas.microsoft.com/office/drawing/2014/main" id="{DFF9180B-E157-4FF0-9F30-2875B86EA57A}"/>
                </a:ext>
              </a:extLst>
            </p:cNvPr>
            <p:cNvSpPr/>
            <p:nvPr/>
          </p:nvSpPr>
          <p:spPr>
            <a:xfrm>
              <a:off x="2068067" y="3925824"/>
              <a:ext cx="188975" cy="188975"/>
            </a:xfrm>
            <a:prstGeom prst="rect">
              <a:avLst/>
            </a:prstGeom>
            <a:blipFill>
              <a:blip r:embed="rId4" cstate="print"/>
              <a:stretch>
                <a:fillRect/>
              </a:stretch>
            </a:blipFill>
          </p:spPr>
          <p:txBody>
            <a:bodyPr wrap="square" lIns="0" tIns="0" rIns="0" bIns="0" rtlCol="0"/>
            <a:lstStyle/>
            <a:p>
              <a:endParaRPr/>
            </a:p>
          </p:txBody>
        </p:sp>
        <p:sp>
          <p:nvSpPr>
            <p:cNvPr id="24" name="object 6">
              <a:extLst>
                <a:ext uri="{FF2B5EF4-FFF2-40B4-BE49-F238E27FC236}">
                  <a16:creationId xmlns:a16="http://schemas.microsoft.com/office/drawing/2014/main" id="{B5C0F5ED-92CB-44AB-9314-C73A0FBFF355}"/>
                </a:ext>
              </a:extLst>
            </p:cNvPr>
            <p:cNvSpPr/>
            <p:nvPr/>
          </p:nvSpPr>
          <p:spPr>
            <a:xfrm>
              <a:off x="2474753" y="4977180"/>
              <a:ext cx="285484" cy="284061"/>
            </a:xfrm>
            <a:prstGeom prst="rect">
              <a:avLst/>
            </a:prstGeom>
            <a:blipFill>
              <a:blip r:embed="rId3" cstate="print"/>
              <a:stretch>
                <a:fillRect/>
              </a:stretch>
            </a:blipFill>
          </p:spPr>
          <p:txBody>
            <a:bodyPr wrap="square" lIns="0" tIns="0" rIns="0" bIns="0" rtlCol="0"/>
            <a:lstStyle/>
            <a:p>
              <a:endParaRPr/>
            </a:p>
          </p:txBody>
        </p:sp>
        <p:sp>
          <p:nvSpPr>
            <p:cNvPr id="29" name="object 7">
              <a:extLst>
                <a:ext uri="{FF2B5EF4-FFF2-40B4-BE49-F238E27FC236}">
                  <a16:creationId xmlns:a16="http://schemas.microsoft.com/office/drawing/2014/main" id="{546FBE3F-9C3E-48CB-87C6-314FE8B3B6BD}"/>
                </a:ext>
              </a:extLst>
            </p:cNvPr>
            <p:cNvSpPr/>
            <p:nvPr/>
          </p:nvSpPr>
          <p:spPr>
            <a:xfrm>
              <a:off x="2525267" y="5007864"/>
              <a:ext cx="188975" cy="188975"/>
            </a:xfrm>
            <a:prstGeom prst="rect">
              <a:avLst/>
            </a:prstGeom>
            <a:blipFill>
              <a:blip r:embed="rId5" cstate="print"/>
              <a:stretch>
                <a:fillRect/>
              </a:stretch>
            </a:blipFill>
          </p:spPr>
          <p:txBody>
            <a:bodyPr wrap="square" lIns="0" tIns="0" rIns="0" bIns="0" rtlCol="0"/>
            <a:lstStyle/>
            <a:p>
              <a:endParaRPr/>
            </a:p>
          </p:txBody>
        </p:sp>
        <p:sp>
          <p:nvSpPr>
            <p:cNvPr id="43" name="object 8">
              <a:extLst>
                <a:ext uri="{FF2B5EF4-FFF2-40B4-BE49-F238E27FC236}">
                  <a16:creationId xmlns:a16="http://schemas.microsoft.com/office/drawing/2014/main" id="{A1705A1B-719B-4E5D-BB57-A0A80B1C790A}"/>
                </a:ext>
              </a:extLst>
            </p:cNvPr>
            <p:cNvSpPr/>
            <p:nvPr/>
          </p:nvSpPr>
          <p:spPr>
            <a:xfrm>
              <a:off x="3005105" y="4562859"/>
              <a:ext cx="285484" cy="281984"/>
            </a:xfrm>
            <a:prstGeom prst="rect">
              <a:avLst/>
            </a:prstGeom>
            <a:blipFill>
              <a:blip r:embed="rId6" cstate="print"/>
              <a:stretch>
                <a:fillRect/>
              </a:stretch>
            </a:blipFill>
          </p:spPr>
          <p:txBody>
            <a:bodyPr wrap="square" lIns="0" tIns="0" rIns="0" bIns="0" rtlCol="0"/>
            <a:lstStyle/>
            <a:p>
              <a:endParaRPr/>
            </a:p>
          </p:txBody>
        </p:sp>
        <p:sp>
          <p:nvSpPr>
            <p:cNvPr id="44" name="object 9">
              <a:extLst>
                <a:ext uri="{FF2B5EF4-FFF2-40B4-BE49-F238E27FC236}">
                  <a16:creationId xmlns:a16="http://schemas.microsoft.com/office/drawing/2014/main" id="{87E7FF00-3650-4BDB-9E4D-4C9E31633D05}"/>
                </a:ext>
              </a:extLst>
            </p:cNvPr>
            <p:cNvSpPr/>
            <p:nvPr/>
          </p:nvSpPr>
          <p:spPr>
            <a:xfrm>
              <a:off x="3055619" y="4593336"/>
              <a:ext cx="188975" cy="187451"/>
            </a:xfrm>
            <a:prstGeom prst="rect">
              <a:avLst/>
            </a:prstGeom>
            <a:blipFill>
              <a:blip r:embed="rId7" cstate="print"/>
              <a:stretch>
                <a:fillRect/>
              </a:stretch>
            </a:blipFill>
          </p:spPr>
          <p:txBody>
            <a:bodyPr wrap="square" lIns="0" tIns="0" rIns="0" bIns="0" rtlCol="0"/>
            <a:lstStyle/>
            <a:p>
              <a:endParaRPr/>
            </a:p>
          </p:txBody>
        </p:sp>
        <p:sp>
          <p:nvSpPr>
            <p:cNvPr id="45" name="object 10">
              <a:extLst>
                <a:ext uri="{FF2B5EF4-FFF2-40B4-BE49-F238E27FC236}">
                  <a16:creationId xmlns:a16="http://schemas.microsoft.com/office/drawing/2014/main" id="{563A6E8E-978F-4810-B4F6-A21082FFB2F7}"/>
                </a:ext>
              </a:extLst>
            </p:cNvPr>
            <p:cNvSpPr/>
            <p:nvPr/>
          </p:nvSpPr>
          <p:spPr>
            <a:xfrm>
              <a:off x="2778251" y="4498911"/>
              <a:ext cx="303326" cy="301815"/>
            </a:xfrm>
            <a:prstGeom prst="rect">
              <a:avLst/>
            </a:prstGeom>
            <a:blipFill>
              <a:blip r:embed="rId8" cstate="print"/>
              <a:stretch>
                <a:fillRect/>
              </a:stretch>
            </a:blipFill>
          </p:spPr>
          <p:txBody>
            <a:bodyPr wrap="square" lIns="0" tIns="0" rIns="0" bIns="0" rtlCol="0"/>
            <a:lstStyle/>
            <a:p>
              <a:endParaRPr/>
            </a:p>
          </p:txBody>
        </p:sp>
        <p:sp>
          <p:nvSpPr>
            <p:cNvPr id="46" name="object 11">
              <a:extLst>
                <a:ext uri="{FF2B5EF4-FFF2-40B4-BE49-F238E27FC236}">
                  <a16:creationId xmlns:a16="http://schemas.microsoft.com/office/drawing/2014/main" id="{3DB63255-6046-4586-9B3F-411CA5747486}"/>
                </a:ext>
              </a:extLst>
            </p:cNvPr>
            <p:cNvSpPr/>
            <p:nvPr/>
          </p:nvSpPr>
          <p:spPr>
            <a:xfrm>
              <a:off x="2837687" y="4538472"/>
              <a:ext cx="188975" cy="188975"/>
            </a:xfrm>
            <a:prstGeom prst="rect">
              <a:avLst/>
            </a:prstGeom>
            <a:blipFill>
              <a:blip r:embed="rId9" cstate="print"/>
              <a:stretch>
                <a:fillRect/>
              </a:stretch>
            </a:blipFill>
          </p:spPr>
          <p:txBody>
            <a:bodyPr wrap="square" lIns="0" tIns="0" rIns="0" bIns="0" rtlCol="0"/>
            <a:lstStyle/>
            <a:p>
              <a:endParaRPr/>
            </a:p>
          </p:txBody>
        </p:sp>
        <p:sp>
          <p:nvSpPr>
            <p:cNvPr id="47" name="object 12">
              <a:extLst>
                <a:ext uri="{FF2B5EF4-FFF2-40B4-BE49-F238E27FC236}">
                  <a16:creationId xmlns:a16="http://schemas.microsoft.com/office/drawing/2014/main" id="{A1AA879B-92EE-4887-9F5C-595EE4768EF2}"/>
                </a:ext>
              </a:extLst>
            </p:cNvPr>
            <p:cNvSpPr/>
            <p:nvPr/>
          </p:nvSpPr>
          <p:spPr>
            <a:xfrm>
              <a:off x="2083085" y="4591608"/>
              <a:ext cx="285484" cy="284061"/>
            </a:xfrm>
            <a:prstGeom prst="rect">
              <a:avLst/>
            </a:prstGeom>
            <a:blipFill>
              <a:blip r:embed="rId3" cstate="print"/>
              <a:stretch>
                <a:fillRect/>
              </a:stretch>
            </a:blipFill>
          </p:spPr>
          <p:txBody>
            <a:bodyPr wrap="square" lIns="0" tIns="0" rIns="0" bIns="0" rtlCol="0"/>
            <a:lstStyle/>
            <a:p>
              <a:endParaRPr/>
            </a:p>
          </p:txBody>
        </p:sp>
        <p:sp>
          <p:nvSpPr>
            <p:cNvPr id="48" name="object 13">
              <a:extLst>
                <a:ext uri="{FF2B5EF4-FFF2-40B4-BE49-F238E27FC236}">
                  <a16:creationId xmlns:a16="http://schemas.microsoft.com/office/drawing/2014/main" id="{BED88BC5-5619-4B0B-9D92-DF4F72DEE8DC}"/>
                </a:ext>
              </a:extLst>
            </p:cNvPr>
            <p:cNvSpPr/>
            <p:nvPr/>
          </p:nvSpPr>
          <p:spPr>
            <a:xfrm>
              <a:off x="2133599" y="4622292"/>
              <a:ext cx="188975" cy="188975"/>
            </a:xfrm>
            <a:prstGeom prst="rect">
              <a:avLst/>
            </a:prstGeom>
            <a:blipFill>
              <a:blip r:embed="rId10" cstate="print"/>
              <a:stretch>
                <a:fillRect/>
              </a:stretch>
            </a:blipFill>
          </p:spPr>
          <p:txBody>
            <a:bodyPr wrap="square" lIns="0" tIns="0" rIns="0" bIns="0" rtlCol="0"/>
            <a:lstStyle/>
            <a:p>
              <a:endParaRPr/>
            </a:p>
          </p:txBody>
        </p:sp>
        <p:sp>
          <p:nvSpPr>
            <p:cNvPr id="49" name="object 14">
              <a:extLst>
                <a:ext uri="{FF2B5EF4-FFF2-40B4-BE49-F238E27FC236}">
                  <a16:creationId xmlns:a16="http://schemas.microsoft.com/office/drawing/2014/main" id="{583C1CD1-6C34-4E16-BEB4-9C62E4C52FC8}"/>
                </a:ext>
              </a:extLst>
            </p:cNvPr>
            <p:cNvSpPr/>
            <p:nvPr/>
          </p:nvSpPr>
          <p:spPr>
            <a:xfrm>
              <a:off x="1798084" y="4132907"/>
              <a:ext cx="1560830" cy="920115"/>
            </a:xfrm>
            <a:custGeom>
              <a:avLst/>
              <a:gdLst/>
              <a:ahLst/>
              <a:cxnLst/>
              <a:rect l="l" t="t" r="r" b="b"/>
              <a:pathLst>
                <a:path w="1560829" h="920114">
                  <a:moveTo>
                    <a:pt x="11919" y="110671"/>
                  </a:moveTo>
                  <a:lnTo>
                    <a:pt x="42107" y="68483"/>
                  </a:lnTo>
                  <a:lnTo>
                    <a:pt x="88634" y="36423"/>
                  </a:lnTo>
                  <a:lnTo>
                    <a:pt x="149892" y="14402"/>
                  </a:lnTo>
                  <a:lnTo>
                    <a:pt x="224272" y="2331"/>
                  </a:lnTo>
                  <a:lnTo>
                    <a:pt x="265879" y="0"/>
                  </a:lnTo>
                  <a:lnTo>
                    <a:pt x="310162" y="123"/>
                  </a:lnTo>
                  <a:lnTo>
                    <a:pt x="356922" y="2689"/>
                  </a:lnTo>
                  <a:lnTo>
                    <a:pt x="405956" y="7689"/>
                  </a:lnTo>
                  <a:lnTo>
                    <a:pt x="457063" y="15110"/>
                  </a:lnTo>
                  <a:lnTo>
                    <a:pt x="510042" y="24941"/>
                  </a:lnTo>
                  <a:lnTo>
                    <a:pt x="564691" y="37172"/>
                  </a:lnTo>
                  <a:lnTo>
                    <a:pt x="620811" y="51791"/>
                  </a:lnTo>
                  <a:lnTo>
                    <a:pt x="678199" y="68787"/>
                  </a:lnTo>
                  <a:lnTo>
                    <a:pt x="736655" y="88150"/>
                  </a:lnTo>
                  <a:lnTo>
                    <a:pt x="795976" y="109869"/>
                  </a:lnTo>
                  <a:lnTo>
                    <a:pt x="855963" y="133932"/>
                  </a:lnTo>
                  <a:lnTo>
                    <a:pt x="916413" y="160328"/>
                  </a:lnTo>
                  <a:lnTo>
                    <a:pt x="976045" y="188509"/>
                  </a:lnTo>
                  <a:lnTo>
                    <a:pt x="1033614" y="217874"/>
                  </a:lnTo>
                  <a:lnTo>
                    <a:pt x="1088980" y="248280"/>
                  </a:lnTo>
                  <a:lnTo>
                    <a:pt x="1142003" y="279582"/>
                  </a:lnTo>
                  <a:lnTo>
                    <a:pt x="1192543" y="311636"/>
                  </a:lnTo>
                  <a:lnTo>
                    <a:pt x="1240457" y="344298"/>
                  </a:lnTo>
                  <a:lnTo>
                    <a:pt x="1285607" y="377422"/>
                  </a:lnTo>
                  <a:lnTo>
                    <a:pt x="1327851" y="410866"/>
                  </a:lnTo>
                  <a:lnTo>
                    <a:pt x="1367049" y="444485"/>
                  </a:lnTo>
                  <a:lnTo>
                    <a:pt x="1403059" y="478134"/>
                  </a:lnTo>
                  <a:lnTo>
                    <a:pt x="1435742" y="511670"/>
                  </a:lnTo>
                  <a:lnTo>
                    <a:pt x="1464957" y="544947"/>
                  </a:lnTo>
                  <a:lnTo>
                    <a:pt x="1490563" y="577823"/>
                  </a:lnTo>
                  <a:lnTo>
                    <a:pt x="1512420" y="610152"/>
                  </a:lnTo>
                  <a:lnTo>
                    <a:pt x="1544322" y="672595"/>
                  </a:lnTo>
                  <a:lnTo>
                    <a:pt x="1559539" y="731121"/>
                  </a:lnTo>
                  <a:lnTo>
                    <a:pt x="1560539" y="758555"/>
                  </a:lnTo>
                  <a:lnTo>
                    <a:pt x="1556946" y="784577"/>
                  </a:lnTo>
                  <a:lnTo>
                    <a:pt x="1535669" y="831409"/>
                  </a:lnTo>
                  <a:lnTo>
                    <a:pt x="1497117" y="868521"/>
                  </a:lnTo>
                  <a:lnTo>
                    <a:pt x="1443032" y="895551"/>
                  </a:lnTo>
                  <a:lnTo>
                    <a:pt x="1375024" y="912586"/>
                  </a:lnTo>
                  <a:lnTo>
                    <a:pt x="1336301" y="917383"/>
                  </a:lnTo>
                  <a:lnTo>
                    <a:pt x="1294700" y="919715"/>
                  </a:lnTo>
                  <a:lnTo>
                    <a:pt x="1250422" y="919591"/>
                  </a:lnTo>
                  <a:lnTo>
                    <a:pt x="1203667" y="917025"/>
                  </a:lnTo>
                  <a:lnTo>
                    <a:pt x="1154636" y="912025"/>
                  </a:lnTo>
                  <a:lnTo>
                    <a:pt x="1103532" y="904605"/>
                  </a:lnTo>
                  <a:lnTo>
                    <a:pt x="1050554" y="894773"/>
                  </a:lnTo>
                  <a:lnTo>
                    <a:pt x="995903" y="882542"/>
                  </a:lnTo>
                  <a:lnTo>
                    <a:pt x="939780" y="867923"/>
                  </a:lnTo>
                  <a:lnTo>
                    <a:pt x="882387" y="850927"/>
                  </a:lnTo>
                  <a:lnTo>
                    <a:pt x="823924" y="831564"/>
                  </a:lnTo>
                  <a:lnTo>
                    <a:pt x="764592" y="809845"/>
                  </a:lnTo>
                  <a:lnTo>
                    <a:pt x="704592" y="785783"/>
                  </a:lnTo>
                  <a:lnTo>
                    <a:pt x="644125" y="759387"/>
                  </a:lnTo>
                  <a:lnTo>
                    <a:pt x="584494" y="731205"/>
                  </a:lnTo>
                  <a:lnTo>
                    <a:pt x="526925" y="701840"/>
                  </a:lnTo>
                  <a:lnTo>
                    <a:pt x="471559" y="671434"/>
                  </a:lnTo>
                  <a:lnTo>
                    <a:pt x="418535" y="640132"/>
                  </a:lnTo>
                  <a:lnTo>
                    <a:pt x="367996" y="608078"/>
                  </a:lnTo>
                  <a:lnTo>
                    <a:pt x="320081" y="575417"/>
                  </a:lnTo>
                  <a:lnTo>
                    <a:pt x="274932" y="542292"/>
                  </a:lnTo>
                  <a:lnTo>
                    <a:pt x="232688" y="508848"/>
                  </a:lnTo>
                  <a:lnTo>
                    <a:pt x="193490" y="475229"/>
                  </a:lnTo>
                  <a:lnTo>
                    <a:pt x="157479" y="441580"/>
                  </a:lnTo>
                  <a:lnTo>
                    <a:pt x="124796" y="408045"/>
                  </a:lnTo>
                  <a:lnTo>
                    <a:pt x="95582" y="374767"/>
                  </a:lnTo>
                  <a:lnTo>
                    <a:pt x="69976" y="341891"/>
                  </a:lnTo>
                  <a:lnTo>
                    <a:pt x="48119" y="309562"/>
                  </a:lnTo>
                  <a:lnTo>
                    <a:pt x="16217" y="247119"/>
                  </a:lnTo>
                  <a:lnTo>
                    <a:pt x="1000" y="188593"/>
                  </a:lnTo>
                  <a:lnTo>
                    <a:pt x="0" y="161159"/>
                  </a:lnTo>
                  <a:lnTo>
                    <a:pt x="3593" y="135137"/>
                  </a:lnTo>
                  <a:lnTo>
                    <a:pt x="11919" y="110671"/>
                  </a:lnTo>
                  <a:close/>
                </a:path>
              </a:pathLst>
            </a:custGeom>
            <a:ln w="57150">
              <a:solidFill>
                <a:srgbClr val="0000FF"/>
              </a:solidFill>
            </a:ln>
          </p:spPr>
          <p:txBody>
            <a:bodyPr wrap="square" lIns="0" tIns="0" rIns="0" bIns="0" rtlCol="0"/>
            <a:lstStyle/>
            <a:p>
              <a:endParaRPr/>
            </a:p>
          </p:txBody>
        </p:sp>
        <p:sp>
          <p:nvSpPr>
            <p:cNvPr id="50" name="object 15">
              <a:extLst>
                <a:ext uri="{FF2B5EF4-FFF2-40B4-BE49-F238E27FC236}">
                  <a16:creationId xmlns:a16="http://schemas.microsoft.com/office/drawing/2014/main" id="{F6954AD6-182F-487E-B327-23AC5DF6B3D1}"/>
                </a:ext>
              </a:extLst>
            </p:cNvPr>
            <p:cNvSpPr/>
            <p:nvPr/>
          </p:nvSpPr>
          <p:spPr>
            <a:xfrm>
              <a:off x="6873017" y="3672636"/>
              <a:ext cx="285484" cy="284061"/>
            </a:xfrm>
            <a:prstGeom prst="rect">
              <a:avLst/>
            </a:prstGeom>
            <a:blipFill>
              <a:blip r:embed="rId3" cstate="print"/>
              <a:stretch>
                <a:fillRect/>
              </a:stretch>
            </a:blipFill>
          </p:spPr>
          <p:txBody>
            <a:bodyPr wrap="square" lIns="0" tIns="0" rIns="0" bIns="0" rtlCol="0"/>
            <a:lstStyle/>
            <a:p>
              <a:endParaRPr/>
            </a:p>
          </p:txBody>
        </p:sp>
        <p:sp>
          <p:nvSpPr>
            <p:cNvPr id="51" name="object 16">
              <a:extLst>
                <a:ext uri="{FF2B5EF4-FFF2-40B4-BE49-F238E27FC236}">
                  <a16:creationId xmlns:a16="http://schemas.microsoft.com/office/drawing/2014/main" id="{4C421527-D419-4110-903F-001E10C3FC1A}"/>
                </a:ext>
              </a:extLst>
            </p:cNvPr>
            <p:cNvSpPr/>
            <p:nvPr/>
          </p:nvSpPr>
          <p:spPr>
            <a:xfrm>
              <a:off x="6923532" y="3703320"/>
              <a:ext cx="188975" cy="188975"/>
            </a:xfrm>
            <a:prstGeom prst="rect">
              <a:avLst/>
            </a:prstGeom>
            <a:blipFill>
              <a:blip r:embed="rId11" cstate="print"/>
              <a:stretch>
                <a:fillRect/>
              </a:stretch>
            </a:blipFill>
          </p:spPr>
          <p:txBody>
            <a:bodyPr wrap="square" lIns="0" tIns="0" rIns="0" bIns="0" rtlCol="0"/>
            <a:lstStyle/>
            <a:p>
              <a:endParaRPr/>
            </a:p>
          </p:txBody>
        </p:sp>
        <p:sp>
          <p:nvSpPr>
            <p:cNvPr id="52" name="object 17">
              <a:extLst>
                <a:ext uri="{FF2B5EF4-FFF2-40B4-BE49-F238E27FC236}">
                  <a16:creationId xmlns:a16="http://schemas.microsoft.com/office/drawing/2014/main" id="{632CA115-B797-43AD-A9BE-8EF3A6AE02AF}"/>
                </a:ext>
              </a:extLst>
            </p:cNvPr>
            <p:cNvSpPr/>
            <p:nvPr/>
          </p:nvSpPr>
          <p:spPr>
            <a:xfrm>
              <a:off x="5545613" y="3450132"/>
              <a:ext cx="285484" cy="284061"/>
            </a:xfrm>
            <a:prstGeom prst="rect">
              <a:avLst/>
            </a:prstGeom>
            <a:blipFill>
              <a:blip r:embed="rId3" cstate="print"/>
              <a:stretch>
                <a:fillRect/>
              </a:stretch>
            </a:blipFill>
          </p:spPr>
          <p:txBody>
            <a:bodyPr wrap="square" lIns="0" tIns="0" rIns="0" bIns="0" rtlCol="0"/>
            <a:lstStyle/>
            <a:p>
              <a:endParaRPr/>
            </a:p>
          </p:txBody>
        </p:sp>
        <p:sp>
          <p:nvSpPr>
            <p:cNvPr id="53" name="object 18">
              <a:extLst>
                <a:ext uri="{FF2B5EF4-FFF2-40B4-BE49-F238E27FC236}">
                  <a16:creationId xmlns:a16="http://schemas.microsoft.com/office/drawing/2014/main" id="{AF5D2DBB-752E-4162-AD9F-B64489916A36}"/>
                </a:ext>
              </a:extLst>
            </p:cNvPr>
            <p:cNvSpPr/>
            <p:nvPr/>
          </p:nvSpPr>
          <p:spPr>
            <a:xfrm>
              <a:off x="5596127" y="3480816"/>
              <a:ext cx="188975" cy="188976"/>
            </a:xfrm>
            <a:prstGeom prst="rect">
              <a:avLst/>
            </a:prstGeom>
            <a:blipFill>
              <a:blip r:embed="rId12" cstate="print"/>
              <a:stretch>
                <a:fillRect/>
              </a:stretch>
            </a:blipFill>
          </p:spPr>
          <p:txBody>
            <a:bodyPr wrap="square" lIns="0" tIns="0" rIns="0" bIns="0" rtlCol="0"/>
            <a:lstStyle/>
            <a:p>
              <a:endParaRPr/>
            </a:p>
          </p:txBody>
        </p:sp>
        <p:sp>
          <p:nvSpPr>
            <p:cNvPr id="54" name="object 19">
              <a:extLst>
                <a:ext uri="{FF2B5EF4-FFF2-40B4-BE49-F238E27FC236}">
                  <a16:creationId xmlns:a16="http://schemas.microsoft.com/office/drawing/2014/main" id="{E92F8CE8-F1A3-4EA5-8AEB-19FE28F53E94}"/>
                </a:ext>
              </a:extLst>
            </p:cNvPr>
            <p:cNvSpPr/>
            <p:nvPr/>
          </p:nvSpPr>
          <p:spPr>
            <a:xfrm>
              <a:off x="6524021" y="3882948"/>
              <a:ext cx="285484" cy="284061"/>
            </a:xfrm>
            <a:prstGeom prst="rect">
              <a:avLst/>
            </a:prstGeom>
            <a:blipFill>
              <a:blip r:embed="rId3" cstate="print"/>
              <a:stretch>
                <a:fillRect/>
              </a:stretch>
            </a:blipFill>
          </p:spPr>
          <p:txBody>
            <a:bodyPr wrap="square" lIns="0" tIns="0" rIns="0" bIns="0" rtlCol="0"/>
            <a:lstStyle/>
            <a:p>
              <a:endParaRPr/>
            </a:p>
          </p:txBody>
        </p:sp>
        <p:sp>
          <p:nvSpPr>
            <p:cNvPr id="55" name="object 20">
              <a:extLst>
                <a:ext uri="{FF2B5EF4-FFF2-40B4-BE49-F238E27FC236}">
                  <a16:creationId xmlns:a16="http://schemas.microsoft.com/office/drawing/2014/main" id="{D0B3F4F1-BD54-4D9A-BC7B-CC478575BC58}"/>
                </a:ext>
              </a:extLst>
            </p:cNvPr>
            <p:cNvSpPr/>
            <p:nvPr/>
          </p:nvSpPr>
          <p:spPr>
            <a:xfrm>
              <a:off x="6574535" y="3913632"/>
              <a:ext cx="188975" cy="188975"/>
            </a:xfrm>
            <a:prstGeom prst="rect">
              <a:avLst/>
            </a:prstGeom>
            <a:blipFill>
              <a:blip r:embed="rId13" cstate="print"/>
              <a:stretch>
                <a:fillRect/>
              </a:stretch>
            </a:blipFill>
          </p:spPr>
          <p:txBody>
            <a:bodyPr wrap="square" lIns="0" tIns="0" rIns="0" bIns="0" rtlCol="0"/>
            <a:lstStyle/>
            <a:p>
              <a:endParaRPr/>
            </a:p>
          </p:txBody>
        </p:sp>
        <p:sp>
          <p:nvSpPr>
            <p:cNvPr id="56" name="object 21">
              <a:extLst>
                <a:ext uri="{FF2B5EF4-FFF2-40B4-BE49-F238E27FC236}">
                  <a16:creationId xmlns:a16="http://schemas.microsoft.com/office/drawing/2014/main" id="{33E6CA55-B107-4650-AA6A-93A9DCB44371}"/>
                </a:ext>
              </a:extLst>
            </p:cNvPr>
            <p:cNvSpPr/>
            <p:nvPr/>
          </p:nvSpPr>
          <p:spPr>
            <a:xfrm>
              <a:off x="6121685" y="3649776"/>
              <a:ext cx="285484" cy="284061"/>
            </a:xfrm>
            <a:prstGeom prst="rect">
              <a:avLst/>
            </a:prstGeom>
            <a:blipFill>
              <a:blip r:embed="rId3" cstate="print"/>
              <a:stretch>
                <a:fillRect/>
              </a:stretch>
            </a:blipFill>
          </p:spPr>
          <p:txBody>
            <a:bodyPr wrap="square" lIns="0" tIns="0" rIns="0" bIns="0" rtlCol="0"/>
            <a:lstStyle/>
            <a:p>
              <a:endParaRPr/>
            </a:p>
          </p:txBody>
        </p:sp>
        <p:sp>
          <p:nvSpPr>
            <p:cNvPr id="57" name="object 22">
              <a:extLst>
                <a:ext uri="{FF2B5EF4-FFF2-40B4-BE49-F238E27FC236}">
                  <a16:creationId xmlns:a16="http://schemas.microsoft.com/office/drawing/2014/main" id="{D0AC2F8A-23FD-4CA8-8C1F-39C96C7EBC4F}"/>
                </a:ext>
              </a:extLst>
            </p:cNvPr>
            <p:cNvSpPr/>
            <p:nvPr/>
          </p:nvSpPr>
          <p:spPr>
            <a:xfrm>
              <a:off x="6172200" y="3680460"/>
              <a:ext cx="188975" cy="188975"/>
            </a:xfrm>
            <a:prstGeom prst="rect">
              <a:avLst/>
            </a:prstGeom>
            <a:blipFill>
              <a:blip r:embed="rId14" cstate="print"/>
              <a:stretch>
                <a:fillRect/>
              </a:stretch>
            </a:blipFill>
          </p:spPr>
          <p:txBody>
            <a:bodyPr wrap="square" lIns="0" tIns="0" rIns="0" bIns="0" rtlCol="0"/>
            <a:lstStyle/>
            <a:p>
              <a:endParaRPr/>
            </a:p>
          </p:txBody>
        </p:sp>
        <p:sp>
          <p:nvSpPr>
            <p:cNvPr id="58" name="object 23">
              <a:extLst>
                <a:ext uri="{FF2B5EF4-FFF2-40B4-BE49-F238E27FC236}">
                  <a16:creationId xmlns:a16="http://schemas.microsoft.com/office/drawing/2014/main" id="{DF240227-676C-44C3-9357-A14A270B7C2A}"/>
                </a:ext>
              </a:extLst>
            </p:cNvPr>
            <p:cNvSpPr/>
            <p:nvPr/>
          </p:nvSpPr>
          <p:spPr>
            <a:xfrm>
              <a:off x="5577617" y="3852468"/>
              <a:ext cx="285484" cy="284061"/>
            </a:xfrm>
            <a:prstGeom prst="rect">
              <a:avLst/>
            </a:prstGeom>
            <a:blipFill>
              <a:blip r:embed="rId3" cstate="print"/>
              <a:stretch>
                <a:fillRect/>
              </a:stretch>
            </a:blipFill>
          </p:spPr>
          <p:txBody>
            <a:bodyPr wrap="square" lIns="0" tIns="0" rIns="0" bIns="0" rtlCol="0"/>
            <a:lstStyle/>
            <a:p>
              <a:endParaRPr/>
            </a:p>
          </p:txBody>
        </p:sp>
        <p:sp>
          <p:nvSpPr>
            <p:cNvPr id="59" name="object 24">
              <a:extLst>
                <a:ext uri="{FF2B5EF4-FFF2-40B4-BE49-F238E27FC236}">
                  <a16:creationId xmlns:a16="http://schemas.microsoft.com/office/drawing/2014/main" id="{FA5E8ED0-269E-4569-AA09-1206FAD07447}"/>
                </a:ext>
              </a:extLst>
            </p:cNvPr>
            <p:cNvSpPr/>
            <p:nvPr/>
          </p:nvSpPr>
          <p:spPr>
            <a:xfrm>
              <a:off x="5628132" y="3883152"/>
              <a:ext cx="188975" cy="188975"/>
            </a:xfrm>
            <a:prstGeom prst="rect">
              <a:avLst/>
            </a:prstGeom>
            <a:blipFill>
              <a:blip r:embed="rId15" cstate="print"/>
              <a:stretch>
                <a:fillRect/>
              </a:stretch>
            </a:blipFill>
          </p:spPr>
          <p:txBody>
            <a:bodyPr wrap="square" lIns="0" tIns="0" rIns="0" bIns="0" rtlCol="0"/>
            <a:lstStyle/>
            <a:p>
              <a:endParaRPr/>
            </a:p>
          </p:txBody>
        </p:sp>
        <p:sp>
          <p:nvSpPr>
            <p:cNvPr id="60" name="object 25">
              <a:extLst>
                <a:ext uri="{FF2B5EF4-FFF2-40B4-BE49-F238E27FC236}">
                  <a16:creationId xmlns:a16="http://schemas.microsoft.com/office/drawing/2014/main" id="{045C081D-DF32-428C-B95B-6B021EF17638}"/>
                </a:ext>
              </a:extLst>
            </p:cNvPr>
            <p:cNvSpPr/>
            <p:nvPr/>
          </p:nvSpPr>
          <p:spPr>
            <a:xfrm>
              <a:off x="5391422" y="3351950"/>
              <a:ext cx="1560830" cy="920115"/>
            </a:xfrm>
            <a:custGeom>
              <a:avLst/>
              <a:gdLst/>
              <a:ahLst/>
              <a:cxnLst/>
              <a:rect l="l" t="t" r="r" b="b"/>
              <a:pathLst>
                <a:path w="1560829" h="920114">
                  <a:moveTo>
                    <a:pt x="11919" y="110577"/>
                  </a:moveTo>
                  <a:lnTo>
                    <a:pt x="42107" y="68423"/>
                  </a:lnTo>
                  <a:lnTo>
                    <a:pt x="88634" y="36388"/>
                  </a:lnTo>
                  <a:lnTo>
                    <a:pt x="149892" y="14386"/>
                  </a:lnTo>
                  <a:lnTo>
                    <a:pt x="224272" y="2327"/>
                  </a:lnTo>
                  <a:lnTo>
                    <a:pt x="265879" y="0"/>
                  </a:lnTo>
                  <a:lnTo>
                    <a:pt x="310162" y="124"/>
                  </a:lnTo>
                  <a:lnTo>
                    <a:pt x="356922" y="2691"/>
                  </a:lnTo>
                  <a:lnTo>
                    <a:pt x="405956" y="7689"/>
                  </a:lnTo>
                  <a:lnTo>
                    <a:pt x="457063" y="15106"/>
                  </a:lnTo>
                  <a:lnTo>
                    <a:pt x="510042" y="24932"/>
                  </a:lnTo>
                  <a:lnTo>
                    <a:pt x="564691" y="37156"/>
                  </a:lnTo>
                  <a:lnTo>
                    <a:pt x="620811" y="51767"/>
                  </a:lnTo>
                  <a:lnTo>
                    <a:pt x="678199" y="68753"/>
                  </a:lnTo>
                  <a:lnTo>
                    <a:pt x="736655" y="88104"/>
                  </a:lnTo>
                  <a:lnTo>
                    <a:pt x="795976" y="109808"/>
                  </a:lnTo>
                  <a:lnTo>
                    <a:pt x="855963" y="133856"/>
                  </a:lnTo>
                  <a:lnTo>
                    <a:pt x="916413" y="160234"/>
                  </a:lnTo>
                  <a:lnTo>
                    <a:pt x="976061" y="188433"/>
                  </a:lnTo>
                  <a:lnTo>
                    <a:pt x="1033643" y="217814"/>
                  </a:lnTo>
                  <a:lnTo>
                    <a:pt x="1089020" y="248234"/>
                  </a:lnTo>
                  <a:lnTo>
                    <a:pt x="1142051" y="279549"/>
                  </a:lnTo>
                  <a:lnTo>
                    <a:pt x="1192595" y="311614"/>
                  </a:lnTo>
                  <a:lnTo>
                    <a:pt x="1240513" y="344285"/>
                  </a:lnTo>
                  <a:lnTo>
                    <a:pt x="1285664" y="377418"/>
                  </a:lnTo>
                  <a:lnTo>
                    <a:pt x="1327907" y="410870"/>
                  </a:lnTo>
                  <a:lnTo>
                    <a:pt x="1367102" y="444495"/>
                  </a:lnTo>
                  <a:lnTo>
                    <a:pt x="1403109" y="478149"/>
                  </a:lnTo>
                  <a:lnTo>
                    <a:pt x="1435788" y="511689"/>
                  </a:lnTo>
                  <a:lnTo>
                    <a:pt x="1464997" y="544971"/>
                  </a:lnTo>
                  <a:lnTo>
                    <a:pt x="1490597" y="577850"/>
                  </a:lnTo>
                  <a:lnTo>
                    <a:pt x="1512448" y="610181"/>
                  </a:lnTo>
                  <a:lnTo>
                    <a:pt x="1544338" y="672627"/>
                  </a:lnTo>
                  <a:lnTo>
                    <a:pt x="1559546" y="731154"/>
                  </a:lnTo>
                  <a:lnTo>
                    <a:pt x="1560542" y="758589"/>
                  </a:lnTo>
                  <a:lnTo>
                    <a:pt x="1556947" y="784611"/>
                  </a:lnTo>
                  <a:lnTo>
                    <a:pt x="1535669" y="831425"/>
                  </a:lnTo>
                  <a:lnTo>
                    <a:pt x="1497117" y="868508"/>
                  </a:lnTo>
                  <a:lnTo>
                    <a:pt x="1443032" y="895516"/>
                  </a:lnTo>
                  <a:lnTo>
                    <a:pt x="1375024" y="912535"/>
                  </a:lnTo>
                  <a:lnTo>
                    <a:pt x="1336301" y="917327"/>
                  </a:lnTo>
                  <a:lnTo>
                    <a:pt x="1294700" y="919655"/>
                  </a:lnTo>
                  <a:lnTo>
                    <a:pt x="1250422" y="919530"/>
                  </a:lnTo>
                  <a:lnTo>
                    <a:pt x="1203667" y="916963"/>
                  </a:lnTo>
                  <a:lnTo>
                    <a:pt x="1154636" y="911966"/>
                  </a:lnTo>
                  <a:lnTo>
                    <a:pt x="1103532" y="904548"/>
                  </a:lnTo>
                  <a:lnTo>
                    <a:pt x="1050554" y="894722"/>
                  </a:lnTo>
                  <a:lnTo>
                    <a:pt x="995903" y="882498"/>
                  </a:lnTo>
                  <a:lnTo>
                    <a:pt x="939780" y="867888"/>
                  </a:lnTo>
                  <a:lnTo>
                    <a:pt x="882387" y="850902"/>
                  </a:lnTo>
                  <a:lnTo>
                    <a:pt x="823924" y="831551"/>
                  </a:lnTo>
                  <a:lnTo>
                    <a:pt x="764592" y="809846"/>
                  </a:lnTo>
                  <a:lnTo>
                    <a:pt x="704592" y="785799"/>
                  </a:lnTo>
                  <a:lnTo>
                    <a:pt x="644125" y="759420"/>
                  </a:lnTo>
                  <a:lnTo>
                    <a:pt x="584494" y="731222"/>
                  </a:lnTo>
                  <a:lnTo>
                    <a:pt x="526925" y="701840"/>
                  </a:lnTo>
                  <a:lnTo>
                    <a:pt x="471559" y="671420"/>
                  </a:lnTo>
                  <a:lnTo>
                    <a:pt x="418535" y="640106"/>
                  </a:lnTo>
                  <a:lnTo>
                    <a:pt x="367996" y="608041"/>
                  </a:lnTo>
                  <a:lnTo>
                    <a:pt x="320081" y="575369"/>
                  </a:lnTo>
                  <a:lnTo>
                    <a:pt x="274932" y="542236"/>
                  </a:lnTo>
                  <a:lnTo>
                    <a:pt x="232688" y="508785"/>
                  </a:lnTo>
                  <a:lnTo>
                    <a:pt x="193490" y="475160"/>
                  </a:lnTo>
                  <a:lnTo>
                    <a:pt x="157479" y="441505"/>
                  </a:lnTo>
                  <a:lnTo>
                    <a:pt x="124796" y="407965"/>
                  </a:lnTo>
                  <a:lnTo>
                    <a:pt x="95582" y="374684"/>
                  </a:lnTo>
                  <a:lnTo>
                    <a:pt x="69976" y="341805"/>
                  </a:lnTo>
                  <a:lnTo>
                    <a:pt x="48119" y="309473"/>
                  </a:lnTo>
                  <a:lnTo>
                    <a:pt x="16217" y="247028"/>
                  </a:lnTo>
                  <a:lnTo>
                    <a:pt x="1000" y="188500"/>
                  </a:lnTo>
                  <a:lnTo>
                    <a:pt x="0" y="161066"/>
                  </a:lnTo>
                  <a:lnTo>
                    <a:pt x="3593" y="135043"/>
                  </a:lnTo>
                  <a:lnTo>
                    <a:pt x="11919" y="110577"/>
                  </a:lnTo>
                  <a:close/>
                </a:path>
              </a:pathLst>
            </a:custGeom>
            <a:ln w="57150">
              <a:solidFill>
                <a:srgbClr val="EC7C30"/>
              </a:solidFill>
            </a:ln>
          </p:spPr>
          <p:txBody>
            <a:bodyPr wrap="square" lIns="0" tIns="0" rIns="0" bIns="0" rtlCol="0"/>
            <a:lstStyle/>
            <a:p>
              <a:endParaRPr/>
            </a:p>
          </p:txBody>
        </p:sp>
        <p:sp>
          <p:nvSpPr>
            <p:cNvPr id="61" name="object 26">
              <a:extLst>
                <a:ext uri="{FF2B5EF4-FFF2-40B4-BE49-F238E27FC236}">
                  <a16:creationId xmlns:a16="http://schemas.microsoft.com/office/drawing/2014/main" id="{2CABF6CE-C036-4E93-801E-96A0A2629210}"/>
                </a:ext>
              </a:extLst>
            </p:cNvPr>
            <p:cNvSpPr/>
            <p:nvPr/>
          </p:nvSpPr>
          <p:spPr>
            <a:xfrm>
              <a:off x="3240023" y="3480816"/>
              <a:ext cx="2721610" cy="1566545"/>
            </a:xfrm>
            <a:custGeom>
              <a:avLst/>
              <a:gdLst/>
              <a:ahLst/>
              <a:cxnLst/>
              <a:rect l="l" t="t" r="r" b="b"/>
              <a:pathLst>
                <a:path w="2721610" h="1566545">
                  <a:moveTo>
                    <a:pt x="0" y="0"/>
                  </a:moveTo>
                  <a:lnTo>
                    <a:pt x="2721610" y="1566037"/>
                  </a:lnTo>
                </a:path>
              </a:pathLst>
            </a:custGeom>
            <a:ln w="57912">
              <a:solidFill>
                <a:srgbClr val="FF0000"/>
              </a:solidFill>
            </a:ln>
          </p:spPr>
          <p:txBody>
            <a:bodyPr wrap="square" lIns="0" tIns="0" rIns="0" bIns="0" rtlCol="0"/>
            <a:lstStyle/>
            <a:p>
              <a:endParaRPr/>
            </a:p>
          </p:txBody>
        </p:sp>
      </p:grpSp>
      <p:sp>
        <p:nvSpPr>
          <p:cNvPr id="75" name="object 40">
            <a:extLst>
              <a:ext uri="{FF2B5EF4-FFF2-40B4-BE49-F238E27FC236}">
                <a16:creationId xmlns:a16="http://schemas.microsoft.com/office/drawing/2014/main" id="{1E5DC7AC-E197-46BD-868F-E14686E2A8D7}"/>
              </a:ext>
            </a:extLst>
          </p:cNvPr>
          <p:cNvSpPr txBox="1">
            <a:spLocks/>
          </p:cNvSpPr>
          <p:nvPr/>
        </p:nvSpPr>
        <p:spPr>
          <a:xfrm>
            <a:off x="2059407" y="3568635"/>
            <a:ext cx="8757207" cy="975907"/>
          </a:xfrm>
          <a:prstGeom prst="rect">
            <a:avLst/>
          </a:prstGeom>
        </p:spPr>
        <p:txBody>
          <a:bodyPr vert="horz" wrap="square" lIns="0" tIns="39369"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
              </a:spcBef>
              <a:buNone/>
            </a:pPr>
            <a:endParaRPr lang="el-GR" sz="3250" dirty="0">
              <a:latin typeface="Cambria Math"/>
              <a:cs typeface="Cambria Math"/>
            </a:endParaRPr>
          </a:p>
          <a:p>
            <a:pPr marL="0" indent="0">
              <a:lnSpc>
                <a:spcPts val="2385"/>
              </a:lnSpc>
              <a:buNone/>
              <a:tabLst>
                <a:tab pos="1139190" algn="l"/>
                <a:tab pos="1565910" algn="l"/>
                <a:tab pos="2032000" algn="l"/>
                <a:tab pos="2465070" algn="l"/>
              </a:tabLst>
            </a:pPr>
            <a:endParaRPr lang="el-GR" sz="2400" dirty="0">
              <a:latin typeface="Cambria Math"/>
              <a:cs typeface="Cambria Math"/>
            </a:endParaRPr>
          </a:p>
        </p:txBody>
      </p:sp>
      <p:sp>
        <p:nvSpPr>
          <p:cNvPr id="5" name="文本框 4">
            <a:extLst>
              <a:ext uri="{FF2B5EF4-FFF2-40B4-BE49-F238E27FC236}">
                <a16:creationId xmlns:a16="http://schemas.microsoft.com/office/drawing/2014/main" id="{4330B2AD-8A05-4E0B-9E68-D52AC141D1C1}"/>
              </a:ext>
            </a:extLst>
          </p:cNvPr>
          <p:cNvSpPr txBox="1"/>
          <p:nvPr/>
        </p:nvSpPr>
        <p:spPr>
          <a:xfrm>
            <a:off x="7465509" y="4587064"/>
            <a:ext cx="1980325" cy="461665"/>
          </a:xfrm>
          <a:prstGeom prst="rect">
            <a:avLst/>
          </a:prstGeom>
          <a:noFill/>
        </p:spPr>
        <p:txBody>
          <a:bodyPr wrap="square" rtlCol="0">
            <a:spAutoFit/>
          </a:bodyPr>
          <a:lstStyle/>
          <a:p>
            <a:r>
              <a:rPr lang="zh-CN" altLang="en-US" sz="2400" dirty="0">
                <a:solidFill>
                  <a:srgbClr val="FF0000"/>
                </a:solidFill>
                <a:latin typeface="+mn-ea"/>
              </a:rPr>
              <a:t>判别边界 </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9129C6-9FF6-4977-A5A3-F28E657FD61E}"/>
                  </a:ext>
                </a:extLst>
              </p:cNvPr>
              <p:cNvSpPr txBox="1"/>
              <p:nvPr/>
            </p:nvSpPr>
            <p:spPr>
              <a:xfrm>
                <a:off x="613570" y="5030016"/>
                <a:ext cx="11228525" cy="1240661"/>
              </a:xfrm>
              <a:prstGeom prst="rect">
                <a:avLst/>
              </a:prstGeom>
              <a:noFill/>
            </p:spPr>
            <p:txBody>
              <a:bodyPr wrap="square" rtlCol="0">
                <a:spAutoFit/>
              </a:bodyPr>
              <a:lstStyle/>
              <a:p>
                <a:r>
                  <a:rPr lang="zh-CN" altLang="en-US" sz="2400" dirty="0"/>
                  <a:t>基于</a:t>
                </a:r>
                <a14:m>
                  <m:oMath xmlns:m="http://schemas.openxmlformats.org/officeDocument/2006/math">
                    <m:r>
                      <a:rPr lang="en-US" altLang="zh-CN" sz="2400" dirty="0">
                        <a:latin typeface="Cambria Math" panose="02040503050406030204" pitchFamily="18" charset="0"/>
                      </a:rPr>
                      <m:t> </m:t>
                    </m:r>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b="0" i="0" smtClean="0">
                        <a:latin typeface="Cambria Math" panose="02040503050406030204" pitchFamily="18" charset="0"/>
                      </a:rPr>
                      <m:t>,</m:t>
                    </m:r>
                    <m:sSup>
                      <m:sSupPr>
                        <m:ctrlPr>
                          <a:rPr lang="en-US" altLang="zh-CN" sz="2400" i="1" spc="11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b="0" i="1" spc="110" smtClean="0">
                            <a:latin typeface="Cambria Math" panose="02040503050406030204" pitchFamily="18" charset="0"/>
                          </a:rPr>
                          <m:t>1</m:t>
                        </m:r>
                      </m:sup>
                    </m:sSup>
                    <m:r>
                      <a:rPr lang="en-US" altLang="zh-CN" sz="2400" b="0" i="1" spc="110" smtClean="0">
                        <a:latin typeface="Cambria Math" panose="02040503050406030204" pitchFamily="18" charset="0"/>
                      </a:rPr>
                      <m:t>,</m:t>
                    </m:r>
                    <m:sSup>
                      <m:sSupPr>
                        <m:ctrlPr>
                          <a:rPr lang="en-US" altLang="zh-CN" sz="2400" i="1" spc="11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b="0" i="1" spc="110" smtClean="0">
                            <a:latin typeface="Cambria Math" panose="02040503050406030204" pitchFamily="18" charset="0"/>
                          </a:rPr>
                          <m:t>2</m:t>
                        </m:r>
                      </m:sup>
                    </m:sSup>
                    <m:r>
                      <a:rPr lang="en-US" altLang="zh-CN" sz="2400" b="0" i="1" spc="110" smtClean="0">
                        <a:latin typeface="Cambria Math" panose="02040503050406030204" pitchFamily="18" charset="0"/>
                      </a:rPr>
                      <m:t>,</m:t>
                    </m:r>
                    <m:r>
                      <m:rPr>
                        <m:sty m:val="p"/>
                      </m:rPr>
                      <a:rPr lang="el-GR" altLang="zh-CN" sz="2400" i="1" dirty="0">
                        <a:latin typeface="Cambria Math" panose="02040503050406030204" pitchFamily="18" charset="0"/>
                        <a:ea typeface="Cambria Math" panose="02040503050406030204" pitchFamily="18" charset="0"/>
                        <a:cs typeface="Cambria Math"/>
                      </a:rPr>
                      <m:t>Σ</m:t>
                    </m:r>
                  </m:oMath>
                </a14:m>
                <a:r>
                  <a:rPr lang="zh-CN" altLang="en-US" sz="2400" dirty="0">
                    <a:latin typeface="+mn-ea"/>
                  </a:rPr>
                  <a:t>，</a:t>
                </a:r>
                <a:r>
                  <a:rPr kumimoji="1" lang="zh-CN" altLang="en-US" sz="2400" dirty="0">
                    <a:latin typeface="+mn-ea"/>
                  </a:rPr>
                  <a:t>推测新样本属于</a:t>
                </a:r>
                <a14:m>
                  <m:oMath xmlns:m="http://schemas.openxmlformats.org/officeDocument/2006/math">
                    <m:sSub>
                      <m:sSubPr>
                        <m:ctrlPr>
                          <a:rPr kumimoji="1" lang="en-US" altLang="zh-CN" sz="2400" i="1">
                            <a:latin typeface="Cambria Math" panose="02040503050406030204" pitchFamily="18" charset="0"/>
                          </a:rPr>
                        </m:ctrlPr>
                      </m:sSubPr>
                      <m:e>
                        <m:r>
                          <a:rPr kumimoji="1" lang="en-US" altLang="zh-CN" sz="2400" i="1">
                            <a:latin typeface="Cambria Math" panose="02040503050406030204" pitchFamily="18" charset="0"/>
                          </a:rPr>
                          <m:t>𝐶</m:t>
                        </m:r>
                      </m:e>
                      <m:sub>
                        <m:r>
                          <a:rPr kumimoji="1" lang="en-US" altLang="zh-CN" sz="2400" b="0" i="1" smtClean="0">
                            <a:latin typeface="Cambria Math" panose="02040503050406030204" pitchFamily="18" charset="0"/>
                          </a:rPr>
                          <m:t>1</m:t>
                        </m:r>
                      </m:sub>
                    </m:sSub>
                  </m:oMath>
                </a14:m>
                <a:r>
                  <a:rPr kumimoji="1" lang="zh-CN" altLang="en-US" sz="2400" dirty="0">
                    <a:latin typeface="+mn-ea"/>
                  </a:rPr>
                  <a:t>的概率</a:t>
                </a:r>
                <a:endParaRPr lang="en-US" altLang="zh-CN" sz="2400" dirty="0">
                  <a:latin typeface="+mn-ea"/>
                </a:endParaRPr>
              </a:p>
              <a:p>
                <a:pPr/>
                <a14:m>
                  <m:oMathPara xmlns:m="http://schemas.openxmlformats.org/officeDocument/2006/math">
                    <m:oMathParaPr>
                      <m:jc m:val="centerGroup"/>
                    </m:oMathParaPr>
                    <m:oMath xmlns:m="http://schemas.openxmlformats.org/officeDocument/2006/math">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𝑥</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b="0" i="1" smtClean="0">
                                      <a:latin typeface="Cambria Math" panose="02040503050406030204" pitchFamily="18" charset="0"/>
                                    </a:rPr>
                                    <m:t>𝑥</m:t>
                                  </m:r>
                                  <m:r>
                                    <a:rPr lang="en-US" altLang="zh-CN" sz="2400" b="0" i="1" smtClean="0">
                                      <a:latin typeface="Cambria Math" panose="02040503050406030204" pitchFamily="18" charset="0"/>
                                    </a:rPr>
                                    <m:t>|</m:t>
                                  </m:r>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num>
                        <m:den>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b="0" i="1" smtClean="0">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r>
                                    <a:rPr lang="en-US" altLang="zh-CN" sz="2400" i="1">
                                      <a:latin typeface="Cambria Math" panose="02040503050406030204" pitchFamily="18" charset="0"/>
                                    </a:rPr>
                                    <m:t>|</m:t>
                                  </m:r>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2</m:t>
                                  </m:r>
                                </m:sub>
                              </m:sSub>
                            </m:e>
                          </m:d>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b="0" i="1" smtClean="0">
                                      <a:latin typeface="Cambria Math" panose="02040503050406030204" pitchFamily="18" charset="0"/>
                                    </a:rPr>
                                    <m:t>2</m:t>
                                  </m:r>
                                </m:sub>
                              </m:sSub>
                            </m:e>
                          </m:d>
                        </m:den>
                      </m:f>
                    </m:oMath>
                  </m:oMathPara>
                </a14:m>
                <a:endParaRPr lang="zh-CN" altLang="en-US" sz="2400" dirty="0">
                  <a:latin typeface="+mn-ea"/>
                </a:endParaRPr>
              </a:p>
            </p:txBody>
          </p:sp>
        </mc:Choice>
        <mc:Fallback xmlns="">
          <p:sp>
            <p:nvSpPr>
              <p:cNvPr id="6" name="文本框 5">
                <a:extLst>
                  <a:ext uri="{FF2B5EF4-FFF2-40B4-BE49-F238E27FC236}">
                    <a16:creationId xmlns:a16="http://schemas.microsoft.com/office/drawing/2014/main" id="{139129C6-9FF6-4977-A5A3-F28E657FD61E}"/>
                  </a:ext>
                </a:extLst>
              </p:cNvPr>
              <p:cNvSpPr txBox="1">
                <a:spLocks noRot="1" noChangeAspect="1" noMove="1" noResize="1" noEditPoints="1" noAdjustHandles="1" noChangeArrowheads="1" noChangeShapeType="1" noTextEdit="1"/>
              </p:cNvSpPr>
              <p:nvPr/>
            </p:nvSpPr>
            <p:spPr>
              <a:xfrm>
                <a:off x="613570" y="5030016"/>
                <a:ext cx="11228525" cy="1240661"/>
              </a:xfrm>
              <a:prstGeom prst="rect">
                <a:avLst/>
              </a:prstGeom>
              <a:blipFill>
                <a:blip r:embed="rId16"/>
                <a:stretch>
                  <a:fillRect l="-904" t="-4082" b="-714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30F7F0-CCB7-4330-B72A-E780730ABDF2}"/>
                  </a:ext>
                </a:extLst>
              </p:cNvPr>
              <p:cNvSpPr/>
              <p:nvPr/>
            </p:nvSpPr>
            <p:spPr>
              <a:xfrm>
                <a:off x="738688" y="1537720"/>
                <a:ext cx="9544385" cy="1573701"/>
              </a:xfrm>
              <a:prstGeom prst="rect">
                <a:avLst/>
              </a:prstGeom>
            </p:spPr>
            <p:txBody>
              <a:bodyPr wrap="square">
                <a:spAutoFit/>
              </a:bodyPr>
              <a:lstStyle/>
              <a:p>
                <a:pPr marL="317500" lvl="0">
                  <a:lnSpc>
                    <a:spcPct val="125000"/>
                  </a:lnSpc>
                  <a:spcBef>
                    <a:spcPts val="309"/>
                  </a:spcBef>
                  <a:buFont typeface="Arial"/>
                  <a:buChar char="•"/>
                  <a:tabLst>
                    <a:tab pos="317500" algn="l"/>
                  </a:tabLst>
                </a:pPr>
                <a:r>
                  <a:rPr lang="zh-CN" altLang="en-US" sz="2400" spc="-10" dirty="0">
                    <a:solidFill>
                      <a:prstClr val="black"/>
                    </a:solidFill>
                    <a:latin typeface="Calibri"/>
                    <a:cs typeface="Calibri"/>
                  </a:rPr>
                  <a:t> 给定带标签的训练实例 </a:t>
                </a:r>
                <a:r>
                  <a:rPr lang="en-US" altLang="zh-CN" sz="2400" spc="110" dirty="0">
                    <a:solidFill>
                      <a:prstClr val="black"/>
                    </a:solidFill>
                    <a:latin typeface="Cambria Math"/>
                    <a:cs typeface="Cambria Math"/>
                  </a:rPr>
                  <a:t>𝑥</a:t>
                </a:r>
                <a:r>
                  <a:rPr lang="en-US" altLang="zh-CN" sz="2400" spc="165" baseline="28571" dirty="0">
                    <a:solidFill>
                      <a:prstClr val="black"/>
                    </a:solidFill>
                    <a:latin typeface="Cambria Math"/>
                    <a:cs typeface="Cambria Math"/>
                  </a:rPr>
                  <a:t>𝑟 </a:t>
                </a:r>
                <a:r>
                  <a:rPr lang="en-US" altLang="zh-CN" sz="2400" dirty="0">
                    <a:solidFill>
                      <a:prstClr val="black"/>
                    </a:solidFill>
                    <a:latin typeface="Cambria Math"/>
                    <a:cs typeface="Cambria Math"/>
                  </a:rPr>
                  <a:t>∈ </a:t>
                </a:r>
                <a:r>
                  <a:rPr lang="en-US" altLang="zh-CN" sz="2400" spc="-20" dirty="0">
                    <a:solidFill>
                      <a:prstClr val="black"/>
                    </a:solidFill>
                    <a:latin typeface="Cambria Math"/>
                    <a:cs typeface="Cambria Math"/>
                  </a:rPr>
                  <a:t>𝐶</a:t>
                </a:r>
                <a:r>
                  <a:rPr lang="en-US" altLang="zh-CN" sz="2400" spc="-30" baseline="-15873" dirty="0">
                    <a:solidFill>
                      <a:prstClr val="black"/>
                    </a:solidFill>
                    <a:latin typeface="Cambria Math"/>
                    <a:cs typeface="Cambria Math"/>
                  </a:rPr>
                  <a:t>1</a:t>
                </a:r>
                <a:r>
                  <a:rPr lang="en-US" altLang="zh-CN" sz="2400" spc="-20" dirty="0">
                    <a:solidFill>
                      <a:prstClr val="black"/>
                    </a:solidFill>
                    <a:latin typeface="Cambria Math"/>
                    <a:cs typeface="Cambria Math"/>
                  </a:rPr>
                  <a:t>,</a:t>
                </a:r>
                <a:r>
                  <a:rPr lang="en-US" altLang="zh-CN" sz="2400" spc="35" dirty="0">
                    <a:solidFill>
                      <a:prstClr val="black"/>
                    </a:solidFill>
                    <a:latin typeface="Cambria Math"/>
                    <a:cs typeface="Cambria Math"/>
                  </a:rPr>
                  <a:t> </a:t>
                </a:r>
                <a:r>
                  <a:rPr lang="en-US" altLang="zh-CN" sz="2400" spc="-55" dirty="0">
                    <a:solidFill>
                      <a:prstClr val="black"/>
                    </a:solidFill>
                    <a:latin typeface="Cambria Math"/>
                    <a:cs typeface="Cambria Math"/>
                  </a:rPr>
                  <a:t>𝐶</a:t>
                </a:r>
                <a:r>
                  <a:rPr lang="en-US" altLang="zh-CN" sz="2400" spc="-82" baseline="-15873" dirty="0">
                    <a:solidFill>
                      <a:prstClr val="black"/>
                    </a:solidFill>
                    <a:latin typeface="Cambria Math"/>
                    <a:cs typeface="Cambria Math"/>
                  </a:rPr>
                  <a:t>2</a:t>
                </a:r>
                <a:endParaRPr lang="en-US" altLang="zh-CN" sz="2400" baseline="-15873" dirty="0">
                  <a:solidFill>
                    <a:prstClr val="black"/>
                  </a:solidFill>
                  <a:latin typeface="Cambria Math"/>
                  <a:cs typeface="Cambria Math"/>
                </a:endParaRPr>
              </a:p>
              <a:p>
                <a:pPr marL="774065" marR="81280" lvl="1">
                  <a:lnSpc>
                    <a:spcPct val="125000"/>
                  </a:lnSpc>
                  <a:spcBef>
                    <a:spcPts val="535"/>
                  </a:spcBef>
                  <a:buFont typeface="Arial"/>
                  <a:buChar char="•"/>
                  <a:tabLst>
                    <a:tab pos="774700" algn="l"/>
                  </a:tabLst>
                </a:pPr>
                <a:r>
                  <a:rPr lang="zh-CN" altLang="en-US" sz="2400" spc="-5" dirty="0">
                    <a:solidFill>
                      <a:prstClr val="black"/>
                    </a:solidFill>
                    <a:latin typeface="Calibri"/>
                    <a:cs typeface="Calibri"/>
                  </a:rPr>
                  <a:t> 找最可能的</a:t>
                </a:r>
                <a:r>
                  <a:rPr lang="zh-CN" altLang="en-US" sz="2400" spc="110" dirty="0">
                    <a:solidFill>
                      <a:schemeClr val="accent1"/>
                    </a:solidFill>
                    <a:latin typeface="Cambria Math"/>
                  </a:rPr>
                  <a:t>先验概率</a:t>
                </a:r>
                <a14:m>
                  <m:oMath xmlns:m="http://schemas.openxmlformats.org/officeDocument/2006/math">
                    <m:r>
                      <a:rPr lang="en-US" altLang="zh-CN" sz="2400" i="1" spc="110">
                        <a:solidFill>
                          <a:schemeClr val="accent1"/>
                        </a:solidFill>
                        <a:latin typeface="Cambria Math" panose="02040503050406030204" pitchFamily="18" charset="0"/>
                      </a:rPr>
                      <m:t>𝑃</m:t>
                    </m:r>
                    <m:r>
                      <a:rPr lang="en-US" altLang="zh-CN" sz="2400" i="1" spc="110">
                        <a:solidFill>
                          <a:schemeClr val="accent1"/>
                        </a:solidFill>
                        <a:latin typeface="Cambria Math" panose="02040503050406030204" pitchFamily="18" charset="0"/>
                      </a:rPr>
                      <m:t>(</m:t>
                    </m:r>
                    <m:sSub>
                      <m:sSubPr>
                        <m:ctrlPr>
                          <a:rPr lang="en-US" altLang="zh-CN" sz="2400" i="1" spc="110">
                            <a:solidFill>
                              <a:schemeClr val="accent1"/>
                            </a:solidFill>
                            <a:latin typeface="Cambria Math" panose="02040503050406030204" pitchFamily="18" charset="0"/>
                          </a:rPr>
                        </m:ctrlPr>
                      </m:sSubPr>
                      <m:e>
                        <m:r>
                          <a:rPr lang="en-US" altLang="zh-CN" sz="2400" i="1" spc="110">
                            <a:solidFill>
                              <a:schemeClr val="accent1"/>
                            </a:solidFill>
                            <a:latin typeface="Cambria Math" panose="02040503050406030204" pitchFamily="18" charset="0"/>
                          </a:rPr>
                          <m:t>𝐶</m:t>
                        </m:r>
                      </m:e>
                      <m:sub>
                        <m:r>
                          <a:rPr lang="en-US" altLang="zh-CN" sz="2400" i="1" spc="110">
                            <a:solidFill>
                              <a:schemeClr val="accent1"/>
                            </a:solidFill>
                            <a:latin typeface="Cambria Math" panose="02040503050406030204" pitchFamily="18" charset="0"/>
                          </a:rPr>
                          <m:t>𝑖</m:t>
                        </m:r>
                      </m:sub>
                    </m:sSub>
                    <m:r>
                      <a:rPr lang="en-US" altLang="zh-CN" sz="2400" i="1" spc="110">
                        <a:solidFill>
                          <a:schemeClr val="accent1"/>
                        </a:solidFill>
                        <a:latin typeface="Cambria Math" panose="02040503050406030204" pitchFamily="18" charset="0"/>
                      </a:rPr>
                      <m:t>)</m:t>
                    </m:r>
                  </m:oMath>
                </a14:m>
                <a:r>
                  <a:rPr lang="zh-CN" altLang="en-US" sz="2400" spc="-5" dirty="0">
                    <a:solidFill>
                      <a:prstClr val="black"/>
                    </a:solidFill>
                    <a:latin typeface="Calibri"/>
                    <a:cs typeface="Calibri"/>
                  </a:rPr>
                  <a:t>和</a:t>
                </a:r>
                <a:r>
                  <a:rPr lang="zh-CN" altLang="en-CN" sz="2400" spc="-5" dirty="0">
                    <a:solidFill>
                      <a:schemeClr val="accent1"/>
                    </a:solidFill>
                    <a:latin typeface="Calibri"/>
                    <a:cs typeface="Calibri"/>
                  </a:rPr>
                  <a:t>观测</a:t>
                </a:r>
                <a:r>
                  <a:rPr lang="zh-CN" altLang="en-US" sz="2400" spc="-5" dirty="0">
                    <a:solidFill>
                      <a:schemeClr val="accent1"/>
                    </a:solidFill>
                    <a:latin typeface="Calibri"/>
                    <a:cs typeface="Calibri"/>
                  </a:rPr>
                  <a:t>概率</a:t>
                </a:r>
                <a14:m>
                  <m:oMath xmlns:m="http://schemas.openxmlformats.org/officeDocument/2006/math">
                    <m:r>
                      <a:rPr lang="en-US" altLang="zh-CN" sz="2400" i="1" spc="110">
                        <a:solidFill>
                          <a:schemeClr val="accent1"/>
                        </a:solidFill>
                        <a:latin typeface="Cambria Math" panose="02040503050406030204" pitchFamily="18" charset="0"/>
                      </a:rPr>
                      <m:t>𝑃</m:t>
                    </m:r>
                    <m:d>
                      <m:dPr>
                        <m:ctrlPr>
                          <a:rPr lang="en-US" altLang="zh-CN" sz="2400" i="1" spc="110">
                            <a:solidFill>
                              <a:schemeClr val="accent1"/>
                            </a:solidFill>
                            <a:latin typeface="Cambria Math" panose="02040503050406030204" pitchFamily="18" charset="0"/>
                          </a:rPr>
                        </m:ctrlPr>
                      </m:dPr>
                      <m:e>
                        <m:sSub>
                          <m:sSubPr>
                            <m:ctrlPr>
                              <a:rPr lang="en-US" altLang="zh-CN" sz="2400" i="1" spc="110">
                                <a:solidFill>
                                  <a:schemeClr val="accent1"/>
                                </a:solidFill>
                                <a:latin typeface="Cambria Math" panose="02040503050406030204" pitchFamily="18" charset="0"/>
                              </a:rPr>
                            </m:ctrlPr>
                          </m:sSubPr>
                          <m:e>
                            <m:r>
                              <a:rPr lang="en-US" altLang="zh-CN" sz="2400" i="1" spc="110">
                                <a:solidFill>
                                  <a:schemeClr val="accent1"/>
                                </a:solidFill>
                                <a:latin typeface="Cambria Math" panose="02040503050406030204" pitchFamily="18" charset="0"/>
                              </a:rPr>
                              <m:t>𝑥</m:t>
                            </m:r>
                            <m:r>
                              <a:rPr lang="en-US" altLang="zh-CN" sz="2400" i="1" spc="110">
                                <a:solidFill>
                                  <a:schemeClr val="accent1"/>
                                </a:solidFill>
                                <a:latin typeface="Cambria Math" panose="02040503050406030204" pitchFamily="18" charset="0"/>
                              </a:rPr>
                              <m:t>|</m:t>
                            </m:r>
                            <m:r>
                              <a:rPr lang="en-US" altLang="zh-CN" sz="2400" i="1" spc="110">
                                <a:solidFill>
                                  <a:schemeClr val="accent1"/>
                                </a:solidFill>
                                <a:latin typeface="Cambria Math" panose="02040503050406030204" pitchFamily="18" charset="0"/>
                              </a:rPr>
                              <m:t>𝐶</m:t>
                            </m:r>
                          </m:e>
                          <m:sub>
                            <m:r>
                              <a:rPr lang="en-US" altLang="zh-CN" sz="2400" i="1" spc="110">
                                <a:solidFill>
                                  <a:schemeClr val="accent1"/>
                                </a:solidFill>
                                <a:latin typeface="Cambria Math" panose="02040503050406030204" pitchFamily="18" charset="0"/>
                              </a:rPr>
                              <m:t>𝑖</m:t>
                            </m:r>
                          </m:sub>
                        </m:sSub>
                      </m:e>
                    </m:d>
                  </m:oMath>
                </a14:m>
                <a:endParaRPr lang="en-US" altLang="zh-CN" sz="2400" spc="110" dirty="0">
                  <a:solidFill>
                    <a:prstClr val="black"/>
                  </a:solidFill>
                  <a:latin typeface="Calibri"/>
                </a:endParaRPr>
              </a:p>
              <a:p>
                <a:pPr marL="774065" marR="81280" lvl="1">
                  <a:lnSpc>
                    <a:spcPct val="125000"/>
                  </a:lnSpc>
                  <a:spcBef>
                    <a:spcPts val="535"/>
                  </a:spcBef>
                  <a:buFont typeface="Arial"/>
                  <a:buChar char="•"/>
                  <a:tabLst>
                    <a:tab pos="774700" algn="l"/>
                  </a:tabLst>
                </a:pPr>
                <a:r>
                  <a:rPr lang="en-US" altLang="zh-CN" sz="2400" spc="110" dirty="0">
                    <a:solidFill>
                      <a:prstClr val="black"/>
                    </a:solidFill>
                  </a:rPr>
                  <a:t> </a:t>
                </a:r>
                <a14:m>
                  <m:oMath xmlns:m="http://schemas.openxmlformats.org/officeDocument/2006/math">
                    <m:r>
                      <a:rPr lang="en-US" altLang="zh-CN" sz="2400" i="1" spc="110">
                        <a:solidFill>
                          <a:prstClr val="black"/>
                        </a:solidFill>
                        <a:latin typeface="Cambria Math" panose="02040503050406030204" pitchFamily="18" charset="0"/>
                      </a:rPr>
                      <m:t>𝑃</m:t>
                    </m:r>
                    <m:d>
                      <m:dPr>
                        <m:ctrlPr>
                          <a:rPr lang="en-US" altLang="zh-CN" sz="2400" i="1" spc="110">
                            <a:solidFill>
                              <a:prstClr val="black"/>
                            </a:solidFill>
                            <a:latin typeface="Cambria Math" panose="02040503050406030204" pitchFamily="18" charset="0"/>
                          </a:rPr>
                        </m:ctrlPr>
                      </m:dPr>
                      <m:e>
                        <m:sSub>
                          <m:sSubPr>
                            <m:ctrlPr>
                              <a:rPr lang="en-US" altLang="zh-CN" sz="2400" i="1" spc="110">
                                <a:solidFill>
                                  <a:prstClr val="black"/>
                                </a:solidFill>
                                <a:latin typeface="Cambria Math" panose="02040503050406030204" pitchFamily="18" charset="0"/>
                              </a:rPr>
                            </m:ctrlPr>
                          </m:sSubPr>
                          <m:e>
                            <m:r>
                              <a:rPr lang="en-US" altLang="zh-CN" sz="2400" i="1" spc="110">
                                <a:solidFill>
                                  <a:prstClr val="black"/>
                                </a:solidFill>
                                <a:latin typeface="Cambria Math" panose="02040503050406030204" pitchFamily="18" charset="0"/>
                              </a:rPr>
                              <m:t>𝑥</m:t>
                            </m:r>
                            <m:r>
                              <a:rPr lang="en-US" altLang="zh-CN" sz="2400" i="1" spc="110">
                                <a:solidFill>
                                  <a:prstClr val="black"/>
                                </a:solidFill>
                                <a:latin typeface="Cambria Math" panose="02040503050406030204" pitchFamily="18" charset="0"/>
                              </a:rPr>
                              <m:t>|</m:t>
                            </m:r>
                            <m:r>
                              <a:rPr lang="en-US" altLang="zh-CN" sz="2400" i="1" spc="110">
                                <a:solidFill>
                                  <a:prstClr val="black"/>
                                </a:solidFill>
                                <a:latin typeface="Cambria Math" panose="02040503050406030204" pitchFamily="18" charset="0"/>
                              </a:rPr>
                              <m:t>𝐶</m:t>
                            </m:r>
                          </m:e>
                          <m:sub>
                            <m:r>
                              <a:rPr lang="en-US" altLang="zh-CN" sz="2400" i="1" spc="110">
                                <a:solidFill>
                                  <a:prstClr val="black"/>
                                </a:solidFill>
                                <a:latin typeface="Cambria Math" panose="02040503050406030204" pitchFamily="18" charset="0"/>
                              </a:rPr>
                              <m:t>𝑖</m:t>
                            </m:r>
                          </m:sub>
                        </m:sSub>
                      </m:e>
                    </m:d>
                  </m:oMath>
                </a14:m>
                <a:r>
                  <a:rPr lang="zh-CN" altLang="en-US" sz="2400" dirty="0">
                    <a:solidFill>
                      <a:prstClr val="black"/>
                    </a:solidFill>
                    <a:latin typeface="Cambria Math"/>
                    <a:cs typeface="Cambria Math"/>
                  </a:rPr>
                  <a:t>由</a:t>
                </a:r>
                <a14:m>
                  <m:oMath xmlns:m="http://schemas.openxmlformats.org/officeDocument/2006/math">
                    <m:sSup>
                      <m:sSupPr>
                        <m:ctrlPr>
                          <a:rPr lang="en-US" altLang="zh-CN" sz="2400" i="1" spc="110">
                            <a:solidFill>
                              <a:prstClr val="black"/>
                            </a:solidFill>
                            <a:latin typeface="Cambria Math" panose="02040503050406030204" pitchFamily="18" charset="0"/>
                          </a:rPr>
                        </m:ctrlPr>
                      </m:sSupPr>
                      <m:e>
                        <m:r>
                          <a:rPr lang="zh-CN" altLang="en-US" sz="2400" i="1" spc="110">
                            <a:solidFill>
                              <a:prstClr val="black"/>
                            </a:solidFill>
                            <a:latin typeface="Cambria Math" panose="02040503050406030204" pitchFamily="18" charset="0"/>
                          </a:rPr>
                          <m:t>𝜇</m:t>
                        </m:r>
                      </m:e>
                      <m:sup>
                        <m:r>
                          <a:rPr lang="en-US" altLang="zh-CN" sz="2400" i="1" spc="110">
                            <a:solidFill>
                              <a:prstClr val="black"/>
                            </a:solidFill>
                            <a:latin typeface="Cambria Math" panose="02040503050406030204" pitchFamily="18" charset="0"/>
                          </a:rPr>
                          <m:t>𝑖</m:t>
                        </m:r>
                      </m:sup>
                    </m:sSup>
                  </m:oMath>
                </a14:m>
                <a:r>
                  <a:rPr lang="zh-CN" altLang="en-US" sz="2400" dirty="0">
                    <a:solidFill>
                      <a:prstClr val="black"/>
                    </a:solidFill>
                    <a:latin typeface="Cambria Math"/>
                    <a:cs typeface="Cambria Math"/>
                  </a:rPr>
                  <a:t>和</a:t>
                </a:r>
                <a14:m>
                  <m:oMath xmlns:m="http://schemas.openxmlformats.org/officeDocument/2006/math">
                    <m:r>
                      <m:rPr>
                        <m:sty m:val="p"/>
                      </m:rPr>
                      <a:rPr lang="el-GR" altLang="zh-CN" sz="2400" i="1" dirty="0">
                        <a:solidFill>
                          <a:prstClr val="black"/>
                        </a:solidFill>
                        <a:latin typeface="Cambria Math" panose="02040503050406030204" pitchFamily="18" charset="0"/>
                        <a:ea typeface="Cambria Math" panose="02040503050406030204" pitchFamily="18" charset="0"/>
                        <a:cs typeface="Cambria Math"/>
                      </a:rPr>
                      <m:t>Σ</m:t>
                    </m:r>
                  </m:oMath>
                </a14:m>
                <a:r>
                  <a:rPr lang="zh-CN" altLang="en-US" sz="2400" dirty="0">
                    <a:solidFill>
                      <a:prstClr val="black"/>
                    </a:solidFill>
                    <a:latin typeface="Cambria Math"/>
                    <a:cs typeface="Cambria Math"/>
                  </a:rPr>
                  <a:t>参数化的高斯分布</a:t>
                </a:r>
                <a:endParaRPr lang="el-GR" altLang="zh-CN" sz="2400" dirty="0">
                  <a:solidFill>
                    <a:prstClr val="black"/>
                  </a:solidFill>
                  <a:latin typeface="Cambria Math"/>
                  <a:cs typeface="Cambria Math"/>
                </a:endParaRPr>
              </a:p>
            </p:txBody>
          </p:sp>
        </mc:Choice>
        <mc:Fallback xmlns="">
          <p:sp>
            <p:nvSpPr>
              <p:cNvPr id="8" name="矩形 7">
                <a:extLst>
                  <a:ext uri="{FF2B5EF4-FFF2-40B4-BE49-F238E27FC236}">
                    <a16:creationId xmlns:a16="http://schemas.microsoft.com/office/drawing/2014/main" id="{DA30F7F0-CCB7-4330-B72A-E780730ABDF2}"/>
                  </a:ext>
                </a:extLst>
              </p:cNvPr>
              <p:cNvSpPr>
                <a:spLocks noRot="1" noChangeAspect="1" noMove="1" noResize="1" noEditPoints="1" noAdjustHandles="1" noChangeArrowheads="1" noChangeShapeType="1" noTextEdit="1"/>
              </p:cNvSpPr>
              <p:nvPr/>
            </p:nvSpPr>
            <p:spPr>
              <a:xfrm>
                <a:off x="738688" y="1537720"/>
                <a:ext cx="9544385" cy="1573701"/>
              </a:xfrm>
              <a:prstGeom prst="rect">
                <a:avLst/>
              </a:prstGeom>
              <a:blipFill>
                <a:blip r:embed="rId17"/>
                <a:stretch>
                  <a:fillRect b="-8800"/>
                </a:stretch>
              </a:blipFill>
            </p:spPr>
            <p:txBody>
              <a:bodyPr/>
              <a:lstStyle/>
              <a:p>
                <a:r>
                  <a:rPr lang="en-CN">
                    <a:noFill/>
                  </a:rPr>
                  <a:t> </a:t>
                </a:r>
              </a:p>
            </p:txBody>
          </p:sp>
        </mc:Fallback>
      </mc:AlternateContent>
      <p:sp>
        <p:nvSpPr>
          <p:cNvPr id="9" name="矩形 8">
            <a:extLst>
              <a:ext uri="{FF2B5EF4-FFF2-40B4-BE49-F238E27FC236}">
                <a16:creationId xmlns:a16="http://schemas.microsoft.com/office/drawing/2014/main" id="{7D599073-7CAB-4A6A-A600-3A635B34C9C5}"/>
              </a:ext>
            </a:extLst>
          </p:cNvPr>
          <p:cNvSpPr/>
          <p:nvPr/>
        </p:nvSpPr>
        <p:spPr>
          <a:xfrm>
            <a:off x="2155059" y="3506156"/>
            <a:ext cx="2903680" cy="461665"/>
          </a:xfrm>
          <a:prstGeom prst="rect">
            <a:avLst/>
          </a:prstGeom>
        </p:spPr>
        <p:txBody>
          <a:bodyPr wrap="none">
            <a:spAutoFit/>
          </a:bodyPr>
          <a:lstStyle/>
          <a:p>
            <a:pPr marL="2105660" lvl="0"/>
            <a:r>
              <a:rPr lang="el-GR" altLang="zh-CN" sz="2400" spc="50" dirty="0">
                <a:solidFill>
                  <a:prstClr val="black"/>
                </a:solidFill>
                <a:latin typeface="Cambria Math"/>
                <a:cs typeface="Cambria Math"/>
              </a:rPr>
              <a:t>𝜇</a:t>
            </a:r>
            <a:r>
              <a:rPr lang="el-GR" altLang="zh-CN" sz="2625" spc="75" baseline="28571" dirty="0">
                <a:solidFill>
                  <a:prstClr val="black"/>
                </a:solidFill>
                <a:latin typeface="Cambria Math"/>
                <a:cs typeface="Cambria Math"/>
              </a:rPr>
              <a:t>1</a:t>
            </a:r>
            <a:r>
              <a:rPr lang="el-GR" altLang="zh-CN" sz="2400" spc="50"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sp>
        <p:nvSpPr>
          <p:cNvPr id="10" name="矩形 9">
            <a:extLst>
              <a:ext uri="{FF2B5EF4-FFF2-40B4-BE49-F238E27FC236}">
                <a16:creationId xmlns:a16="http://schemas.microsoft.com/office/drawing/2014/main" id="{2A227E7D-004C-4FCA-8265-410231C44464}"/>
              </a:ext>
            </a:extLst>
          </p:cNvPr>
          <p:cNvSpPr/>
          <p:nvPr/>
        </p:nvSpPr>
        <p:spPr>
          <a:xfrm>
            <a:off x="1817718" y="3707972"/>
            <a:ext cx="6057043" cy="461665"/>
          </a:xfrm>
          <a:prstGeom prst="rect">
            <a:avLst/>
          </a:prstGeom>
        </p:spPr>
        <p:txBody>
          <a:bodyPr wrap="none">
            <a:spAutoFit/>
          </a:bodyPr>
          <a:lstStyle/>
          <a:p>
            <a:pPr marL="5222875" lvl="0">
              <a:spcBef>
                <a:spcPts val="725"/>
              </a:spcBef>
            </a:pPr>
            <a:r>
              <a:rPr lang="el-GR" altLang="zh-CN" sz="2400" spc="65" dirty="0">
                <a:solidFill>
                  <a:prstClr val="black"/>
                </a:solidFill>
                <a:latin typeface="Cambria Math"/>
                <a:cs typeface="Cambria Math"/>
              </a:rPr>
              <a:t>𝜇</a:t>
            </a:r>
            <a:r>
              <a:rPr lang="el-GR" altLang="zh-CN" sz="2625" spc="97" baseline="28571" dirty="0">
                <a:solidFill>
                  <a:prstClr val="black"/>
                </a:solidFill>
                <a:latin typeface="Cambria Math"/>
                <a:cs typeface="Cambria Math"/>
              </a:rPr>
              <a:t>2</a:t>
            </a:r>
            <a:r>
              <a:rPr lang="el-GR" altLang="zh-CN" sz="2400" spc="65"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sp>
        <p:nvSpPr>
          <p:cNvPr id="7" name="文本占位符 116">
            <a:extLst>
              <a:ext uri="{FF2B5EF4-FFF2-40B4-BE49-F238E27FC236}">
                <a16:creationId xmlns:a16="http://schemas.microsoft.com/office/drawing/2014/main" id="{778C7FA4-46ED-9D63-1C0F-3AE6C6267FFD}"/>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p:spTree>
    <p:extLst>
      <p:ext uri="{BB962C8B-B14F-4D97-AF65-F5344CB8AC3E}">
        <p14:creationId xmlns:p14="http://schemas.microsoft.com/office/powerpoint/2010/main" val="2607412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8E40105-B974-4A20-A399-6D6E57C05EC9}"/>
              </a:ext>
            </a:extLst>
          </p:cNvPr>
          <p:cNvSpPr txBox="1"/>
          <p:nvPr/>
        </p:nvSpPr>
        <p:spPr>
          <a:xfrm>
            <a:off x="738688" y="81409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半监督的生成模型</a:t>
            </a:r>
            <a:endParaRPr lang="en-US" altLang="zh-CN" sz="3200" spc="-10" dirty="0">
              <a:latin typeface="+mn-ea"/>
            </a:endParaRPr>
          </a:p>
        </p:txBody>
      </p:sp>
      <p:sp>
        <p:nvSpPr>
          <p:cNvPr id="75" name="object 40">
            <a:extLst>
              <a:ext uri="{FF2B5EF4-FFF2-40B4-BE49-F238E27FC236}">
                <a16:creationId xmlns:a16="http://schemas.microsoft.com/office/drawing/2014/main" id="{1E5DC7AC-E197-46BD-868F-E14686E2A8D7}"/>
              </a:ext>
            </a:extLst>
          </p:cNvPr>
          <p:cNvSpPr txBox="1">
            <a:spLocks/>
          </p:cNvSpPr>
          <p:nvPr/>
        </p:nvSpPr>
        <p:spPr>
          <a:xfrm>
            <a:off x="2059407" y="3674965"/>
            <a:ext cx="8757207" cy="975907"/>
          </a:xfrm>
          <a:prstGeom prst="rect">
            <a:avLst/>
          </a:prstGeom>
        </p:spPr>
        <p:txBody>
          <a:bodyPr vert="horz" wrap="square" lIns="0" tIns="39369"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
              </a:spcBef>
              <a:buNone/>
            </a:pPr>
            <a:endParaRPr lang="el-GR" sz="3250" dirty="0">
              <a:latin typeface="Cambria Math"/>
              <a:cs typeface="Cambria Math"/>
            </a:endParaRPr>
          </a:p>
          <a:p>
            <a:pPr marL="0" indent="0">
              <a:lnSpc>
                <a:spcPts val="2385"/>
              </a:lnSpc>
              <a:buNone/>
              <a:tabLst>
                <a:tab pos="1139190" algn="l"/>
                <a:tab pos="1565910" algn="l"/>
                <a:tab pos="2032000" algn="l"/>
                <a:tab pos="2465070" algn="l"/>
              </a:tabLst>
            </a:pPr>
            <a:endParaRPr lang="el-GR" sz="2400" dirty="0">
              <a:latin typeface="Cambria Math"/>
              <a:cs typeface="Cambria Math"/>
            </a:endParaRPr>
          </a:p>
        </p:txBody>
      </p:sp>
      <p:sp>
        <p:nvSpPr>
          <p:cNvPr id="5" name="文本框 4">
            <a:extLst>
              <a:ext uri="{FF2B5EF4-FFF2-40B4-BE49-F238E27FC236}">
                <a16:creationId xmlns:a16="http://schemas.microsoft.com/office/drawing/2014/main" id="{4330B2AD-8A05-4E0B-9E68-D52AC141D1C1}"/>
              </a:ext>
            </a:extLst>
          </p:cNvPr>
          <p:cNvSpPr txBox="1"/>
          <p:nvPr/>
        </p:nvSpPr>
        <p:spPr>
          <a:xfrm>
            <a:off x="5634122" y="4778046"/>
            <a:ext cx="1980325" cy="461665"/>
          </a:xfrm>
          <a:prstGeom prst="rect">
            <a:avLst/>
          </a:prstGeom>
          <a:noFill/>
        </p:spPr>
        <p:txBody>
          <a:bodyPr wrap="square" rtlCol="0">
            <a:spAutoFit/>
          </a:bodyPr>
          <a:lstStyle/>
          <a:p>
            <a:r>
              <a:rPr lang="zh-CN" altLang="en-US" sz="2400" dirty="0">
                <a:solidFill>
                  <a:srgbClr val="FF0000"/>
                </a:solidFill>
                <a:latin typeface="+mn-ea"/>
              </a:rPr>
              <a:t>判别边界 </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139129C6-9FF6-4977-A5A3-F28E657FD61E}"/>
                  </a:ext>
                </a:extLst>
              </p:cNvPr>
              <p:cNvSpPr txBox="1"/>
              <p:nvPr/>
            </p:nvSpPr>
            <p:spPr>
              <a:xfrm>
                <a:off x="2025507" y="5356401"/>
                <a:ext cx="8367823" cy="461665"/>
              </a:xfrm>
              <a:prstGeom prst="rect">
                <a:avLst/>
              </a:prstGeom>
              <a:noFill/>
            </p:spPr>
            <p:txBody>
              <a:bodyPr wrap="square" rtlCol="0">
                <a:spAutoFit/>
              </a:bodyPr>
              <a:lstStyle/>
              <a:p>
                <a:r>
                  <a:rPr lang="zh-CN" altLang="en-US" sz="2400" dirty="0">
                    <a:latin typeface="+mn-ea"/>
                  </a:rPr>
                  <a:t>无标签数据</a:t>
                </a:r>
                <a14:m>
                  <m:oMath xmlns:m="http://schemas.openxmlformats.org/officeDocument/2006/math">
                    <m:sSup>
                      <m:sSupPr>
                        <m:ctrlPr>
                          <a:rPr lang="en-US" altLang="zh-CN" sz="2400" i="1" spc="110">
                            <a:latin typeface="Cambria Math" panose="02040503050406030204" pitchFamily="18" charset="0"/>
                          </a:rPr>
                        </m:ctrlPr>
                      </m:sSupPr>
                      <m:e>
                        <m:r>
                          <a:rPr lang="en-US" altLang="zh-CN" sz="2400" b="0" i="1" spc="110" smtClean="0">
                            <a:latin typeface="Cambria Math" panose="02040503050406030204" pitchFamily="18" charset="0"/>
                          </a:rPr>
                          <m:t>𝑥</m:t>
                        </m:r>
                      </m:e>
                      <m:sup>
                        <m:r>
                          <a:rPr lang="en-US" altLang="zh-CN" sz="2400" b="0" i="1" spc="110" smtClean="0">
                            <a:latin typeface="Cambria Math" panose="02040503050406030204" pitchFamily="18" charset="0"/>
                          </a:rPr>
                          <m:t>𝑢</m:t>
                        </m:r>
                      </m:sup>
                    </m:sSup>
                  </m:oMath>
                </a14:m>
                <a:r>
                  <a:rPr lang="zh-CN" altLang="en-US" sz="2400" dirty="0">
                    <a:latin typeface="+mn-ea"/>
                  </a:rPr>
                  <a:t>可以帮助重新估计</a:t>
                </a:r>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𝐶</m:t>
                            </m:r>
                          </m:e>
                          <m:sub>
                            <m:r>
                              <a:rPr lang="en-US" altLang="zh-CN" sz="2400" b="0" i="1" smtClean="0">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b="0" i="0" smtClean="0">
                        <a:latin typeface="Cambria Math" panose="02040503050406030204" pitchFamily="18" charset="0"/>
                      </a:rPr>
                      <m:t>,</m:t>
                    </m:r>
                    <m:sSup>
                      <m:sSupPr>
                        <m:ctrlPr>
                          <a:rPr lang="en-US" altLang="zh-CN" sz="2400" i="1" spc="110" smtClean="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b="0" i="1" spc="110" smtClean="0">
                            <a:latin typeface="Cambria Math" panose="02040503050406030204" pitchFamily="18" charset="0"/>
                          </a:rPr>
                          <m:t>1</m:t>
                        </m:r>
                      </m:sup>
                    </m:sSup>
                    <m:r>
                      <a:rPr lang="en-US" altLang="zh-CN" sz="2400" b="0" i="1" spc="110" smtClean="0">
                        <a:latin typeface="Cambria Math" panose="02040503050406030204" pitchFamily="18" charset="0"/>
                      </a:rPr>
                      <m:t>,</m:t>
                    </m:r>
                    <m:sSup>
                      <m:sSupPr>
                        <m:ctrlPr>
                          <a:rPr lang="en-US" altLang="zh-CN" sz="2400" i="1" spc="11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b="0" i="1" spc="110" smtClean="0">
                            <a:latin typeface="Cambria Math" panose="02040503050406030204" pitchFamily="18" charset="0"/>
                          </a:rPr>
                          <m:t>2</m:t>
                        </m:r>
                      </m:sup>
                    </m:sSup>
                    <m:r>
                      <a:rPr lang="en-US" altLang="zh-CN" sz="2400" b="0" i="1" spc="110" smtClean="0">
                        <a:latin typeface="Cambria Math" panose="02040503050406030204" pitchFamily="18" charset="0"/>
                      </a:rPr>
                      <m:t>,</m:t>
                    </m:r>
                    <m:r>
                      <m:rPr>
                        <m:sty m:val="p"/>
                      </m:rPr>
                      <a:rPr lang="el-GR" altLang="zh-CN" sz="2400" i="1" dirty="0">
                        <a:latin typeface="Cambria Math" panose="02040503050406030204" pitchFamily="18" charset="0"/>
                        <a:ea typeface="Cambria Math" panose="02040503050406030204" pitchFamily="18" charset="0"/>
                        <a:cs typeface="Cambria Math"/>
                      </a:rPr>
                      <m:t>Σ</m:t>
                    </m:r>
                  </m:oMath>
                </a14:m>
                <a:endParaRPr lang="en-US" altLang="zh-CN" sz="2400" dirty="0">
                  <a:latin typeface="+mn-ea"/>
                </a:endParaRPr>
              </a:p>
            </p:txBody>
          </p:sp>
        </mc:Choice>
        <mc:Fallback xmlns="">
          <p:sp>
            <p:nvSpPr>
              <p:cNvPr id="6" name="文本框 5">
                <a:extLst>
                  <a:ext uri="{FF2B5EF4-FFF2-40B4-BE49-F238E27FC236}">
                    <a16:creationId xmlns:a16="http://schemas.microsoft.com/office/drawing/2014/main" id="{139129C6-9FF6-4977-A5A3-F28E657FD61E}"/>
                  </a:ext>
                </a:extLst>
              </p:cNvPr>
              <p:cNvSpPr txBox="1">
                <a:spLocks noRot="1" noChangeAspect="1" noMove="1" noResize="1" noEditPoints="1" noAdjustHandles="1" noChangeArrowheads="1" noChangeShapeType="1" noTextEdit="1"/>
              </p:cNvSpPr>
              <p:nvPr/>
            </p:nvSpPr>
            <p:spPr>
              <a:xfrm>
                <a:off x="2025507" y="5356401"/>
                <a:ext cx="8367823" cy="461665"/>
              </a:xfrm>
              <a:prstGeom prst="rect">
                <a:avLst/>
              </a:prstGeom>
              <a:blipFill>
                <a:blip r:embed="rId3"/>
                <a:stretch>
                  <a:fillRect l="-1061" t="-8108" b="-2973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30F7F0-CCB7-4330-B72A-E780730ABDF2}"/>
                  </a:ext>
                </a:extLst>
              </p:cNvPr>
              <p:cNvSpPr/>
              <p:nvPr/>
            </p:nvSpPr>
            <p:spPr>
              <a:xfrm>
                <a:off x="738688" y="1537720"/>
                <a:ext cx="9544385" cy="1573701"/>
              </a:xfrm>
              <a:prstGeom prst="rect">
                <a:avLst/>
              </a:prstGeom>
            </p:spPr>
            <p:txBody>
              <a:bodyPr wrap="square">
                <a:spAutoFit/>
              </a:bodyPr>
              <a:lstStyle/>
              <a:p>
                <a:pPr marL="317500" lvl="0">
                  <a:lnSpc>
                    <a:spcPct val="125000"/>
                  </a:lnSpc>
                  <a:spcBef>
                    <a:spcPts val="309"/>
                  </a:spcBef>
                  <a:buFont typeface="Arial"/>
                  <a:buChar char="•"/>
                  <a:tabLst>
                    <a:tab pos="317500" algn="l"/>
                  </a:tabLst>
                </a:pPr>
                <a:r>
                  <a:rPr lang="zh-CN" altLang="en-US" sz="2400" spc="-10" dirty="0">
                    <a:solidFill>
                      <a:prstClr val="black"/>
                    </a:solidFill>
                    <a:latin typeface="Calibri"/>
                    <a:cs typeface="Calibri"/>
                  </a:rPr>
                  <a:t> 给定带标签的训练实例 </a:t>
                </a:r>
                <a:r>
                  <a:rPr lang="en-US" altLang="zh-CN" sz="2400" spc="110" dirty="0">
                    <a:solidFill>
                      <a:prstClr val="black"/>
                    </a:solidFill>
                    <a:latin typeface="Cambria Math"/>
                    <a:cs typeface="Cambria Math"/>
                  </a:rPr>
                  <a:t>𝑥</a:t>
                </a:r>
                <a:r>
                  <a:rPr lang="en-US" altLang="zh-CN" sz="2400" spc="165" baseline="28571" dirty="0">
                    <a:solidFill>
                      <a:prstClr val="black"/>
                    </a:solidFill>
                    <a:latin typeface="Cambria Math"/>
                    <a:cs typeface="Cambria Math"/>
                  </a:rPr>
                  <a:t>𝑟 </a:t>
                </a:r>
                <a:r>
                  <a:rPr lang="en-US" altLang="zh-CN" sz="2400" dirty="0">
                    <a:solidFill>
                      <a:prstClr val="black"/>
                    </a:solidFill>
                    <a:latin typeface="Cambria Math"/>
                    <a:cs typeface="Cambria Math"/>
                  </a:rPr>
                  <a:t>∈ </a:t>
                </a:r>
                <a:r>
                  <a:rPr lang="en-US" altLang="zh-CN" sz="2400" spc="-20" dirty="0">
                    <a:solidFill>
                      <a:prstClr val="black"/>
                    </a:solidFill>
                    <a:latin typeface="Cambria Math"/>
                    <a:cs typeface="Cambria Math"/>
                  </a:rPr>
                  <a:t>𝐶</a:t>
                </a:r>
                <a:r>
                  <a:rPr lang="en-US" altLang="zh-CN" sz="2400" spc="-30" baseline="-15873" dirty="0">
                    <a:solidFill>
                      <a:prstClr val="black"/>
                    </a:solidFill>
                    <a:latin typeface="Cambria Math"/>
                    <a:cs typeface="Cambria Math"/>
                  </a:rPr>
                  <a:t>1</a:t>
                </a:r>
                <a:r>
                  <a:rPr lang="en-US" altLang="zh-CN" sz="2400" spc="-20" dirty="0">
                    <a:solidFill>
                      <a:prstClr val="black"/>
                    </a:solidFill>
                    <a:latin typeface="Cambria Math"/>
                    <a:cs typeface="Cambria Math"/>
                  </a:rPr>
                  <a:t>,</a:t>
                </a:r>
                <a:r>
                  <a:rPr lang="en-US" altLang="zh-CN" sz="2400" spc="35" dirty="0">
                    <a:solidFill>
                      <a:prstClr val="black"/>
                    </a:solidFill>
                    <a:latin typeface="Cambria Math"/>
                    <a:cs typeface="Cambria Math"/>
                  </a:rPr>
                  <a:t> </a:t>
                </a:r>
                <a:r>
                  <a:rPr lang="en-US" altLang="zh-CN" sz="2400" spc="-55" dirty="0">
                    <a:solidFill>
                      <a:prstClr val="black"/>
                    </a:solidFill>
                    <a:latin typeface="Cambria Math"/>
                    <a:cs typeface="Cambria Math"/>
                  </a:rPr>
                  <a:t>𝐶</a:t>
                </a:r>
                <a:r>
                  <a:rPr lang="en-US" altLang="zh-CN" sz="2400" spc="-82" baseline="-15873" dirty="0">
                    <a:solidFill>
                      <a:prstClr val="black"/>
                    </a:solidFill>
                    <a:latin typeface="Cambria Math"/>
                    <a:cs typeface="Cambria Math"/>
                  </a:rPr>
                  <a:t>2</a:t>
                </a:r>
                <a:endParaRPr lang="en-US" altLang="zh-CN" sz="2400" baseline="-15873" dirty="0">
                  <a:solidFill>
                    <a:prstClr val="black"/>
                  </a:solidFill>
                  <a:latin typeface="Cambria Math"/>
                  <a:cs typeface="Cambria Math"/>
                </a:endParaRPr>
              </a:p>
              <a:p>
                <a:pPr marL="774065" marR="81280" lvl="1">
                  <a:lnSpc>
                    <a:spcPct val="125000"/>
                  </a:lnSpc>
                  <a:spcBef>
                    <a:spcPts val="535"/>
                  </a:spcBef>
                  <a:buFont typeface="Arial"/>
                  <a:buChar char="•"/>
                  <a:tabLst>
                    <a:tab pos="774700" algn="l"/>
                  </a:tabLst>
                </a:pPr>
                <a:r>
                  <a:rPr lang="zh-CN" altLang="en-US" sz="2400" spc="-5" dirty="0">
                    <a:solidFill>
                      <a:prstClr val="black"/>
                    </a:solidFill>
                    <a:latin typeface="Calibri"/>
                    <a:cs typeface="Calibri"/>
                  </a:rPr>
                  <a:t> 找最可能的</a:t>
                </a:r>
                <a:r>
                  <a:rPr lang="zh-CN" altLang="en-US" sz="2400" spc="110" dirty="0">
                    <a:solidFill>
                      <a:schemeClr val="accent1"/>
                    </a:solidFill>
                    <a:latin typeface="Cambria Math"/>
                  </a:rPr>
                  <a:t>先验概率</a:t>
                </a:r>
                <a14:m>
                  <m:oMath xmlns:m="http://schemas.openxmlformats.org/officeDocument/2006/math">
                    <m:r>
                      <a:rPr lang="en-US" altLang="zh-CN" sz="2400" i="1" spc="110">
                        <a:solidFill>
                          <a:schemeClr val="accent1"/>
                        </a:solidFill>
                        <a:latin typeface="Cambria Math" panose="02040503050406030204" pitchFamily="18" charset="0"/>
                      </a:rPr>
                      <m:t>𝑃</m:t>
                    </m:r>
                    <m:r>
                      <a:rPr lang="en-US" altLang="zh-CN" sz="2400" i="1" spc="110">
                        <a:solidFill>
                          <a:schemeClr val="accent1"/>
                        </a:solidFill>
                        <a:latin typeface="Cambria Math" panose="02040503050406030204" pitchFamily="18" charset="0"/>
                      </a:rPr>
                      <m:t>(</m:t>
                    </m:r>
                    <m:sSub>
                      <m:sSubPr>
                        <m:ctrlPr>
                          <a:rPr lang="en-US" altLang="zh-CN" sz="2400" i="1" spc="110">
                            <a:solidFill>
                              <a:schemeClr val="accent1"/>
                            </a:solidFill>
                            <a:latin typeface="Cambria Math" panose="02040503050406030204" pitchFamily="18" charset="0"/>
                          </a:rPr>
                        </m:ctrlPr>
                      </m:sSubPr>
                      <m:e>
                        <m:r>
                          <a:rPr lang="en-US" altLang="zh-CN" sz="2400" i="1" spc="110">
                            <a:solidFill>
                              <a:schemeClr val="accent1"/>
                            </a:solidFill>
                            <a:latin typeface="Cambria Math" panose="02040503050406030204" pitchFamily="18" charset="0"/>
                          </a:rPr>
                          <m:t>𝐶</m:t>
                        </m:r>
                      </m:e>
                      <m:sub>
                        <m:r>
                          <a:rPr lang="en-US" altLang="zh-CN" sz="2400" i="1" spc="110">
                            <a:solidFill>
                              <a:schemeClr val="accent1"/>
                            </a:solidFill>
                            <a:latin typeface="Cambria Math" panose="02040503050406030204" pitchFamily="18" charset="0"/>
                          </a:rPr>
                          <m:t>𝑖</m:t>
                        </m:r>
                      </m:sub>
                    </m:sSub>
                    <m:r>
                      <a:rPr lang="en-US" altLang="zh-CN" sz="2400" i="1" spc="110">
                        <a:solidFill>
                          <a:schemeClr val="accent1"/>
                        </a:solidFill>
                        <a:latin typeface="Cambria Math" panose="02040503050406030204" pitchFamily="18" charset="0"/>
                      </a:rPr>
                      <m:t>)</m:t>
                    </m:r>
                  </m:oMath>
                </a14:m>
                <a:r>
                  <a:rPr lang="zh-CN" altLang="en-US" sz="2400" spc="-5" dirty="0">
                    <a:solidFill>
                      <a:prstClr val="black"/>
                    </a:solidFill>
                    <a:latin typeface="Calibri"/>
                    <a:cs typeface="Calibri"/>
                  </a:rPr>
                  <a:t>和</a:t>
                </a:r>
                <a:r>
                  <a:rPr lang="zh-CN" altLang="en-CN" sz="2400" spc="-5" dirty="0">
                    <a:solidFill>
                      <a:schemeClr val="accent1"/>
                    </a:solidFill>
                    <a:latin typeface="Calibri"/>
                    <a:cs typeface="Calibri"/>
                  </a:rPr>
                  <a:t>观测</a:t>
                </a:r>
                <a:r>
                  <a:rPr lang="zh-CN" altLang="en-US" sz="2400" spc="-5" dirty="0">
                    <a:solidFill>
                      <a:schemeClr val="accent1"/>
                    </a:solidFill>
                    <a:latin typeface="Calibri"/>
                    <a:cs typeface="Calibri"/>
                  </a:rPr>
                  <a:t>概率</a:t>
                </a:r>
                <a14:m>
                  <m:oMath xmlns:m="http://schemas.openxmlformats.org/officeDocument/2006/math">
                    <m:r>
                      <a:rPr lang="en-US" altLang="zh-CN" sz="2400" i="1" spc="110">
                        <a:solidFill>
                          <a:schemeClr val="accent1"/>
                        </a:solidFill>
                        <a:latin typeface="Cambria Math" panose="02040503050406030204" pitchFamily="18" charset="0"/>
                      </a:rPr>
                      <m:t>𝑃</m:t>
                    </m:r>
                    <m:d>
                      <m:dPr>
                        <m:ctrlPr>
                          <a:rPr lang="en-US" altLang="zh-CN" sz="2400" i="1" spc="110">
                            <a:solidFill>
                              <a:schemeClr val="accent1"/>
                            </a:solidFill>
                            <a:latin typeface="Cambria Math" panose="02040503050406030204" pitchFamily="18" charset="0"/>
                          </a:rPr>
                        </m:ctrlPr>
                      </m:dPr>
                      <m:e>
                        <m:sSub>
                          <m:sSubPr>
                            <m:ctrlPr>
                              <a:rPr lang="en-US" altLang="zh-CN" sz="2400" i="1" spc="110">
                                <a:solidFill>
                                  <a:schemeClr val="accent1"/>
                                </a:solidFill>
                                <a:latin typeface="Cambria Math" panose="02040503050406030204" pitchFamily="18" charset="0"/>
                              </a:rPr>
                            </m:ctrlPr>
                          </m:sSubPr>
                          <m:e>
                            <m:r>
                              <a:rPr lang="en-US" altLang="zh-CN" sz="2400" i="1" spc="110">
                                <a:solidFill>
                                  <a:schemeClr val="accent1"/>
                                </a:solidFill>
                                <a:latin typeface="Cambria Math" panose="02040503050406030204" pitchFamily="18" charset="0"/>
                              </a:rPr>
                              <m:t>𝑥</m:t>
                            </m:r>
                            <m:r>
                              <a:rPr lang="en-US" altLang="zh-CN" sz="2400" i="1" spc="110">
                                <a:solidFill>
                                  <a:schemeClr val="accent1"/>
                                </a:solidFill>
                                <a:latin typeface="Cambria Math" panose="02040503050406030204" pitchFamily="18" charset="0"/>
                              </a:rPr>
                              <m:t>|</m:t>
                            </m:r>
                            <m:r>
                              <a:rPr lang="en-US" altLang="zh-CN" sz="2400" i="1" spc="110">
                                <a:solidFill>
                                  <a:schemeClr val="accent1"/>
                                </a:solidFill>
                                <a:latin typeface="Cambria Math" panose="02040503050406030204" pitchFamily="18" charset="0"/>
                              </a:rPr>
                              <m:t>𝐶</m:t>
                            </m:r>
                          </m:e>
                          <m:sub>
                            <m:r>
                              <a:rPr lang="en-US" altLang="zh-CN" sz="2400" i="1" spc="110">
                                <a:solidFill>
                                  <a:schemeClr val="accent1"/>
                                </a:solidFill>
                                <a:latin typeface="Cambria Math" panose="02040503050406030204" pitchFamily="18" charset="0"/>
                              </a:rPr>
                              <m:t>𝑖</m:t>
                            </m:r>
                          </m:sub>
                        </m:sSub>
                      </m:e>
                    </m:d>
                  </m:oMath>
                </a14:m>
                <a:endParaRPr lang="en-US" altLang="zh-CN" sz="2400" spc="110" dirty="0">
                  <a:solidFill>
                    <a:prstClr val="black"/>
                  </a:solidFill>
                  <a:latin typeface="Calibri"/>
                </a:endParaRPr>
              </a:p>
              <a:p>
                <a:pPr marL="774065" marR="81280" lvl="1">
                  <a:lnSpc>
                    <a:spcPct val="125000"/>
                  </a:lnSpc>
                  <a:spcBef>
                    <a:spcPts val="535"/>
                  </a:spcBef>
                  <a:buFont typeface="Arial"/>
                  <a:buChar char="•"/>
                  <a:tabLst>
                    <a:tab pos="774700" algn="l"/>
                  </a:tabLst>
                </a:pPr>
                <a:r>
                  <a:rPr lang="en-US" altLang="zh-CN" sz="2400" spc="110" dirty="0">
                    <a:solidFill>
                      <a:prstClr val="black"/>
                    </a:solidFill>
                  </a:rPr>
                  <a:t> </a:t>
                </a:r>
                <a14:m>
                  <m:oMath xmlns:m="http://schemas.openxmlformats.org/officeDocument/2006/math">
                    <m:r>
                      <a:rPr lang="en-US" altLang="zh-CN" sz="2400" i="1" spc="110">
                        <a:solidFill>
                          <a:prstClr val="black"/>
                        </a:solidFill>
                        <a:latin typeface="Cambria Math" panose="02040503050406030204" pitchFamily="18" charset="0"/>
                      </a:rPr>
                      <m:t>𝑃</m:t>
                    </m:r>
                    <m:d>
                      <m:dPr>
                        <m:ctrlPr>
                          <a:rPr lang="en-US" altLang="zh-CN" sz="2400" i="1" spc="110">
                            <a:solidFill>
                              <a:prstClr val="black"/>
                            </a:solidFill>
                            <a:latin typeface="Cambria Math" panose="02040503050406030204" pitchFamily="18" charset="0"/>
                          </a:rPr>
                        </m:ctrlPr>
                      </m:dPr>
                      <m:e>
                        <m:sSub>
                          <m:sSubPr>
                            <m:ctrlPr>
                              <a:rPr lang="en-US" altLang="zh-CN" sz="2400" i="1" spc="110">
                                <a:solidFill>
                                  <a:prstClr val="black"/>
                                </a:solidFill>
                                <a:latin typeface="Cambria Math" panose="02040503050406030204" pitchFamily="18" charset="0"/>
                              </a:rPr>
                            </m:ctrlPr>
                          </m:sSubPr>
                          <m:e>
                            <m:r>
                              <a:rPr lang="en-US" altLang="zh-CN" sz="2400" i="1" spc="110">
                                <a:solidFill>
                                  <a:prstClr val="black"/>
                                </a:solidFill>
                                <a:latin typeface="Cambria Math" panose="02040503050406030204" pitchFamily="18" charset="0"/>
                              </a:rPr>
                              <m:t>𝑥</m:t>
                            </m:r>
                            <m:r>
                              <a:rPr lang="en-US" altLang="zh-CN" sz="2400" i="1" spc="110">
                                <a:solidFill>
                                  <a:prstClr val="black"/>
                                </a:solidFill>
                                <a:latin typeface="Cambria Math" panose="02040503050406030204" pitchFamily="18" charset="0"/>
                              </a:rPr>
                              <m:t>|</m:t>
                            </m:r>
                            <m:r>
                              <a:rPr lang="en-US" altLang="zh-CN" sz="2400" i="1" spc="110">
                                <a:solidFill>
                                  <a:prstClr val="black"/>
                                </a:solidFill>
                                <a:latin typeface="Cambria Math" panose="02040503050406030204" pitchFamily="18" charset="0"/>
                              </a:rPr>
                              <m:t>𝐶</m:t>
                            </m:r>
                          </m:e>
                          <m:sub>
                            <m:r>
                              <a:rPr lang="en-US" altLang="zh-CN" sz="2400" i="1" spc="110">
                                <a:solidFill>
                                  <a:prstClr val="black"/>
                                </a:solidFill>
                                <a:latin typeface="Cambria Math" panose="02040503050406030204" pitchFamily="18" charset="0"/>
                              </a:rPr>
                              <m:t>𝑖</m:t>
                            </m:r>
                          </m:sub>
                        </m:sSub>
                      </m:e>
                    </m:d>
                  </m:oMath>
                </a14:m>
                <a:r>
                  <a:rPr lang="zh-CN" altLang="en-US" sz="2400" dirty="0">
                    <a:solidFill>
                      <a:prstClr val="black"/>
                    </a:solidFill>
                    <a:latin typeface="Cambria Math"/>
                    <a:cs typeface="Cambria Math"/>
                  </a:rPr>
                  <a:t>由</a:t>
                </a:r>
                <a14:m>
                  <m:oMath xmlns:m="http://schemas.openxmlformats.org/officeDocument/2006/math">
                    <m:sSup>
                      <m:sSupPr>
                        <m:ctrlPr>
                          <a:rPr lang="en-US" altLang="zh-CN" sz="2400" i="1" spc="110">
                            <a:solidFill>
                              <a:prstClr val="black"/>
                            </a:solidFill>
                            <a:latin typeface="Cambria Math" panose="02040503050406030204" pitchFamily="18" charset="0"/>
                          </a:rPr>
                        </m:ctrlPr>
                      </m:sSupPr>
                      <m:e>
                        <m:r>
                          <a:rPr lang="zh-CN" altLang="en-US" sz="2400" i="1" spc="110">
                            <a:solidFill>
                              <a:prstClr val="black"/>
                            </a:solidFill>
                            <a:latin typeface="Cambria Math" panose="02040503050406030204" pitchFamily="18" charset="0"/>
                          </a:rPr>
                          <m:t>𝜇</m:t>
                        </m:r>
                      </m:e>
                      <m:sup>
                        <m:r>
                          <a:rPr lang="en-US" altLang="zh-CN" sz="2400" i="1" spc="110">
                            <a:solidFill>
                              <a:prstClr val="black"/>
                            </a:solidFill>
                            <a:latin typeface="Cambria Math" panose="02040503050406030204" pitchFamily="18" charset="0"/>
                          </a:rPr>
                          <m:t>𝑖</m:t>
                        </m:r>
                      </m:sup>
                    </m:sSup>
                  </m:oMath>
                </a14:m>
                <a:r>
                  <a:rPr lang="zh-CN" altLang="en-US" sz="2400" dirty="0">
                    <a:solidFill>
                      <a:prstClr val="black"/>
                    </a:solidFill>
                    <a:latin typeface="Cambria Math"/>
                    <a:cs typeface="Cambria Math"/>
                  </a:rPr>
                  <a:t>和</a:t>
                </a:r>
                <a14:m>
                  <m:oMath xmlns:m="http://schemas.openxmlformats.org/officeDocument/2006/math">
                    <m:r>
                      <m:rPr>
                        <m:sty m:val="p"/>
                      </m:rPr>
                      <a:rPr lang="el-GR" altLang="zh-CN" sz="2400" i="1" dirty="0">
                        <a:solidFill>
                          <a:prstClr val="black"/>
                        </a:solidFill>
                        <a:latin typeface="Cambria Math" panose="02040503050406030204" pitchFamily="18" charset="0"/>
                        <a:ea typeface="Cambria Math" panose="02040503050406030204" pitchFamily="18" charset="0"/>
                        <a:cs typeface="Cambria Math"/>
                      </a:rPr>
                      <m:t>Σ</m:t>
                    </m:r>
                  </m:oMath>
                </a14:m>
                <a:r>
                  <a:rPr lang="zh-CN" altLang="en-US" sz="2400" dirty="0">
                    <a:solidFill>
                      <a:prstClr val="black"/>
                    </a:solidFill>
                    <a:latin typeface="Cambria Math"/>
                    <a:cs typeface="Cambria Math"/>
                  </a:rPr>
                  <a:t>参数化的高斯分布</a:t>
                </a:r>
                <a:endParaRPr lang="el-GR" altLang="zh-CN" sz="2400" dirty="0">
                  <a:solidFill>
                    <a:prstClr val="black"/>
                  </a:solidFill>
                  <a:latin typeface="Cambria Math"/>
                  <a:cs typeface="Cambria Math"/>
                </a:endParaRPr>
              </a:p>
            </p:txBody>
          </p:sp>
        </mc:Choice>
        <mc:Fallback xmlns="">
          <p:sp>
            <p:nvSpPr>
              <p:cNvPr id="8" name="矩形 7">
                <a:extLst>
                  <a:ext uri="{FF2B5EF4-FFF2-40B4-BE49-F238E27FC236}">
                    <a16:creationId xmlns:a16="http://schemas.microsoft.com/office/drawing/2014/main" id="{DA30F7F0-CCB7-4330-B72A-E780730ABDF2}"/>
                  </a:ext>
                </a:extLst>
              </p:cNvPr>
              <p:cNvSpPr>
                <a:spLocks noRot="1" noChangeAspect="1" noMove="1" noResize="1" noEditPoints="1" noAdjustHandles="1" noChangeArrowheads="1" noChangeShapeType="1" noTextEdit="1"/>
              </p:cNvSpPr>
              <p:nvPr/>
            </p:nvSpPr>
            <p:spPr>
              <a:xfrm>
                <a:off x="738688" y="1537720"/>
                <a:ext cx="9544385" cy="1573701"/>
              </a:xfrm>
              <a:prstGeom prst="rect">
                <a:avLst/>
              </a:prstGeom>
              <a:blipFill>
                <a:blip r:embed="rId4"/>
                <a:stretch>
                  <a:fillRect b="-8800"/>
                </a:stretch>
              </a:blipFill>
            </p:spPr>
            <p:txBody>
              <a:bodyPr/>
              <a:lstStyle/>
              <a:p>
                <a:r>
                  <a:rPr lang="en-CN">
                    <a:noFill/>
                  </a:rPr>
                  <a:t> </a:t>
                </a:r>
              </a:p>
            </p:txBody>
          </p:sp>
        </mc:Fallback>
      </mc:AlternateContent>
      <p:sp>
        <p:nvSpPr>
          <p:cNvPr id="9" name="矩形 8">
            <a:extLst>
              <a:ext uri="{FF2B5EF4-FFF2-40B4-BE49-F238E27FC236}">
                <a16:creationId xmlns:a16="http://schemas.microsoft.com/office/drawing/2014/main" id="{7D599073-7CAB-4A6A-A600-3A635B34C9C5}"/>
              </a:ext>
            </a:extLst>
          </p:cNvPr>
          <p:cNvSpPr/>
          <p:nvPr/>
        </p:nvSpPr>
        <p:spPr>
          <a:xfrm>
            <a:off x="2526380" y="4718888"/>
            <a:ext cx="2903680" cy="461665"/>
          </a:xfrm>
          <a:prstGeom prst="rect">
            <a:avLst/>
          </a:prstGeom>
        </p:spPr>
        <p:txBody>
          <a:bodyPr wrap="none">
            <a:spAutoFit/>
          </a:bodyPr>
          <a:lstStyle/>
          <a:p>
            <a:pPr marL="2105660" lvl="0"/>
            <a:r>
              <a:rPr lang="el-GR" altLang="zh-CN" sz="2400" spc="50" dirty="0">
                <a:solidFill>
                  <a:prstClr val="black"/>
                </a:solidFill>
                <a:latin typeface="Cambria Math"/>
                <a:cs typeface="Cambria Math"/>
              </a:rPr>
              <a:t>𝜇</a:t>
            </a:r>
            <a:r>
              <a:rPr lang="el-GR" altLang="zh-CN" sz="2625" spc="75" baseline="28571" dirty="0">
                <a:solidFill>
                  <a:prstClr val="black"/>
                </a:solidFill>
                <a:latin typeface="Cambria Math"/>
                <a:cs typeface="Cambria Math"/>
              </a:rPr>
              <a:t>1</a:t>
            </a:r>
            <a:r>
              <a:rPr lang="el-GR" altLang="zh-CN" sz="2400" spc="50"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sp>
        <p:nvSpPr>
          <p:cNvPr id="10" name="矩形 9">
            <a:extLst>
              <a:ext uri="{FF2B5EF4-FFF2-40B4-BE49-F238E27FC236}">
                <a16:creationId xmlns:a16="http://schemas.microsoft.com/office/drawing/2014/main" id="{2A227E7D-004C-4FCA-8265-410231C44464}"/>
              </a:ext>
            </a:extLst>
          </p:cNvPr>
          <p:cNvSpPr/>
          <p:nvPr/>
        </p:nvSpPr>
        <p:spPr>
          <a:xfrm>
            <a:off x="3679513" y="3877736"/>
            <a:ext cx="6057043" cy="461665"/>
          </a:xfrm>
          <a:prstGeom prst="rect">
            <a:avLst/>
          </a:prstGeom>
        </p:spPr>
        <p:txBody>
          <a:bodyPr wrap="none">
            <a:spAutoFit/>
          </a:bodyPr>
          <a:lstStyle/>
          <a:p>
            <a:pPr marL="5222875" lvl="0">
              <a:spcBef>
                <a:spcPts val="725"/>
              </a:spcBef>
            </a:pPr>
            <a:r>
              <a:rPr lang="el-GR" altLang="zh-CN" sz="2400" spc="65" dirty="0">
                <a:solidFill>
                  <a:prstClr val="black"/>
                </a:solidFill>
                <a:latin typeface="Cambria Math"/>
                <a:cs typeface="Cambria Math"/>
              </a:rPr>
              <a:t>𝜇</a:t>
            </a:r>
            <a:r>
              <a:rPr lang="el-GR" altLang="zh-CN" sz="2625" spc="97" baseline="28571" dirty="0">
                <a:solidFill>
                  <a:prstClr val="black"/>
                </a:solidFill>
                <a:latin typeface="Cambria Math"/>
                <a:cs typeface="Cambria Math"/>
              </a:rPr>
              <a:t>2</a:t>
            </a:r>
            <a:r>
              <a:rPr lang="el-GR" altLang="zh-CN" sz="2400" spc="65" dirty="0">
                <a:solidFill>
                  <a:prstClr val="black"/>
                </a:solidFill>
                <a:latin typeface="Cambria Math"/>
                <a:cs typeface="Cambria Math"/>
              </a:rPr>
              <a:t>,</a:t>
            </a:r>
            <a:r>
              <a:rPr lang="el-GR" altLang="zh-CN" sz="2400" spc="-140" dirty="0">
                <a:solidFill>
                  <a:prstClr val="black"/>
                </a:solidFill>
                <a:latin typeface="Cambria Math"/>
                <a:cs typeface="Cambria Math"/>
              </a:rPr>
              <a:t> </a:t>
            </a:r>
            <a:r>
              <a:rPr lang="el-GR" altLang="zh-CN" sz="2400" dirty="0">
                <a:solidFill>
                  <a:prstClr val="black"/>
                </a:solidFill>
                <a:latin typeface="Cambria Math"/>
                <a:cs typeface="Cambria Math"/>
              </a:rPr>
              <a:t>Σ</a:t>
            </a:r>
          </a:p>
        </p:txBody>
      </p:sp>
      <p:grpSp>
        <p:nvGrpSpPr>
          <p:cNvPr id="34" name="object 3">
            <a:extLst>
              <a:ext uri="{FF2B5EF4-FFF2-40B4-BE49-F238E27FC236}">
                <a16:creationId xmlns:a16="http://schemas.microsoft.com/office/drawing/2014/main" id="{78D65689-BC45-4435-8B8D-41B0D5A559BE}"/>
              </a:ext>
            </a:extLst>
          </p:cNvPr>
          <p:cNvGrpSpPr/>
          <p:nvPr/>
        </p:nvGrpSpPr>
        <p:grpSpPr>
          <a:xfrm>
            <a:off x="2936136" y="3136217"/>
            <a:ext cx="1949450" cy="1949450"/>
            <a:chOff x="1577339" y="3587496"/>
            <a:chExt cx="1949450" cy="1949450"/>
          </a:xfrm>
        </p:grpSpPr>
        <p:sp>
          <p:nvSpPr>
            <p:cNvPr id="35" name="object 4">
              <a:extLst>
                <a:ext uri="{FF2B5EF4-FFF2-40B4-BE49-F238E27FC236}">
                  <a16:creationId xmlns:a16="http://schemas.microsoft.com/office/drawing/2014/main" id="{029439D9-D095-4B99-8B34-F1BF6838F2F8}"/>
                </a:ext>
              </a:extLst>
            </p:cNvPr>
            <p:cNvSpPr/>
            <p:nvPr/>
          </p:nvSpPr>
          <p:spPr>
            <a:xfrm>
              <a:off x="2017553" y="3895140"/>
              <a:ext cx="285484" cy="284061"/>
            </a:xfrm>
            <a:prstGeom prst="rect">
              <a:avLst/>
            </a:prstGeom>
            <a:blipFill>
              <a:blip r:embed="rId5" cstate="print"/>
              <a:stretch>
                <a:fillRect/>
              </a:stretch>
            </a:blipFill>
          </p:spPr>
          <p:txBody>
            <a:bodyPr wrap="square" lIns="0" tIns="0" rIns="0" bIns="0" rtlCol="0"/>
            <a:lstStyle/>
            <a:p>
              <a:endParaRPr/>
            </a:p>
          </p:txBody>
        </p:sp>
        <p:sp>
          <p:nvSpPr>
            <p:cNvPr id="36" name="object 5">
              <a:extLst>
                <a:ext uri="{FF2B5EF4-FFF2-40B4-BE49-F238E27FC236}">
                  <a16:creationId xmlns:a16="http://schemas.microsoft.com/office/drawing/2014/main" id="{F72E62B3-65E0-4C41-83B5-1B772D72D673}"/>
                </a:ext>
              </a:extLst>
            </p:cNvPr>
            <p:cNvSpPr/>
            <p:nvPr/>
          </p:nvSpPr>
          <p:spPr>
            <a:xfrm>
              <a:off x="2068067" y="3925824"/>
              <a:ext cx="188975" cy="188975"/>
            </a:xfrm>
            <a:prstGeom prst="rect">
              <a:avLst/>
            </a:prstGeom>
            <a:blipFill>
              <a:blip r:embed="rId6" cstate="print"/>
              <a:stretch>
                <a:fillRect/>
              </a:stretch>
            </a:blipFill>
          </p:spPr>
          <p:txBody>
            <a:bodyPr wrap="square" lIns="0" tIns="0" rIns="0" bIns="0" rtlCol="0"/>
            <a:lstStyle/>
            <a:p>
              <a:endParaRPr/>
            </a:p>
          </p:txBody>
        </p:sp>
        <p:sp>
          <p:nvSpPr>
            <p:cNvPr id="37" name="object 6">
              <a:extLst>
                <a:ext uri="{FF2B5EF4-FFF2-40B4-BE49-F238E27FC236}">
                  <a16:creationId xmlns:a16="http://schemas.microsoft.com/office/drawing/2014/main" id="{F9F3F327-015F-4A97-A070-FAA9E59147F3}"/>
                </a:ext>
              </a:extLst>
            </p:cNvPr>
            <p:cNvSpPr/>
            <p:nvPr/>
          </p:nvSpPr>
          <p:spPr>
            <a:xfrm>
              <a:off x="2525267" y="4226052"/>
              <a:ext cx="188975" cy="188975"/>
            </a:xfrm>
            <a:prstGeom prst="rect">
              <a:avLst/>
            </a:prstGeom>
            <a:blipFill>
              <a:blip r:embed="rId7" cstate="print"/>
              <a:stretch>
                <a:fillRect/>
              </a:stretch>
            </a:blipFill>
          </p:spPr>
          <p:txBody>
            <a:bodyPr wrap="square" lIns="0" tIns="0" rIns="0" bIns="0" rtlCol="0"/>
            <a:lstStyle/>
            <a:p>
              <a:endParaRPr/>
            </a:p>
          </p:txBody>
        </p:sp>
        <p:sp>
          <p:nvSpPr>
            <p:cNvPr id="38" name="object 7">
              <a:extLst>
                <a:ext uri="{FF2B5EF4-FFF2-40B4-BE49-F238E27FC236}">
                  <a16:creationId xmlns:a16="http://schemas.microsoft.com/office/drawing/2014/main" id="{2C899AA0-AC5B-4101-ACF1-7706E07D9460}"/>
                </a:ext>
              </a:extLst>
            </p:cNvPr>
            <p:cNvSpPr/>
            <p:nvPr/>
          </p:nvSpPr>
          <p:spPr>
            <a:xfrm>
              <a:off x="2522219" y="4223004"/>
              <a:ext cx="195072" cy="195072"/>
            </a:xfrm>
            <a:prstGeom prst="rect">
              <a:avLst/>
            </a:prstGeom>
            <a:blipFill>
              <a:blip r:embed="rId8" cstate="print"/>
              <a:stretch>
                <a:fillRect/>
              </a:stretch>
            </a:blipFill>
          </p:spPr>
          <p:txBody>
            <a:bodyPr wrap="square" lIns="0" tIns="0" rIns="0" bIns="0" rtlCol="0"/>
            <a:lstStyle/>
            <a:p>
              <a:endParaRPr/>
            </a:p>
          </p:txBody>
        </p:sp>
        <p:sp>
          <p:nvSpPr>
            <p:cNvPr id="39" name="object 8">
              <a:extLst>
                <a:ext uri="{FF2B5EF4-FFF2-40B4-BE49-F238E27FC236}">
                  <a16:creationId xmlns:a16="http://schemas.microsoft.com/office/drawing/2014/main" id="{49AABF37-A674-4DD6-8B17-687A68900481}"/>
                </a:ext>
              </a:extLst>
            </p:cNvPr>
            <p:cNvSpPr/>
            <p:nvPr/>
          </p:nvSpPr>
          <p:spPr>
            <a:xfrm>
              <a:off x="3229355" y="4924044"/>
              <a:ext cx="188976" cy="188975"/>
            </a:xfrm>
            <a:prstGeom prst="rect">
              <a:avLst/>
            </a:prstGeom>
            <a:blipFill>
              <a:blip r:embed="rId9" cstate="print"/>
              <a:stretch>
                <a:fillRect/>
              </a:stretch>
            </a:blipFill>
          </p:spPr>
          <p:txBody>
            <a:bodyPr wrap="square" lIns="0" tIns="0" rIns="0" bIns="0" rtlCol="0"/>
            <a:lstStyle/>
            <a:p>
              <a:endParaRPr/>
            </a:p>
          </p:txBody>
        </p:sp>
        <p:sp>
          <p:nvSpPr>
            <p:cNvPr id="40" name="object 9">
              <a:extLst>
                <a:ext uri="{FF2B5EF4-FFF2-40B4-BE49-F238E27FC236}">
                  <a16:creationId xmlns:a16="http://schemas.microsoft.com/office/drawing/2014/main" id="{D1772FA7-32BD-410D-B813-24F0DA6886DA}"/>
                </a:ext>
              </a:extLst>
            </p:cNvPr>
            <p:cNvSpPr/>
            <p:nvPr/>
          </p:nvSpPr>
          <p:spPr>
            <a:xfrm>
              <a:off x="3226307" y="4920996"/>
              <a:ext cx="195072" cy="195072"/>
            </a:xfrm>
            <a:prstGeom prst="rect">
              <a:avLst/>
            </a:prstGeom>
            <a:blipFill>
              <a:blip r:embed="rId8" cstate="print"/>
              <a:stretch>
                <a:fillRect/>
              </a:stretch>
            </a:blipFill>
          </p:spPr>
          <p:txBody>
            <a:bodyPr wrap="square" lIns="0" tIns="0" rIns="0" bIns="0" rtlCol="0"/>
            <a:lstStyle/>
            <a:p>
              <a:endParaRPr/>
            </a:p>
          </p:txBody>
        </p:sp>
        <p:sp>
          <p:nvSpPr>
            <p:cNvPr id="41" name="object 10">
              <a:extLst>
                <a:ext uri="{FF2B5EF4-FFF2-40B4-BE49-F238E27FC236}">
                  <a16:creationId xmlns:a16="http://schemas.microsoft.com/office/drawing/2014/main" id="{75B6F430-FDF1-48BC-A491-8E69D9DAD455}"/>
                </a:ext>
              </a:extLst>
            </p:cNvPr>
            <p:cNvSpPr/>
            <p:nvPr/>
          </p:nvSpPr>
          <p:spPr>
            <a:xfrm>
              <a:off x="2474753" y="4977180"/>
              <a:ext cx="285484" cy="284061"/>
            </a:xfrm>
            <a:prstGeom prst="rect">
              <a:avLst/>
            </a:prstGeom>
            <a:blipFill>
              <a:blip r:embed="rId5" cstate="print"/>
              <a:stretch>
                <a:fillRect/>
              </a:stretch>
            </a:blipFill>
          </p:spPr>
          <p:txBody>
            <a:bodyPr wrap="square" lIns="0" tIns="0" rIns="0" bIns="0" rtlCol="0"/>
            <a:lstStyle/>
            <a:p>
              <a:endParaRPr/>
            </a:p>
          </p:txBody>
        </p:sp>
        <p:sp>
          <p:nvSpPr>
            <p:cNvPr id="42" name="object 11">
              <a:extLst>
                <a:ext uri="{FF2B5EF4-FFF2-40B4-BE49-F238E27FC236}">
                  <a16:creationId xmlns:a16="http://schemas.microsoft.com/office/drawing/2014/main" id="{AF504934-3EFE-47EE-A6F2-4521798CCD87}"/>
                </a:ext>
              </a:extLst>
            </p:cNvPr>
            <p:cNvSpPr/>
            <p:nvPr/>
          </p:nvSpPr>
          <p:spPr>
            <a:xfrm>
              <a:off x="2525267" y="5007864"/>
              <a:ext cx="188975" cy="188975"/>
            </a:xfrm>
            <a:prstGeom prst="rect">
              <a:avLst/>
            </a:prstGeom>
            <a:blipFill>
              <a:blip r:embed="rId10" cstate="print"/>
              <a:stretch>
                <a:fillRect/>
              </a:stretch>
            </a:blipFill>
          </p:spPr>
          <p:txBody>
            <a:bodyPr wrap="square" lIns="0" tIns="0" rIns="0" bIns="0" rtlCol="0"/>
            <a:lstStyle/>
            <a:p>
              <a:endParaRPr/>
            </a:p>
          </p:txBody>
        </p:sp>
        <p:sp>
          <p:nvSpPr>
            <p:cNvPr id="62" name="object 12">
              <a:extLst>
                <a:ext uri="{FF2B5EF4-FFF2-40B4-BE49-F238E27FC236}">
                  <a16:creationId xmlns:a16="http://schemas.microsoft.com/office/drawing/2014/main" id="{767705FD-8D11-4A3D-BBAE-695A8DC7AEDF}"/>
                </a:ext>
              </a:extLst>
            </p:cNvPr>
            <p:cNvSpPr/>
            <p:nvPr/>
          </p:nvSpPr>
          <p:spPr>
            <a:xfrm>
              <a:off x="1684019" y="4280916"/>
              <a:ext cx="188975" cy="188975"/>
            </a:xfrm>
            <a:prstGeom prst="rect">
              <a:avLst/>
            </a:prstGeom>
            <a:blipFill>
              <a:blip r:embed="rId11" cstate="print"/>
              <a:stretch>
                <a:fillRect/>
              </a:stretch>
            </a:blipFill>
          </p:spPr>
          <p:txBody>
            <a:bodyPr wrap="square" lIns="0" tIns="0" rIns="0" bIns="0" rtlCol="0"/>
            <a:lstStyle/>
            <a:p>
              <a:endParaRPr/>
            </a:p>
          </p:txBody>
        </p:sp>
        <p:sp>
          <p:nvSpPr>
            <p:cNvPr id="63" name="object 13">
              <a:extLst>
                <a:ext uri="{FF2B5EF4-FFF2-40B4-BE49-F238E27FC236}">
                  <a16:creationId xmlns:a16="http://schemas.microsoft.com/office/drawing/2014/main" id="{1425881B-6B30-4E86-B620-855C7A8B3497}"/>
                </a:ext>
              </a:extLst>
            </p:cNvPr>
            <p:cNvSpPr/>
            <p:nvPr/>
          </p:nvSpPr>
          <p:spPr>
            <a:xfrm>
              <a:off x="1680971" y="4277868"/>
              <a:ext cx="195072" cy="195072"/>
            </a:xfrm>
            <a:prstGeom prst="rect">
              <a:avLst/>
            </a:prstGeom>
            <a:blipFill>
              <a:blip r:embed="rId8" cstate="print"/>
              <a:stretch>
                <a:fillRect/>
              </a:stretch>
            </a:blipFill>
          </p:spPr>
          <p:txBody>
            <a:bodyPr wrap="square" lIns="0" tIns="0" rIns="0" bIns="0" rtlCol="0"/>
            <a:lstStyle/>
            <a:p>
              <a:endParaRPr/>
            </a:p>
          </p:txBody>
        </p:sp>
        <p:sp>
          <p:nvSpPr>
            <p:cNvPr id="64" name="object 14">
              <a:extLst>
                <a:ext uri="{FF2B5EF4-FFF2-40B4-BE49-F238E27FC236}">
                  <a16:creationId xmlns:a16="http://schemas.microsoft.com/office/drawing/2014/main" id="{26110C0A-900C-4280-854C-B6D6F6CB9677}"/>
                </a:ext>
              </a:extLst>
            </p:cNvPr>
            <p:cNvSpPr/>
            <p:nvPr/>
          </p:nvSpPr>
          <p:spPr>
            <a:xfrm>
              <a:off x="3005105" y="4562859"/>
              <a:ext cx="285484" cy="281984"/>
            </a:xfrm>
            <a:prstGeom prst="rect">
              <a:avLst/>
            </a:prstGeom>
            <a:blipFill>
              <a:blip r:embed="rId12" cstate="print"/>
              <a:stretch>
                <a:fillRect/>
              </a:stretch>
            </a:blipFill>
          </p:spPr>
          <p:txBody>
            <a:bodyPr wrap="square" lIns="0" tIns="0" rIns="0" bIns="0" rtlCol="0"/>
            <a:lstStyle/>
            <a:p>
              <a:endParaRPr/>
            </a:p>
          </p:txBody>
        </p:sp>
        <p:sp>
          <p:nvSpPr>
            <p:cNvPr id="65" name="object 15">
              <a:extLst>
                <a:ext uri="{FF2B5EF4-FFF2-40B4-BE49-F238E27FC236}">
                  <a16:creationId xmlns:a16="http://schemas.microsoft.com/office/drawing/2014/main" id="{D1632AA5-134D-4802-AF76-C1E5308F858E}"/>
                </a:ext>
              </a:extLst>
            </p:cNvPr>
            <p:cNvSpPr/>
            <p:nvPr/>
          </p:nvSpPr>
          <p:spPr>
            <a:xfrm>
              <a:off x="3055619" y="4593336"/>
              <a:ext cx="188975" cy="187451"/>
            </a:xfrm>
            <a:prstGeom prst="rect">
              <a:avLst/>
            </a:prstGeom>
            <a:blipFill>
              <a:blip r:embed="rId13" cstate="print"/>
              <a:stretch>
                <a:fillRect/>
              </a:stretch>
            </a:blipFill>
          </p:spPr>
          <p:txBody>
            <a:bodyPr wrap="square" lIns="0" tIns="0" rIns="0" bIns="0" rtlCol="0"/>
            <a:lstStyle/>
            <a:p>
              <a:endParaRPr/>
            </a:p>
          </p:txBody>
        </p:sp>
        <p:sp>
          <p:nvSpPr>
            <p:cNvPr id="66" name="object 16">
              <a:extLst>
                <a:ext uri="{FF2B5EF4-FFF2-40B4-BE49-F238E27FC236}">
                  <a16:creationId xmlns:a16="http://schemas.microsoft.com/office/drawing/2014/main" id="{AFA1EB7C-56FB-4DFB-8D0E-5BFAB9BEAF76}"/>
                </a:ext>
              </a:extLst>
            </p:cNvPr>
            <p:cNvSpPr/>
            <p:nvPr/>
          </p:nvSpPr>
          <p:spPr>
            <a:xfrm>
              <a:off x="2778251" y="4498911"/>
              <a:ext cx="303326" cy="301815"/>
            </a:xfrm>
            <a:prstGeom prst="rect">
              <a:avLst/>
            </a:prstGeom>
            <a:blipFill>
              <a:blip r:embed="rId14" cstate="print"/>
              <a:stretch>
                <a:fillRect/>
              </a:stretch>
            </a:blipFill>
          </p:spPr>
          <p:txBody>
            <a:bodyPr wrap="square" lIns="0" tIns="0" rIns="0" bIns="0" rtlCol="0"/>
            <a:lstStyle/>
            <a:p>
              <a:endParaRPr/>
            </a:p>
          </p:txBody>
        </p:sp>
        <p:sp>
          <p:nvSpPr>
            <p:cNvPr id="67" name="object 17">
              <a:extLst>
                <a:ext uri="{FF2B5EF4-FFF2-40B4-BE49-F238E27FC236}">
                  <a16:creationId xmlns:a16="http://schemas.microsoft.com/office/drawing/2014/main" id="{FC41BC66-DAA7-464B-9467-43DCD3EBF2D0}"/>
                </a:ext>
              </a:extLst>
            </p:cNvPr>
            <p:cNvSpPr/>
            <p:nvPr/>
          </p:nvSpPr>
          <p:spPr>
            <a:xfrm>
              <a:off x="2837687" y="4538472"/>
              <a:ext cx="188975" cy="188975"/>
            </a:xfrm>
            <a:prstGeom prst="rect">
              <a:avLst/>
            </a:prstGeom>
            <a:blipFill>
              <a:blip r:embed="rId15" cstate="print"/>
              <a:stretch>
                <a:fillRect/>
              </a:stretch>
            </a:blipFill>
          </p:spPr>
          <p:txBody>
            <a:bodyPr wrap="square" lIns="0" tIns="0" rIns="0" bIns="0" rtlCol="0"/>
            <a:lstStyle/>
            <a:p>
              <a:endParaRPr/>
            </a:p>
          </p:txBody>
        </p:sp>
        <p:sp>
          <p:nvSpPr>
            <p:cNvPr id="68" name="object 18">
              <a:extLst>
                <a:ext uri="{FF2B5EF4-FFF2-40B4-BE49-F238E27FC236}">
                  <a16:creationId xmlns:a16="http://schemas.microsoft.com/office/drawing/2014/main" id="{6D7F34EF-C679-4012-BCDD-27EFF72DCF17}"/>
                </a:ext>
              </a:extLst>
            </p:cNvPr>
            <p:cNvSpPr/>
            <p:nvPr/>
          </p:nvSpPr>
          <p:spPr>
            <a:xfrm>
              <a:off x="2110739" y="4285488"/>
              <a:ext cx="187452" cy="188975"/>
            </a:xfrm>
            <a:prstGeom prst="rect">
              <a:avLst/>
            </a:prstGeom>
            <a:blipFill>
              <a:blip r:embed="rId16" cstate="print"/>
              <a:stretch>
                <a:fillRect/>
              </a:stretch>
            </a:blipFill>
          </p:spPr>
          <p:txBody>
            <a:bodyPr wrap="square" lIns="0" tIns="0" rIns="0" bIns="0" rtlCol="0"/>
            <a:lstStyle/>
            <a:p>
              <a:endParaRPr/>
            </a:p>
          </p:txBody>
        </p:sp>
        <p:sp>
          <p:nvSpPr>
            <p:cNvPr id="69" name="object 19">
              <a:extLst>
                <a:ext uri="{FF2B5EF4-FFF2-40B4-BE49-F238E27FC236}">
                  <a16:creationId xmlns:a16="http://schemas.microsoft.com/office/drawing/2014/main" id="{BB36BAD8-BDF5-4417-AD16-8294F29573A4}"/>
                </a:ext>
              </a:extLst>
            </p:cNvPr>
            <p:cNvSpPr/>
            <p:nvPr/>
          </p:nvSpPr>
          <p:spPr>
            <a:xfrm>
              <a:off x="2107691" y="4282440"/>
              <a:ext cx="193548" cy="195072"/>
            </a:xfrm>
            <a:prstGeom prst="rect">
              <a:avLst/>
            </a:prstGeom>
            <a:blipFill>
              <a:blip r:embed="rId17" cstate="print"/>
              <a:stretch>
                <a:fillRect/>
              </a:stretch>
            </a:blipFill>
          </p:spPr>
          <p:txBody>
            <a:bodyPr wrap="square" lIns="0" tIns="0" rIns="0" bIns="0" rtlCol="0"/>
            <a:lstStyle/>
            <a:p>
              <a:endParaRPr/>
            </a:p>
          </p:txBody>
        </p:sp>
        <p:sp>
          <p:nvSpPr>
            <p:cNvPr id="70" name="object 20">
              <a:extLst>
                <a:ext uri="{FF2B5EF4-FFF2-40B4-BE49-F238E27FC236}">
                  <a16:creationId xmlns:a16="http://schemas.microsoft.com/office/drawing/2014/main" id="{84944A9B-DACD-4708-8D4A-334E24F6BA6D}"/>
                </a:ext>
              </a:extLst>
            </p:cNvPr>
            <p:cNvSpPr/>
            <p:nvPr/>
          </p:nvSpPr>
          <p:spPr>
            <a:xfrm>
              <a:off x="3069336" y="3934968"/>
              <a:ext cx="188975" cy="188975"/>
            </a:xfrm>
            <a:prstGeom prst="rect">
              <a:avLst/>
            </a:prstGeom>
            <a:blipFill>
              <a:blip r:embed="rId18" cstate="print"/>
              <a:stretch>
                <a:fillRect/>
              </a:stretch>
            </a:blipFill>
          </p:spPr>
          <p:txBody>
            <a:bodyPr wrap="square" lIns="0" tIns="0" rIns="0" bIns="0" rtlCol="0"/>
            <a:lstStyle/>
            <a:p>
              <a:endParaRPr/>
            </a:p>
          </p:txBody>
        </p:sp>
        <p:sp>
          <p:nvSpPr>
            <p:cNvPr id="71" name="object 21">
              <a:extLst>
                <a:ext uri="{FF2B5EF4-FFF2-40B4-BE49-F238E27FC236}">
                  <a16:creationId xmlns:a16="http://schemas.microsoft.com/office/drawing/2014/main" id="{EDC82F59-6560-4C7E-AAE4-F70B185282A7}"/>
                </a:ext>
              </a:extLst>
            </p:cNvPr>
            <p:cNvSpPr/>
            <p:nvPr/>
          </p:nvSpPr>
          <p:spPr>
            <a:xfrm>
              <a:off x="3066287" y="3931920"/>
              <a:ext cx="195072" cy="195072"/>
            </a:xfrm>
            <a:prstGeom prst="rect">
              <a:avLst/>
            </a:prstGeom>
            <a:blipFill>
              <a:blip r:embed="rId8" cstate="print"/>
              <a:stretch>
                <a:fillRect/>
              </a:stretch>
            </a:blipFill>
          </p:spPr>
          <p:txBody>
            <a:bodyPr wrap="square" lIns="0" tIns="0" rIns="0" bIns="0" rtlCol="0"/>
            <a:lstStyle/>
            <a:p>
              <a:endParaRPr/>
            </a:p>
          </p:txBody>
        </p:sp>
        <p:sp>
          <p:nvSpPr>
            <p:cNvPr id="72" name="object 22">
              <a:extLst>
                <a:ext uri="{FF2B5EF4-FFF2-40B4-BE49-F238E27FC236}">
                  <a16:creationId xmlns:a16="http://schemas.microsoft.com/office/drawing/2014/main" id="{79C1F59A-8AB2-44D2-AACC-0EB9C10B925F}"/>
                </a:ext>
              </a:extLst>
            </p:cNvPr>
            <p:cNvSpPr/>
            <p:nvPr/>
          </p:nvSpPr>
          <p:spPr>
            <a:xfrm>
              <a:off x="1581911" y="4811268"/>
              <a:ext cx="188975" cy="187451"/>
            </a:xfrm>
            <a:prstGeom prst="rect">
              <a:avLst/>
            </a:prstGeom>
            <a:blipFill>
              <a:blip r:embed="rId19" cstate="print"/>
              <a:stretch>
                <a:fillRect/>
              </a:stretch>
            </a:blipFill>
          </p:spPr>
          <p:txBody>
            <a:bodyPr wrap="square" lIns="0" tIns="0" rIns="0" bIns="0" rtlCol="0"/>
            <a:lstStyle/>
            <a:p>
              <a:endParaRPr/>
            </a:p>
          </p:txBody>
        </p:sp>
        <p:sp>
          <p:nvSpPr>
            <p:cNvPr id="73" name="object 23">
              <a:extLst>
                <a:ext uri="{FF2B5EF4-FFF2-40B4-BE49-F238E27FC236}">
                  <a16:creationId xmlns:a16="http://schemas.microsoft.com/office/drawing/2014/main" id="{F89F0D8C-2ECD-4D8D-AAD1-A2E7E31F501B}"/>
                </a:ext>
              </a:extLst>
            </p:cNvPr>
            <p:cNvSpPr/>
            <p:nvPr/>
          </p:nvSpPr>
          <p:spPr>
            <a:xfrm>
              <a:off x="1578863" y="4808220"/>
              <a:ext cx="195072" cy="193548"/>
            </a:xfrm>
            <a:prstGeom prst="rect">
              <a:avLst/>
            </a:prstGeom>
            <a:blipFill>
              <a:blip r:embed="rId20" cstate="print"/>
              <a:stretch>
                <a:fillRect/>
              </a:stretch>
            </a:blipFill>
          </p:spPr>
          <p:txBody>
            <a:bodyPr wrap="square" lIns="0" tIns="0" rIns="0" bIns="0" rtlCol="0"/>
            <a:lstStyle/>
            <a:p>
              <a:endParaRPr/>
            </a:p>
          </p:txBody>
        </p:sp>
        <p:sp>
          <p:nvSpPr>
            <p:cNvPr id="74" name="object 24">
              <a:extLst>
                <a:ext uri="{FF2B5EF4-FFF2-40B4-BE49-F238E27FC236}">
                  <a16:creationId xmlns:a16="http://schemas.microsoft.com/office/drawing/2014/main" id="{006A4E87-B3A3-4BEA-B45A-6E46F9B7C66E}"/>
                </a:ext>
              </a:extLst>
            </p:cNvPr>
            <p:cNvSpPr/>
            <p:nvPr/>
          </p:nvSpPr>
          <p:spPr>
            <a:xfrm>
              <a:off x="2083085" y="4591608"/>
              <a:ext cx="285484" cy="284061"/>
            </a:xfrm>
            <a:prstGeom prst="rect">
              <a:avLst/>
            </a:prstGeom>
            <a:blipFill>
              <a:blip r:embed="rId5" cstate="print"/>
              <a:stretch>
                <a:fillRect/>
              </a:stretch>
            </a:blipFill>
          </p:spPr>
          <p:txBody>
            <a:bodyPr wrap="square" lIns="0" tIns="0" rIns="0" bIns="0" rtlCol="0"/>
            <a:lstStyle/>
            <a:p>
              <a:endParaRPr/>
            </a:p>
          </p:txBody>
        </p:sp>
        <p:sp>
          <p:nvSpPr>
            <p:cNvPr id="76" name="object 25">
              <a:extLst>
                <a:ext uri="{FF2B5EF4-FFF2-40B4-BE49-F238E27FC236}">
                  <a16:creationId xmlns:a16="http://schemas.microsoft.com/office/drawing/2014/main" id="{485EA777-89DF-4750-A1BF-527F28235B72}"/>
                </a:ext>
              </a:extLst>
            </p:cNvPr>
            <p:cNvSpPr/>
            <p:nvPr/>
          </p:nvSpPr>
          <p:spPr>
            <a:xfrm>
              <a:off x="2133599" y="4622292"/>
              <a:ext cx="283463" cy="388619"/>
            </a:xfrm>
            <a:prstGeom prst="rect">
              <a:avLst/>
            </a:prstGeom>
            <a:blipFill>
              <a:blip r:embed="rId21" cstate="print"/>
              <a:stretch>
                <a:fillRect/>
              </a:stretch>
            </a:blipFill>
          </p:spPr>
          <p:txBody>
            <a:bodyPr wrap="square" lIns="0" tIns="0" rIns="0" bIns="0" rtlCol="0"/>
            <a:lstStyle/>
            <a:p>
              <a:endParaRPr/>
            </a:p>
          </p:txBody>
        </p:sp>
        <p:sp>
          <p:nvSpPr>
            <p:cNvPr id="77" name="object 26">
              <a:extLst>
                <a:ext uri="{FF2B5EF4-FFF2-40B4-BE49-F238E27FC236}">
                  <a16:creationId xmlns:a16="http://schemas.microsoft.com/office/drawing/2014/main" id="{1A24C9E1-793D-4DD5-95F6-0F1DAE471820}"/>
                </a:ext>
              </a:extLst>
            </p:cNvPr>
            <p:cNvSpPr/>
            <p:nvPr/>
          </p:nvSpPr>
          <p:spPr>
            <a:xfrm>
              <a:off x="2225039" y="4818888"/>
              <a:ext cx="195072" cy="195072"/>
            </a:xfrm>
            <a:prstGeom prst="rect">
              <a:avLst/>
            </a:prstGeom>
            <a:blipFill>
              <a:blip r:embed="rId8" cstate="print"/>
              <a:stretch>
                <a:fillRect/>
              </a:stretch>
            </a:blipFill>
          </p:spPr>
          <p:txBody>
            <a:bodyPr wrap="square" lIns="0" tIns="0" rIns="0" bIns="0" rtlCol="0"/>
            <a:lstStyle/>
            <a:p>
              <a:endParaRPr/>
            </a:p>
          </p:txBody>
        </p:sp>
        <p:sp>
          <p:nvSpPr>
            <p:cNvPr id="78" name="object 27">
              <a:extLst>
                <a:ext uri="{FF2B5EF4-FFF2-40B4-BE49-F238E27FC236}">
                  <a16:creationId xmlns:a16="http://schemas.microsoft.com/office/drawing/2014/main" id="{A544D225-054E-4CCF-A695-E1A76D6B56EB}"/>
                </a:ext>
              </a:extLst>
            </p:cNvPr>
            <p:cNvSpPr/>
            <p:nvPr/>
          </p:nvSpPr>
          <p:spPr>
            <a:xfrm>
              <a:off x="3035807" y="4258056"/>
              <a:ext cx="187452" cy="188975"/>
            </a:xfrm>
            <a:prstGeom prst="rect">
              <a:avLst/>
            </a:prstGeom>
            <a:blipFill>
              <a:blip r:embed="rId22" cstate="print"/>
              <a:stretch>
                <a:fillRect/>
              </a:stretch>
            </a:blipFill>
          </p:spPr>
          <p:txBody>
            <a:bodyPr wrap="square" lIns="0" tIns="0" rIns="0" bIns="0" rtlCol="0"/>
            <a:lstStyle/>
            <a:p>
              <a:endParaRPr/>
            </a:p>
          </p:txBody>
        </p:sp>
        <p:sp>
          <p:nvSpPr>
            <p:cNvPr id="79" name="object 28">
              <a:extLst>
                <a:ext uri="{FF2B5EF4-FFF2-40B4-BE49-F238E27FC236}">
                  <a16:creationId xmlns:a16="http://schemas.microsoft.com/office/drawing/2014/main" id="{1C7ED9B9-7E05-4DF2-985E-5046DD5DAD10}"/>
                </a:ext>
              </a:extLst>
            </p:cNvPr>
            <p:cNvSpPr/>
            <p:nvPr/>
          </p:nvSpPr>
          <p:spPr>
            <a:xfrm>
              <a:off x="3032759" y="4255008"/>
              <a:ext cx="193548" cy="195072"/>
            </a:xfrm>
            <a:prstGeom prst="rect">
              <a:avLst/>
            </a:prstGeom>
            <a:blipFill>
              <a:blip r:embed="rId17" cstate="print"/>
              <a:stretch>
                <a:fillRect/>
              </a:stretch>
            </a:blipFill>
          </p:spPr>
          <p:txBody>
            <a:bodyPr wrap="square" lIns="0" tIns="0" rIns="0" bIns="0" rtlCol="0"/>
            <a:lstStyle/>
            <a:p>
              <a:endParaRPr/>
            </a:p>
          </p:txBody>
        </p:sp>
        <p:sp>
          <p:nvSpPr>
            <p:cNvPr id="80" name="object 29">
              <a:extLst>
                <a:ext uri="{FF2B5EF4-FFF2-40B4-BE49-F238E27FC236}">
                  <a16:creationId xmlns:a16="http://schemas.microsoft.com/office/drawing/2014/main" id="{BD5F7FF0-8A2B-40BF-AACA-35B7D520989C}"/>
                </a:ext>
              </a:extLst>
            </p:cNvPr>
            <p:cNvSpPr/>
            <p:nvPr/>
          </p:nvSpPr>
          <p:spPr>
            <a:xfrm>
              <a:off x="1798084" y="4132907"/>
              <a:ext cx="1560830" cy="920115"/>
            </a:xfrm>
            <a:custGeom>
              <a:avLst/>
              <a:gdLst/>
              <a:ahLst/>
              <a:cxnLst/>
              <a:rect l="l" t="t" r="r" b="b"/>
              <a:pathLst>
                <a:path w="1560829" h="920114">
                  <a:moveTo>
                    <a:pt x="11919" y="110671"/>
                  </a:moveTo>
                  <a:lnTo>
                    <a:pt x="42107" y="68483"/>
                  </a:lnTo>
                  <a:lnTo>
                    <a:pt x="88634" y="36423"/>
                  </a:lnTo>
                  <a:lnTo>
                    <a:pt x="149892" y="14402"/>
                  </a:lnTo>
                  <a:lnTo>
                    <a:pt x="224272" y="2331"/>
                  </a:lnTo>
                  <a:lnTo>
                    <a:pt x="265879" y="0"/>
                  </a:lnTo>
                  <a:lnTo>
                    <a:pt x="310162" y="123"/>
                  </a:lnTo>
                  <a:lnTo>
                    <a:pt x="356922" y="2689"/>
                  </a:lnTo>
                  <a:lnTo>
                    <a:pt x="405956" y="7689"/>
                  </a:lnTo>
                  <a:lnTo>
                    <a:pt x="457063" y="15110"/>
                  </a:lnTo>
                  <a:lnTo>
                    <a:pt x="510042" y="24941"/>
                  </a:lnTo>
                  <a:lnTo>
                    <a:pt x="564691" y="37172"/>
                  </a:lnTo>
                  <a:lnTo>
                    <a:pt x="620811" y="51791"/>
                  </a:lnTo>
                  <a:lnTo>
                    <a:pt x="678199" y="68787"/>
                  </a:lnTo>
                  <a:lnTo>
                    <a:pt x="736655" y="88150"/>
                  </a:lnTo>
                  <a:lnTo>
                    <a:pt x="795976" y="109869"/>
                  </a:lnTo>
                  <a:lnTo>
                    <a:pt x="855963" y="133932"/>
                  </a:lnTo>
                  <a:lnTo>
                    <a:pt x="916413" y="160328"/>
                  </a:lnTo>
                  <a:lnTo>
                    <a:pt x="976045" y="188509"/>
                  </a:lnTo>
                  <a:lnTo>
                    <a:pt x="1033614" y="217874"/>
                  </a:lnTo>
                  <a:lnTo>
                    <a:pt x="1088980" y="248280"/>
                  </a:lnTo>
                  <a:lnTo>
                    <a:pt x="1142003" y="279582"/>
                  </a:lnTo>
                  <a:lnTo>
                    <a:pt x="1192543" y="311636"/>
                  </a:lnTo>
                  <a:lnTo>
                    <a:pt x="1240457" y="344298"/>
                  </a:lnTo>
                  <a:lnTo>
                    <a:pt x="1285607" y="377422"/>
                  </a:lnTo>
                  <a:lnTo>
                    <a:pt x="1327851" y="410866"/>
                  </a:lnTo>
                  <a:lnTo>
                    <a:pt x="1367049" y="444485"/>
                  </a:lnTo>
                  <a:lnTo>
                    <a:pt x="1403059" y="478134"/>
                  </a:lnTo>
                  <a:lnTo>
                    <a:pt x="1435742" y="511670"/>
                  </a:lnTo>
                  <a:lnTo>
                    <a:pt x="1464957" y="544947"/>
                  </a:lnTo>
                  <a:lnTo>
                    <a:pt x="1490563" y="577823"/>
                  </a:lnTo>
                  <a:lnTo>
                    <a:pt x="1512420" y="610152"/>
                  </a:lnTo>
                  <a:lnTo>
                    <a:pt x="1544322" y="672595"/>
                  </a:lnTo>
                  <a:lnTo>
                    <a:pt x="1559539" y="731121"/>
                  </a:lnTo>
                  <a:lnTo>
                    <a:pt x="1560539" y="758555"/>
                  </a:lnTo>
                  <a:lnTo>
                    <a:pt x="1556946" y="784577"/>
                  </a:lnTo>
                  <a:lnTo>
                    <a:pt x="1535669" y="831409"/>
                  </a:lnTo>
                  <a:lnTo>
                    <a:pt x="1497117" y="868521"/>
                  </a:lnTo>
                  <a:lnTo>
                    <a:pt x="1443032" y="895551"/>
                  </a:lnTo>
                  <a:lnTo>
                    <a:pt x="1375024" y="912586"/>
                  </a:lnTo>
                  <a:lnTo>
                    <a:pt x="1336301" y="917383"/>
                  </a:lnTo>
                  <a:lnTo>
                    <a:pt x="1294700" y="919715"/>
                  </a:lnTo>
                  <a:lnTo>
                    <a:pt x="1250422" y="919591"/>
                  </a:lnTo>
                  <a:lnTo>
                    <a:pt x="1203667" y="917025"/>
                  </a:lnTo>
                  <a:lnTo>
                    <a:pt x="1154636" y="912025"/>
                  </a:lnTo>
                  <a:lnTo>
                    <a:pt x="1103532" y="904605"/>
                  </a:lnTo>
                  <a:lnTo>
                    <a:pt x="1050554" y="894773"/>
                  </a:lnTo>
                  <a:lnTo>
                    <a:pt x="995903" y="882542"/>
                  </a:lnTo>
                  <a:lnTo>
                    <a:pt x="939780" y="867923"/>
                  </a:lnTo>
                  <a:lnTo>
                    <a:pt x="882387" y="850927"/>
                  </a:lnTo>
                  <a:lnTo>
                    <a:pt x="823924" y="831564"/>
                  </a:lnTo>
                  <a:lnTo>
                    <a:pt x="764592" y="809845"/>
                  </a:lnTo>
                  <a:lnTo>
                    <a:pt x="704592" y="785783"/>
                  </a:lnTo>
                  <a:lnTo>
                    <a:pt x="644125" y="759387"/>
                  </a:lnTo>
                  <a:lnTo>
                    <a:pt x="584494" y="731205"/>
                  </a:lnTo>
                  <a:lnTo>
                    <a:pt x="526925" y="701840"/>
                  </a:lnTo>
                  <a:lnTo>
                    <a:pt x="471559" y="671434"/>
                  </a:lnTo>
                  <a:lnTo>
                    <a:pt x="418535" y="640132"/>
                  </a:lnTo>
                  <a:lnTo>
                    <a:pt x="367996" y="608078"/>
                  </a:lnTo>
                  <a:lnTo>
                    <a:pt x="320081" y="575417"/>
                  </a:lnTo>
                  <a:lnTo>
                    <a:pt x="274932" y="542292"/>
                  </a:lnTo>
                  <a:lnTo>
                    <a:pt x="232688" y="508848"/>
                  </a:lnTo>
                  <a:lnTo>
                    <a:pt x="193490" y="475229"/>
                  </a:lnTo>
                  <a:lnTo>
                    <a:pt x="157479" y="441580"/>
                  </a:lnTo>
                  <a:lnTo>
                    <a:pt x="124796" y="408045"/>
                  </a:lnTo>
                  <a:lnTo>
                    <a:pt x="95582" y="374767"/>
                  </a:lnTo>
                  <a:lnTo>
                    <a:pt x="69976" y="341891"/>
                  </a:lnTo>
                  <a:lnTo>
                    <a:pt x="48119" y="309562"/>
                  </a:lnTo>
                  <a:lnTo>
                    <a:pt x="16217" y="247119"/>
                  </a:lnTo>
                  <a:lnTo>
                    <a:pt x="1000" y="188593"/>
                  </a:lnTo>
                  <a:lnTo>
                    <a:pt x="0" y="161159"/>
                  </a:lnTo>
                  <a:lnTo>
                    <a:pt x="3593" y="135137"/>
                  </a:lnTo>
                  <a:lnTo>
                    <a:pt x="11919" y="110671"/>
                  </a:lnTo>
                  <a:close/>
                </a:path>
              </a:pathLst>
            </a:custGeom>
            <a:ln w="57150">
              <a:solidFill>
                <a:srgbClr val="0000FF"/>
              </a:solidFill>
            </a:ln>
          </p:spPr>
          <p:txBody>
            <a:bodyPr wrap="square" lIns="0" tIns="0" rIns="0" bIns="0" rtlCol="0"/>
            <a:lstStyle/>
            <a:p>
              <a:endParaRPr/>
            </a:p>
          </p:txBody>
        </p:sp>
        <p:sp>
          <p:nvSpPr>
            <p:cNvPr id="81" name="object 30">
              <a:extLst>
                <a:ext uri="{FF2B5EF4-FFF2-40B4-BE49-F238E27FC236}">
                  <a16:creationId xmlns:a16="http://schemas.microsoft.com/office/drawing/2014/main" id="{3FFED10D-6170-4C96-81A5-F0CE81833224}"/>
                </a:ext>
              </a:extLst>
            </p:cNvPr>
            <p:cNvSpPr/>
            <p:nvPr/>
          </p:nvSpPr>
          <p:spPr>
            <a:xfrm>
              <a:off x="2779775" y="3851148"/>
              <a:ext cx="188975" cy="188975"/>
            </a:xfrm>
            <a:prstGeom prst="rect">
              <a:avLst/>
            </a:prstGeom>
            <a:blipFill>
              <a:blip r:embed="rId23" cstate="print"/>
              <a:stretch>
                <a:fillRect/>
              </a:stretch>
            </a:blipFill>
          </p:spPr>
          <p:txBody>
            <a:bodyPr wrap="square" lIns="0" tIns="0" rIns="0" bIns="0" rtlCol="0"/>
            <a:lstStyle/>
            <a:p>
              <a:endParaRPr/>
            </a:p>
          </p:txBody>
        </p:sp>
        <p:sp>
          <p:nvSpPr>
            <p:cNvPr id="82" name="object 31">
              <a:extLst>
                <a:ext uri="{FF2B5EF4-FFF2-40B4-BE49-F238E27FC236}">
                  <a16:creationId xmlns:a16="http://schemas.microsoft.com/office/drawing/2014/main" id="{F2C1EFD2-B202-4A09-9A32-5FF64937E86E}"/>
                </a:ext>
              </a:extLst>
            </p:cNvPr>
            <p:cNvSpPr/>
            <p:nvPr/>
          </p:nvSpPr>
          <p:spPr>
            <a:xfrm>
              <a:off x="2776727" y="3848100"/>
              <a:ext cx="195072" cy="195072"/>
            </a:xfrm>
            <a:prstGeom prst="rect">
              <a:avLst/>
            </a:prstGeom>
            <a:blipFill>
              <a:blip r:embed="rId8" cstate="print"/>
              <a:stretch>
                <a:fillRect/>
              </a:stretch>
            </a:blipFill>
          </p:spPr>
          <p:txBody>
            <a:bodyPr wrap="square" lIns="0" tIns="0" rIns="0" bIns="0" rtlCol="0"/>
            <a:lstStyle/>
            <a:p>
              <a:endParaRPr/>
            </a:p>
          </p:txBody>
        </p:sp>
        <p:sp>
          <p:nvSpPr>
            <p:cNvPr id="83" name="object 32">
              <a:extLst>
                <a:ext uri="{FF2B5EF4-FFF2-40B4-BE49-F238E27FC236}">
                  <a16:creationId xmlns:a16="http://schemas.microsoft.com/office/drawing/2014/main" id="{5D7668B5-5E6A-4315-8B6C-7569B6351208}"/>
                </a:ext>
              </a:extLst>
            </p:cNvPr>
            <p:cNvSpPr/>
            <p:nvPr/>
          </p:nvSpPr>
          <p:spPr>
            <a:xfrm>
              <a:off x="1606295" y="3616452"/>
              <a:ext cx="1891664" cy="1891664"/>
            </a:xfrm>
            <a:custGeom>
              <a:avLst/>
              <a:gdLst/>
              <a:ahLst/>
              <a:cxnLst/>
              <a:rect l="l" t="t" r="r" b="b"/>
              <a:pathLst>
                <a:path w="1891664" h="1891664">
                  <a:moveTo>
                    <a:pt x="0" y="945642"/>
                  </a:moveTo>
                  <a:lnTo>
                    <a:pt x="1230" y="896982"/>
                  </a:lnTo>
                  <a:lnTo>
                    <a:pt x="4882" y="848962"/>
                  </a:lnTo>
                  <a:lnTo>
                    <a:pt x="10896" y="801639"/>
                  </a:lnTo>
                  <a:lnTo>
                    <a:pt x="19213" y="755073"/>
                  </a:lnTo>
                  <a:lnTo>
                    <a:pt x="29773" y="709324"/>
                  </a:lnTo>
                  <a:lnTo>
                    <a:pt x="42517" y="664451"/>
                  </a:lnTo>
                  <a:lnTo>
                    <a:pt x="57385" y="620514"/>
                  </a:lnTo>
                  <a:lnTo>
                    <a:pt x="74318" y="577572"/>
                  </a:lnTo>
                  <a:lnTo>
                    <a:pt x="93257" y="535684"/>
                  </a:lnTo>
                  <a:lnTo>
                    <a:pt x="114141" y="494910"/>
                  </a:lnTo>
                  <a:lnTo>
                    <a:pt x="136912" y="455309"/>
                  </a:lnTo>
                  <a:lnTo>
                    <a:pt x="161511" y="416941"/>
                  </a:lnTo>
                  <a:lnTo>
                    <a:pt x="187877" y="379866"/>
                  </a:lnTo>
                  <a:lnTo>
                    <a:pt x="215951" y="344142"/>
                  </a:lnTo>
                  <a:lnTo>
                    <a:pt x="245674" y="309829"/>
                  </a:lnTo>
                  <a:lnTo>
                    <a:pt x="276987" y="276987"/>
                  </a:lnTo>
                  <a:lnTo>
                    <a:pt x="309829" y="245674"/>
                  </a:lnTo>
                  <a:lnTo>
                    <a:pt x="344142" y="215951"/>
                  </a:lnTo>
                  <a:lnTo>
                    <a:pt x="379866" y="187877"/>
                  </a:lnTo>
                  <a:lnTo>
                    <a:pt x="416941" y="161511"/>
                  </a:lnTo>
                  <a:lnTo>
                    <a:pt x="455309" y="136912"/>
                  </a:lnTo>
                  <a:lnTo>
                    <a:pt x="494910" y="114141"/>
                  </a:lnTo>
                  <a:lnTo>
                    <a:pt x="535684" y="93257"/>
                  </a:lnTo>
                  <a:lnTo>
                    <a:pt x="577572" y="74318"/>
                  </a:lnTo>
                  <a:lnTo>
                    <a:pt x="620514" y="57385"/>
                  </a:lnTo>
                  <a:lnTo>
                    <a:pt x="664451" y="42517"/>
                  </a:lnTo>
                  <a:lnTo>
                    <a:pt x="709324" y="29773"/>
                  </a:lnTo>
                  <a:lnTo>
                    <a:pt x="755073" y="19213"/>
                  </a:lnTo>
                  <a:lnTo>
                    <a:pt x="801639" y="10896"/>
                  </a:lnTo>
                  <a:lnTo>
                    <a:pt x="848962" y="4882"/>
                  </a:lnTo>
                  <a:lnTo>
                    <a:pt x="896982" y="1230"/>
                  </a:lnTo>
                  <a:lnTo>
                    <a:pt x="945641" y="0"/>
                  </a:lnTo>
                  <a:lnTo>
                    <a:pt x="994301" y="1230"/>
                  </a:lnTo>
                  <a:lnTo>
                    <a:pt x="1042321" y="4882"/>
                  </a:lnTo>
                  <a:lnTo>
                    <a:pt x="1089644" y="10896"/>
                  </a:lnTo>
                  <a:lnTo>
                    <a:pt x="1136210" y="19213"/>
                  </a:lnTo>
                  <a:lnTo>
                    <a:pt x="1181959" y="29773"/>
                  </a:lnTo>
                  <a:lnTo>
                    <a:pt x="1226832" y="42517"/>
                  </a:lnTo>
                  <a:lnTo>
                    <a:pt x="1270769" y="57385"/>
                  </a:lnTo>
                  <a:lnTo>
                    <a:pt x="1313711" y="74318"/>
                  </a:lnTo>
                  <a:lnTo>
                    <a:pt x="1355599" y="93257"/>
                  </a:lnTo>
                  <a:lnTo>
                    <a:pt x="1396373" y="114141"/>
                  </a:lnTo>
                  <a:lnTo>
                    <a:pt x="1435974" y="136912"/>
                  </a:lnTo>
                  <a:lnTo>
                    <a:pt x="1474342" y="161511"/>
                  </a:lnTo>
                  <a:lnTo>
                    <a:pt x="1511417" y="187877"/>
                  </a:lnTo>
                  <a:lnTo>
                    <a:pt x="1547141" y="215951"/>
                  </a:lnTo>
                  <a:lnTo>
                    <a:pt x="1581454" y="245674"/>
                  </a:lnTo>
                  <a:lnTo>
                    <a:pt x="1614296" y="276987"/>
                  </a:lnTo>
                  <a:lnTo>
                    <a:pt x="1645609" y="309829"/>
                  </a:lnTo>
                  <a:lnTo>
                    <a:pt x="1675332" y="344142"/>
                  </a:lnTo>
                  <a:lnTo>
                    <a:pt x="1703406" y="379866"/>
                  </a:lnTo>
                  <a:lnTo>
                    <a:pt x="1729772" y="416941"/>
                  </a:lnTo>
                  <a:lnTo>
                    <a:pt x="1754371" y="455309"/>
                  </a:lnTo>
                  <a:lnTo>
                    <a:pt x="1777142" y="494910"/>
                  </a:lnTo>
                  <a:lnTo>
                    <a:pt x="1798026" y="535684"/>
                  </a:lnTo>
                  <a:lnTo>
                    <a:pt x="1816965" y="577572"/>
                  </a:lnTo>
                  <a:lnTo>
                    <a:pt x="1833898" y="620514"/>
                  </a:lnTo>
                  <a:lnTo>
                    <a:pt x="1848766" y="664451"/>
                  </a:lnTo>
                  <a:lnTo>
                    <a:pt x="1861510" y="709324"/>
                  </a:lnTo>
                  <a:lnTo>
                    <a:pt x="1872070" y="755073"/>
                  </a:lnTo>
                  <a:lnTo>
                    <a:pt x="1880387" y="801639"/>
                  </a:lnTo>
                  <a:lnTo>
                    <a:pt x="1886401" y="848962"/>
                  </a:lnTo>
                  <a:lnTo>
                    <a:pt x="1890053" y="896982"/>
                  </a:lnTo>
                  <a:lnTo>
                    <a:pt x="1891283" y="945642"/>
                  </a:lnTo>
                  <a:lnTo>
                    <a:pt x="1890053" y="994301"/>
                  </a:lnTo>
                  <a:lnTo>
                    <a:pt x="1886401" y="1042321"/>
                  </a:lnTo>
                  <a:lnTo>
                    <a:pt x="1880387" y="1089644"/>
                  </a:lnTo>
                  <a:lnTo>
                    <a:pt x="1872070" y="1136210"/>
                  </a:lnTo>
                  <a:lnTo>
                    <a:pt x="1861510" y="1181959"/>
                  </a:lnTo>
                  <a:lnTo>
                    <a:pt x="1848766" y="1226832"/>
                  </a:lnTo>
                  <a:lnTo>
                    <a:pt x="1833898" y="1270769"/>
                  </a:lnTo>
                  <a:lnTo>
                    <a:pt x="1816965" y="1313711"/>
                  </a:lnTo>
                  <a:lnTo>
                    <a:pt x="1798026" y="1355599"/>
                  </a:lnTo>
                  <a:lnTo>
                    <a:pt x="1777142" y="1396373"/>
                  </a:lnTo>
                  <a:lnTo>
                    <a:pt x="1754371" y="1435974"/>
                  </a:lnTo>
                  <a:lnTo>
                    <a:pt x="1729772" y="1474342"/>
                  </a:lnTo>
                  <a:lnTo>
                    <a:pt x="1703406" y="1511417"/>
                  </a:lnTo>
                  <a:lnTo>
                    <a:pt x="1675332" y="1547141"/>
                  </a:lnTo>
                  <a:lnTo>
                    <a:pt x="1645609" y="1581454"/>
                  </a:lnTo>
                  <a:lnTo>
                    <a:pt x="1614296" y="1614296"/>
                  </a:lnTo>
                  <a:lnTo>
                    <a:pt x="1581454" y="1645609"/>
                  </a:lnTo>
                  <a:lnTo>
                    <a:pt x="1547141" y="1675332"/>
                  </a:lnTo>
                  <a:lnTo>
                    <a:pt x="1511417" y="1703406"/>
                  </a:lnTo>
                  <a:lnTo>
                    <a:pt x="1474342" y="1729772"/>
                  </a:lnTo>
                  <a:lnTo>
                    <a:pt x="1435974" y="1754371"/>
                  </a:lnTo>
                  <a:lnTo>
                    <a:pt x="1396373" y="1777142"/>
                  </a:lnTo>
                  <a:lnTo>
                    <a:pt x="1355599" y="1798026"/>
                  </a:lnTo>
                  <a:lnTo>
                    <a:pt x="1313711" y="1816965"/>
                  </a:lnTo>
                  <a:lnTo>
                    <a:pt x="1270769" y="1833898"/>
                  </a:lnTo>
                  <a:lnTo>
                    <a:pt x="1226832" y="1848766"/>
                  </a:lnTo>
                  <a:lnTo>
                    <a:pt x="1181959" y="1861510"/>
                  </a:lnTo>
                  <a:lnTo>
                    <a:pt x="1136210" y="1872070"/>
                  </a:lnTo>
                  <a:lnTo>
                    <a:pt x="1089644" y="1880387"/>
                  </a:lnTo>
                  <a:lnTo>
                    <a:pt x="1042321" y="1886401"/>
                  </a:lnTo>
                  <a:lnTo>
                    <a:pt x="994301" y="1890053"/>
                  </a:lnTo>
                  <a:lnTo>
                    <a:pt x="945641" y="1891284"/>
                  </a:lnTo>
                  <a:lnTo>
                    <a:pt x="896982" y="1890053"/>
                  </a:lnTo>
                  <a:lnTo>
                    <a:pt x="848962" y="1886401"/>
                  </a:lnTo>
                  <a:lnTo>
                    <a:pt x="801639" y="1880387"/>
                  </a:lnTo>
                  <a:lnTo>
                    <a:pt x="755073" y="1872070"/>
                  </a:lnTo>
                  <a:lnTo>
                    <a:pt x="709324" y="1861510"/>
                  </a:lnTo>
                  <a:lnTo>
                    <a:pt x="664451" y="1848766"/>
                  </a:lnTo>
                  <a:lnTo>
                    <a:pt x="620514" y="1833898"/>
                  </a:lnTo>
                  <a:lnTo>
                    <a:pt x="577572" y="1816965"/>
                  </a:lnTo>
                  <a:lnTo>
                    <a:pt x="535684" y="1798026"/>
                  </a:lnTo>
                  <a:lnTo>
                    <a:pt x="494910" y="1777142"/>
                  </a:lnTo>
                  <a:lnTo>
                    <a:pt x="455309" y="1754371"/>
                  </a:lnTo>
                  <a:lnTo>
                    <a:pt x="416941" y="1729772"/>
                  </a:lnTo>
                  <a:lnTo>
                    <a:pt x="379866" y="1703406"/>
                  </a:lnTo>
                  <a:lnTo>
                    <a:pt x="344142" y="1675332"/>
                  </a:lnTo>
                  <a:lnTo>
                    <a:pt x="309829" y="1645609"/>
                  </a:lnTo>
                  <a:lnTo>
                    <a:pt x="276987" y="1614297"/>
                  </a:lnTo>
                  <a:lnTo>
                    <a:pt x="245674" y="1581454"/>
                  </a:lnTo>
                  <a:lnTo>
                    <a:pt x="215951" y="1547141"/>
                  </a:lnTo>
                  <a:lnTo>
                    <a:pt x="187877" y="1511417"/>
                  </a:lnTo>
                  <a:lnTo>
                    <a:pt x="161511" y="1474342"/>
                  </a:lnTo>
                  <a:lnTo>
                    <a:pt x="136912" y="1435974"/>
                  </a:lnTo>
                  <a:lnTo>
                    <a:pt x="114141" y="1396373"/>
                  </a:lnTo>
                  <a:lnTo>
                    <a:pt x="93257" y="1355599"/>
                  </a:lnTo>
                  <a:lnTo>
                    <a:pt x="74318" y="1313711"/>
                  </a:lnTo>
                  <a:lnTo>
                    <a:pt x="57385" y="1270769"/>
                  </a:lnTo>
                  <a:lnTo>
                    <a:pt x="42517" y="1226832"/>
                  </a:lnTo>
                  <a:lnTo>
                    <a:pt x="29773" y="1181959"/>
                  </a:lnTo>
                  <a:lnTo>
                    <a:pt x="19213" y="1136210"/>
                  </a:lnTo>
                  <a:lnTo>
                    <a:pt x="10896" y="1089644"/>
                  </a:lnTo>
                  <a:lnTo>
                    <a:pt x="4882" y="1042321"/>
                  </a:lnTo>
                  <a:lnTo>
                    <a:pt x="1230" y="994301"/>
                  </a:lnTo>
                  <a:lnTo>
                    <a:pt x="0" y="945642"/>
                  </a:lnTo>
                  <a:close/>
                </a:path>
              </a:pathLst>
            </a:custGeom>
            <a:ln w="57912">
              <a:solidFill>
                <a:srgbClr val="0000FF"/>
              </a:solidFill>
              <a:prstDash val="dash"/>
            </a:ln>
          </p:spPr>
          <p:txBody>
            <a:bodyPr wrap="square" lIns="0" tIns="0" rIns="0" bIns="0" rtlCol="0"/>
            <a:lstStyle/>
            <a:p>
              <a:endParaRPr/>
            </a:p>
          </p:txBody>
        </p:sp>
      </p:grpSp>
      <p:grpSp>
        <p:nvGrpSpPr>
          <p:cNvPr id="84" name="object 33">
            <a:extLst>
              <a:ext uri="{FF2B5EF4-FFF2-40B4-BE49-F238E27FC236}">
                <a16:creationId xmlns:a16="http://schemas.microsoft.com/office/drawing/2014/main" id="{54B58E8B-0BB2-4C05-BFD2-3746D68B0F5C}"/>
              </a:ext>
            </a:extLst>
          </p:cNvPr>
          <p:cNvGrpSpPr/>
          <p:nvPr/>
        </p:nvGrpSpPr>
        <p:grpSpPr>
          <a:xfrm>
            <a:off x="6516012" y="2872096"/>
            <a:ext cx="2254250" cy="2404110"/>
            <a:chOff x="5157215" y="3323375"/>
            <a:chExt cx="2254250" cy="2404110"/>
          </a:xfrm>
        </p:grpSpPr>
        <p:sp>
          <p:nvSpPr>
            <p:cNvPr id="85" name="object 34">
              <a:extLst>
                <a:ext uri="{FF2B5EF4-FFF2-40B4-BE49-F238E27FC236}">
                  <a16:creationId xmlns:a16="http://schemas.microsoft.com/office/drawing/2014/main" id="{B2056024-4A8E-409A-A1B9-751A557888A2}"/>
                </a:ext>
              </a:extLst>
            </p:cNvPr>
            <p:cNvSpPr/>
            <p:nvPr/>
          </p:nvSpPr>
          <p:spPr>
            <a:xfrm>
              <a:off x="6551675" y="3360420"/>
              <a:ext cx="188975" cy="188975"/>
            </a:xfrm>
            <a:prstGeom prst="rect">
              <a:avLst/>
            </a:prstGeom>
            <a:blipFill>
              <a:blip r:embed="rId23" cstate="print"/>
              <a:stretch>
                <a:fillRect/>
              </a:stretch>
            </a:blipFill>
          </p:spPr>
          <p:txBody>
            <a:bodyPr wrap="square" lIns="0" tIns="0" rIns="0" bIns="0" rtlCol="0"/>
            <a:lstStyle/>
            <a:p>
              <a:endParaRPr/>
            </a:p>
          </p:txBody>
        </p:sp>
        <p:sp>
          <p:nvSpPr>
            <p:cNvPr id="86" name="object 35">
              <a:extLst>
                <a:ext uri="{FF2B5EF4-FFF2-40B4-BE49-F238E27FC236}">
                  <a16:creationId xmlns:a16="http://schemas.microsoft.com/office/drawing/2014/main" id="{09067DBC-06C9-4361-BCA1-33A5C9F56C7C}"/>
                </a:ext>
              </a:extLst>
            </p:cNvPr>
            <p:cNvSpPr/>
            <p:nvPr/>
          </p:nvSpPr>
          <p:spPr>
            <a:xfrm>
              <a:off x="6548627" y="3357372"/>
              <a:ext cx="195072" cy="195072"/>
            </a:xfrm>
            <a:prstGeom prst="rect">
              <a:avLst/>
            </a:prstGeom>
            <a:blipFill>
              <a:blip r:embed="rId8" cstate="print"/>
              <a:stretch>
                <a:fillRect/>
              </a:stretch>
            </a:blipFill>
          </p:spPr>
          <p:txBody>
            <a:bodyPr wrap="square" lIns="0" tIns="0" rIns="0" bIns="0" rtlCol="0"/>
            <a:lstStyle/>
            <a:p>
              <a:endParaRPr/>
            </a:p>
          </p:txBody>
        </p:sp>
        <p:sp>
          <p:nvSpPr>
            <p:cNvPr id="87" name="object 36">
              <a:extLst>
                <a:ext uri="{FF2B5EF4-FFF2-40B4-BE49-F238E27FC236}">
                  <a16:creationId xmlns:a16="http://schemas.microsoft.com/office/drawing/2014/main" id="{559EA566-B4A8-4BDA-BF43-4B4D14186BD9}"/>
                </a:ext>
              </a:extLst>
            </p:cNvPr>
            <p:cNvSpPr/>
            <p:nvPr/>
          </p:nvSpPr>
          <p:spPr>
            <a:xfrm>
              <a:off x="5178551" y="4143756"/>
              <a:ext cx="188975" cy="188975"/>
            </a:xfrm>
            <a:prstGeom prst="rect">
              <a:avLst/>
            </a:prstGeom>
            <a:blipFill>
              <a:blip r:embed="rId7" cstate="print"/>
              <a:stretch>
                <a:fillRect/>
              </a:stretch>
            </a:blipFill>
          </p:spPr>
          <p:txBody>
            <a:bodyPr wrap="square" lIns="0" tIns="0" rIns="0" bIns="0" rtlCol="0"/>
            <a:lstStyle/>
            <a:p>
              <a:endParaRPr/>
            </a:p>
          </p:txBody>
        </p:sp>
        <p:sp>
          <p:nvSpPr>
            <p:cNvPr id="88" name="object 37">
              <a:extLst>
                <a:ext uri="{FF2B5EF4-FFF2-40B4-BE49-F238E27FC236}">
                  <a16:creationId xmlns:a16="http://schemas.microsoft.com/office/drawing/2014/main" id="{F9628493-2226-4264-A61E-C7D5E6B0D8F2}"/>
                </a:ext>
              </a:extLst>
            </p:cNvPr>
            <p:cNvSpPr/>
            <p:nvPr/>
          </p:nvSpPr>
          <p:spPr>
            <a:xfrm>
              <a:off x="5175503" y="4140708"/>
              <a:ext cx="195072" cy="195072"/>
            </a:xfrm>
            <a:prstGeom prst="rect">
              <a:avLst/>
            </a:prstGeom>
            <a:blipFill>
              <a:blip r:embed="rId8" cstate="print"/>
              <a:stretch>
                <a:fillRect/>
              </a:stretch>
            </a:blipFill>
          </p:spPr>
          <p:txBody>
            <a:bodyPr wrap="square" lIns="0" tIns="0" rIns="0" bIns="0" rtlCol="0"/>
            <a:lstStyle/>
            <a:p>
              <a:endParaRPr/>
            </a:p>
          </p:txBody>
        </p:sp>
        <p:sp>
          <p:nvSpPr>
            <p:cNvPr id="89" name="object 38">
              <a:extLst>
                <a:ext uri="{FF2B5EF4-FFF2-40B4-BE49-F238E27FC236}">
                  <a16:creationId xmlns:a16="http://schemas.microsoft.com/office/drawing/2014/main" id="{318CF3DB-C42E-4625-ABE3-5CC632AB7CEB}"/>
                </a:ext>
              </a:extLst>
            </p:cNvPr>
            <p:cNvSpPr/>
            <p:nvPr/>
          </p:nvSpPr>
          <p:spPr>
            <a:xfrm>
              <a:off x="6030467" y="4204716"/>
              <a:ext cx="187452" cy="188975"/>
            </a:xfrm>
            <a:prstGeom prst="rect">
              <a:avLst/>
            </a:prstGeom>
            <a:blipFill>
              <a:blip r:embed="rId24" cstate="print"/>
              <a:stretch>
                <a:fillRect/>
              </a:stretch>
            </a:blipFill>
          </p:spPr>
          <p:txBody>
            <a:bodyPr wrap="square" lIns="0" tIns="0" rIns="0" bIns="0" rtlCol="0"/>
            <a:lstStyle/>
            <a:p>
              <a:endParaRPr/>
            </a:p>
          </p:txBody>
        </p:sp>
        <p:sp>
          <p:nvSpPr>
            <p:cNvPr id="90" name="object 39">
              <a:extLst>
                <a:ext uri="{FF2B5EF4-FFF2-40B4-BE49-F238E27FC236}">
                  <a16:creationId xmlns:a16="http://schemas.microsoft.com/office/drawing/2014/main" id="{1BFAB76D-97C5-48D2-ACD1-5B856FD5C594}"/>
                </a:ext>
              </a:extLst>
            </p:cNvPr>
            <p:cNvSpPr/>
            <p:nvPr/>
          </p:nvSpPr>
          <p:spPr>
            <a:xfrm>
              <a:off x="6027419" y="4201668"/>
              <a:ext cx="193548" cy="195072"/>
            </a:xfrm>
            <a:prstGeom prst="rect">
              <a:avLst/>
            </a:prstGeom>
            <a:blipFill>
              <a:blip r:embed="rId17" cstate="print"/>
              <a:stretch>
                <a:fillRect/>
              </a:stretch>
            </a:blipFill>
          </p:spPr>
          <p:txBody>
            <a:bodyPr wrap="square" lIns="0" tIns="0" rIns="0" bIns="0" rtlCol="0"/>
            <a:lstStyle/>
            <a:p>
              <a:endParaRPr/>
            </a:p>
          </p:txBody>
        </p:sp>
        <p:sp>
          <p:nvSpPr>
            <p:cNvPr id="91" name="object 40">
              <a:extLst>
                <a:ext uri="{FF2B5EF4-FFF2-40B4-BE49-F238E27FC236}">
                  <a16:creationId xmlns:a16="http://schemas.microsoft.com/office/drawing/2014/main" id="{DCDF81FA-D833-4A53-B25C-C2EE3BE17DCC}"/>
                </a:ext>
              </a:extLst>
            </p:cNvPr>
            <p:cNvSpPr/>
            <p:nvPr/>
          </p:nvSpPr>
          <p:spPr>
            <a:xfrm>
              <a:off x="6966203" y="4299204"/>
              <a:ext cx="188975" cy="188975"/>
            </a:xfrm>
            <a:prstGeom prst="rect">
              <a:avLst/>
            </a:prstGeom>
            <a:blipFill>
              <a:blip r:embed="rId23" cstate="print"/>
              <a:stretch>
                <a:fillRect/>
              </a:stretch>
            </a:blipFill>
          </p:spPr>
          <p:txBody>
            <a:bodyPr wrap="square" lIns="0" tIns="0" rIns="0" bIns="0" rtlCol="0"/>
            <a:lstStyle/>
            <a:p>
              <a:endParaRPr/>
            </a:p>
          </p:txBody>
        </p:sp>
        <p:sp>
          <p:nvSpPr>
            <p:cNvPr id="92" name="object 41">
              <a:extLst>
                <a:ext uri="{FF2B5EF4-FFF2-40B4-BE49-F238E27FC236}">
                  <a16:creationId xmlns:a16="http://schemas.microsoft.com/office/drawing/2014/main" id="{ABDC6828-D847-47CD-A95D-A4433508A7E7}"/>
                </a:ext>
              </a:extLst>
            </p:cNvPr>
            <p:cNvSpPr/>
            <p:nvPr/>
          </p:nvSpPr>
          <p:spPr>
            <a:xfrm>
              <a:off x="6963155" y="4296156"/>
              <a:ext cx="195072" cy="195072"/>
            </a:xfrm>
            <a:prstGeom prst="rect">
              <a:avLst/>
            </a:prstGeom>
            <a:blipFill>
              <a:blip r:embed="rId8" cstate="print"/>
              <a:stretch>
                <a:fillRect/>
              </a:stretch>
            </a:blipFill>
          </p:spPr>
          <p:txBody>
            <a:bodyPr wrap="square" lIns="0" tIns="0" rIns="0" bIns="0" rtlCol="0"/>
            <a:lstStyle/>
            <a:p>
              <a:endParaRPr/>
            </a:p>
          </p:txBody>
        </p:sp>
        <p:sp>
          <p:nvSpPr>
            <p:cNvPr id="93" name="object 42">
              <a:extLst>
                <a:ext uri="{FF2B5EF4-FFF2-40B4-BE49-F238E27FC236}">
                  <a16:creationId xmlns:a16="http://schemas.microsoft.com/office/drawing/2014/main" id="{D67A5D37-AD05-43E9-8404-0E4337DD5CC6}"/>
                </a:ext>
              </a:extLst>
            </p:cNvPr>
            <p:cNvSpPr/>
            <p:nvPr/>
          </p:nvSpPr>
          <p:spPr>
            <a:xfrm>
              <a:off x="6873017" y="3672636"/>
              <a:ext cx="285484" cy="284061"/>
            </a:xfrm>
            <a:prstGeom prst="rect">
              <a:avLst/>
            </a:prstGeom>
            <a:blipFill>
              <a:blip r:embed="rId5" cstate="print"/>
              <a:stretch>
                <a:fillRect/>
              </a:stretch>
            </a:blipFill>
          </p:spPr>
          <p:txBody>
            <a:bodyPr wrap="square" lIns="0" tIns="0" rIns="0" bIns="0" rtlCol="0"/>
            <a:lstStyle/>
            <a:p>
              <a:endParaRPr/>
            </a:p>
          </p:txBody>
        </p:sp>
        <p:sp>
          <p:nvSpPr>
            <p:cNvPr id="94" name="object 43">
              <a:extLst>
                <a:ext uri="{FF2B5EF4-FFF2-40B4-BE49-F238E27FC236}">
                  <a16:creationId xmlns:a16="http://schemas.microsoft.com/office/drawing/2014/main" id="{D3A2A97F-67B6-4B26-9170-CAE3FF8B7F5D}"/>
                </a:ext>
              </a:extLst>
            </p:cNvPr>
            <p:cNvSpPr/>
            <p:nvPr/>
          </p:nvSpPr>
          <p:spPr>
            <a:xfrm>
              <a:off x="6923531" y="3703320"/>
              <a:ext cx="188975" cy="188975"/>
            </a:xfrm>
            <a:prstGeom prst="rect">
              <a:avLst/>
            </a:prstGeom>
            <a:blipFill>
              <a:blip r:embed="rId25" cstate="print"/>
              <a:stretch>
                <a:fillRect/>
              </a:stretch>
            </a:blipFill>
          </p:spPr>
          <p:txBody>
            <a:bodyPr wrap="square" lIns="0" tIns="0" rIns="0" bIns="0" rtlCol="0"/>
            <a:lstStyle/>
            <a:p>
              <a:endParaRPr/>
            </a:p>
          </p:txBody>
        </p:sp>
        <p:sp>
          <p:nvSpPr>
            <p:cNvPr id="95" name="object 44">
              <a:extLst>
                <a:ext uri="{FF2B5EF4-FFF2-40B4-BE49-F238E27FC236}">
                  <a16:creationId xmlns:a16="http://schemas.microsoft.com/office/drawing/2014/main" id="{623F1093-0D35-48E4-9955-5D591EAAA048}"/>
                </a:ext>
              </a:extLst>
            </p:cNvPr>
            <p:cNvSpPr/>
            <p:nvPr/>
          </p:nvSpPr>
          <p:spPr>
            <a:xfrm>
              <a:off x="5160263" y="3549396"/>
              <a:ext cx="188975" cy="188975"/>
            </a:xfrm>
            <a:prstGeom prst="rect">
              <a:avLst/>
            </a:prstGeom>
            <a:blipFill>
              <a:blip r:embed="rId26" cstate="print"/>
              <a:stretch>
                <a:fillRect/>
              </a:stretch>
            </a:blipFill>
          </p:spPr>
          <p:txBody>
            <a:bodyPr wrap="square" lIns="0" tIns="0" rIns="0" bIns="0" rtlCol="0"/>
            <a:lstStyle/>
            <a:p>
              <a:endParaRPr/>
            </a:p>
          </p:txBody>
        </p:sp>
        <p:sp>
          <p:nvSpPr>
            <p:cNvPr id="96" name="object 45">
              <a:extLst>
                <a:ext uri="{FF2B5EF4-FFF2-40B4-BE49-F238E27FC236}">
                  <a16:creationId xmlns:a16="http://schemas.microsoft.com/office/drawing/2014/main" id="{CD34AA55-5F20-4C9C-B505-B27B0C6C4D31}"/>
                </a:ext>
              </a:extLst>
            </p:cNvPr>
            <p:cNvSpPr/>
            <p:nvPr/>
          </p:nvSpPr>
          <p:spPr>
            <a:xfrm>
              <a:off x="5157215" y="3546348"/>
              <a:ext cx="195072" cy="195072"/>
            </a:xfrm>
            <a:prstGeom prst="rect">
              <a:avLst/>
            </a:prstGeom>
            <a:blipFill>
              <a:blip r:embed="rId8" cstate="print"/>
              <a:stretch>
                <a:fillRect/>
              </a:stretch>
            </a:blipFill>
          </p:spPr>
          <p:txBody>
            <a:bodyPr wrap="square" lIns="0" tIns="0" rIns="0" bIns="0" rtlCol="0"/>
            <a:lstStyle/>
            <a:p>
              <a:endParaRPr/>
            </a:p>
          </p:txBody>
        </p:sp>
        <p:sp>
          <p:nvSpPr>
            <p:cNvPr id="97" name="object 46">
              <a:extLst>
                <a:ext uri="{FF2B5EF4-FFF2-40B4-BE49-F238E27FC236}">
                  <a16:creationId xmlns:a16="http://schemas.microsoft.com/office/drawing/2014/main" id="{A3C426D6-BA3A-4887-8019-8EEABD11B482}"/>
                </a:ext>
              </a:extLst>
            </p:cNvPr>
            <p:cNvSpPr/>
            <p:nvPr/>
          </p:nvSpPr>
          <p:spPr>
            <a:xfrm>
              <a:off x="5545613" y="3450132"/>
              <a:ext cx="285484" cy="284061"/>
            </a:xfrm>
            <a:prstGeom prst="rect">
              <a:avLst/>
            </a:prstGeom>
            <a:blipFill>
              <a:blip r:embed="rId5" cstate="print"/>
              <a:stretch>
                <a:fillRect/>
              </a:stretch>
            </a:blipFill>
          </p:spPr>
          <p:txBody>
            <a:bodyPr wrap="square" lIns="0" tIns="0" rIns="0" bIns="0" rtlCol="0"/>
            <a:lstStyle/>
            <a:p>
              <a:endParaRPr/>
            </a:p>
          </p:txBody>
        </p:sp>
        <p:sp>
          <p:nvSpPr>
            <p:cNvPr id="98" name="object 47">
              <a:extLst>
                <a:ext uri="{FF2B5EF4-FFF2-40B4-BE49-F238E27FC236}">
                  <a16:creationId xmlns:a16="http://schemas.microsoft.com/office/drawing/2014/main" id="{92F4C718-5D7F-441A-824E-1B537C160EDA}"/>
                </a:ext>
              </a:extLst>
            </p:cNvPr>
            <p:cNvSpPr/>
            <p:nvPr/>
          </p:nvSpPr>
          <p:spPr>
            <a:xfrm>
              <a:off x="5596127" y="3480816"/>
              <a:ext cx="188975" cy="188976"/>
            </a:xfrm>
            <a:prstGeom prst="rect">
              <a:avLst/>
            </a:prstGeom>
            <a:blipFill>
              <a:blip r:embed="rId27" cstate="print"/>
              <a:stretch>
                <a:fillRect/>
              </a:stretch>
            </a:blipFill>
          </p:spPr>
          <p:txBody>
            <a:bodyPr wrap="square" lIns="0" tIns="0" rIns="0" bIns="0" rtlCol="0"/>
            <a:lstStyle/>
            <a:p>
              <a:endParaRPr/>
            </a:p>
          </p:txBody>
        </p:sp>
        <p:sp>
          <p:nvSpPr>
            <p:cNvPr id="99" name="object 48">
              <a:extLst>
                <a:ext uri="{FF2B5EF4-FFF2-40B4-BE49-F238E27FC236}">
                  <a16:creationId xmlns:a16="http://schemas.microsoft.com/office/drawing/2014/main" id="{FD0C5F9A-FD76-4E3A-AC15-FB13B06EA889}"/>
                </a:ext>
              </a:extLst>
            </p:cNvPr>
            <p:cNvSpPr/>
            <p:nvPr/>
          </p:nvSpPr>
          <p:spPr>
            <a:xfrm>
              <a:off x="5614415" y="4264152"/>
              <a:ext cx="188975" cy="188975"/>
            </a:xfrm>
            <a:prstGeom prst="rect">
              <a:avLst/>
            </a:prstGeom>
            <a:blipFill>
              <a:blip r:embed="rId18" cstate="print"/>
              <a:stretch>
                <a:fillRect/>
              </a:stretch>
            </a:blipFill>
          </p:spPr>
          <p:txBody>
            <a:bodyPr wrap="square" lIns="0" tIns="0" rIns="0" bIns="0" rtlCol="0"/>
            <a:lstStyle/>
            <a:p>
              <a:endParaRPr/>
            </a:p>
          </p:txBody>
        </p:sp>
        <p:sp>
          <p:nvSpPr>
            <p:cNvPr id="100" name="object 49">
              <a:extLst>
                <a:ext uri="{FF2B5EF4-FFF2-40B4-BE49-F238E27FC236}">
                  <a16:creationId xmlns:a16="http://schemas.microsoft.com/office/drawing/2014/main" id="{03889535-FEAC-4FA4-B194-6D9488690695}"/>
                </a:ext>
              </a:extLst>
            </p:cNvPr>
            <p:cNvSpPr/>
            <p:nvPr/>
          </p:nvSpPr>
          <p:spPr>
            <a:xfrm>
              <a:off x="5611367" y="4261104"/>
              <a:ext cx="195072" cy="195072"/>
            </a:xfrm>
            <a:prstGeom prst="rect">
              <a:avLst/>
            </a:prstGeom>
            <a:blipFill>
              <a:blip r:embed="rId8" cstate="print"/>
              <a:stretch>
                <a:fillRect/>
              </a:stretch>
            </a:blipFill>
          </p:spPr>
          <p:txBody>
            <a:bodyPr wrap="square" lIns="0" tIns="0" rIns="0" bIns="0" rtlCol="0"/>
            <a:lstStyle/>
            <a:p>
              <a:endParaRPr/>
            </a:p>
          </p:txBody>
        </p:sp>
        <p:sp>
          <p:nvSpPr>
            <p:cNvPr id="101" name="object 50">
              <a:extLst>
                <a:ext uri="{FF2B5EF4-FFF2-40B4-BE49-F238E27FC236}">
                  <a16:creationId xmlns:a16="http://schemas.microsoft.com/office/drawing/2014/main" id="{298A2942-41CC-41C6-8418-814FF9F9F5FF}"/>
                </a:ext>
              </a:extLst>
            </p:cNvPr>
            <p:cNvSpPr/>
            <p:nvPr/>
          </p:nvSpPr>
          <p:spPr>
            <a:xfrm>
              <a:off x="6524021" y="3882948"/>
              <a:ext cx="285484" cy="284061"/>
            </a:xfrm>
            <a:prstGeom prst="rect">
              <a:avLst/>
            </a:prstGeom>
            <a:blipFill>
              <a:blip r:embed="rId5" cstate="print"/>
              <a:stretch>
                <a:fillRect/>
              </a:stretch>
            </a:blipFill>
          </p:spPr>
          <p:txBody>
            <a:bodyPr wrap="square" lIns="0" tIns="0" rIns="0" bIns="0" rtlCol="0"/>
            <a:lstStyle/>
            <a:p>
              <a:endParaRPr/>
            </a:p>
          </p:txBody>
        </p:sp>
        <p:sp>
          <p:nvSpPr>
            <p:cNvPr id="102" name="object 51">
              <a:extLst>
                <a:ext uri="{FF2B5EF4-FFF2-40B4-BE49-F238E27FC236}">
                  <a16:creationId xmlns:a16="http://schemas.microsoft.com/office/drawing/2014/main" id="{00D25690-CB43-4A3B-BD17-9FAC21721A36}"/>
                </a:ext>
              </a:extLst>
            </p:cNvPr>
            <p:cNvSpPr/>
            <p:nvPr/>
          </p:nvSpPr>
          <p:spPr>
            <a:xfrm>
              <a:off x="6574535" y="3913632"/>
              <a:ext cx="188975" cy="188975"/>
            </a:xfrm>
            <a:prstGeom prst="rect">
              <a:avLst/>
            </a:prstGeom>
            <a:blipFill>
              <a:blip r:embed="rId28" cstate="print"/>
              <a:stretch>
                <a:fillRect/>
              </a:stretch>
            </a:blipFill>
          </p:spPr>
          <p:txBody>
            <a:bodyPr wrap="square" lIns="0" tIns="0" rIns="0" bIns="0" rtlCol="0"/>
            <a:lstStyle/>
            <a:p>
              <a:endParaRPr/>
            </a:p>
          </p:txBody>
        </p:sp>
        <p:sp>
          <p:nvSpPr>
            <p:cNvPr id="103" name="object 52">
              <a:extLst>
                <a:ext uri="{FF2B5EF4-FFF2-40B4-BE49-F238E27FC236}">
                  <a16:creationId xmlns:a16="http://schemas.microsoft.com/office/drawing/2014/main" id="{E5D709E1-1E01-414E-B145-C33308279D7E}"/>
                </a:ext>
              </a:extLst>
            </p:cNvPr>
            <p:cNvSpPr/>
            <p:nvPr/>
          </p:nvSpPr>
          <p:spPr>
            <a:xfrm>
              <a:off x="6121685" y="3649776"/>
              <a:ext cx="285484" cy="284061"/>
            </a:xfrm>
            <a:prstGeom prst="rect">
              <a:avLst/>
            </a:prstGeom>
            <a:blipFill>
              <a:blip r:embed="rId5" cstate="print"/>
              <a:stretch>
                <a:fillRect/>
              </a:stretch>
            </a:blipFill>
          </p:spPr>
          <p:txBody>
            <a:bodyPr wrap="square" lIns="0" tIns="0" rIns="0" bIns="0" rtlCol="0"/>
            <a:lstStyle/>
            <a:p>
              <a:endParaRPr/>
            </a:p>
          </p:txBody>
        </p:sp>
        <p:sp>
          <p:nvSpPr>
            <p:cNvPr id="104" name="object 53">
              <a:extLst>
                <a:ext uri="{FF2B5EF4-FFF2-40B4-BE49-F238E27FC236}">
                  <a16:creationId xmlns:a16="http://schemas.microsoft.com/office/drawing/2014/main" id="{9BDBDF3E-D000-4D27-84A8-8F7F705C93B8}"/>
                </a:ext>
              </a:extLst>
            </p:cNvPr>
            <p:cNvSpPr/>
            <p:nvPr/>
          </p:nvSpPr>
          <p:spPr>
            <a:xfrm>
              <a:off x="6172199" y="3680460"/>
              <a:ext cx="188975" cy="188975"/>
            </a:xfrm>
            <a:prstGeom prst="rect">
              <a:avLst/>
            </a:prstGeom>
            <a:blipFill>
              <a:blip r:embed="rId29" cstate="print"/>
              <a:stretch>
                <a:fillRect/>
              </a:stretch>
            </a:blipFill>
          </p:spPr>
          <p:txBody>
            <a:bodyPr wrap="square" lIns="0" tIns="0" rIns="0" bIns="0" rtlCol="0"/>
            <a:lstStyle/>
            <a:p>
              <a:endParaRPr/>
            </a:p>
          </p:txBody>
        </p:sp>
        <p:sp>
          <p:nvSpPr>
            <p:cNvPr id="105" name="object 54">
              <a:extLst>
                <a:ext uri="{FF2B5EF4-FFF2-40B4-BE49-F238E27FC236}">
                  <a16:creationId xmlns:a16="http://schemas.microsoft.com/office/drawing/2014/main" id="{1596B137-A69B-4120-89DA-E74FF3585535}"/>
                </a:ext>
              </a:extLst>
            </p:cNvPr>
            <p:cNvSpPr/>
            <p:nvPr/>
          </p:nvSpPr>
          <p:spPr>
            <a:xfrm>
              <a:off x="5577617" y="3852468"/>
              <a:ext cx="285484" cy="284061"/>
            </a:xfrm>
            <a:prstGeom prst="rect">
              <a:avLst/>
            </a:prstGeom>
            <a:blipFill>
              <a:blip r:embed="rId5" cstate="print"/>
              <a:stretch>
                <a:fillRect/>
              </a:stretch>
            </a:blipFill>
          </p:spPr>
          <p:txBody>
            <a:bodyPr wrap="square" lIns="0" tIns="0" rIns="0" bIns="0" rtlCol="0"/>
            <a:lstStyle/>
            <a:p>
              <a:endParaRPr/>
            </a:p>
          </p:txBody>
        </p:sp>
        <p:sp>
          <p:nvSpPr>
            <p:cNvPr id="106" name="object 55">
              <a:extLst>
                <a:ext uri="{FF2B5EF4-FFF2-40B4-BE49-F238E27FC236}">
                  <a16:creationId xmlns:a16="http://schemas.microsoft.com/office/drawing/2014/main" id="{482B0B37-83A6-417A-B45A-347688BCA921}"/>
                </a:ext>
              </a:extLst>
            </p:cNvPr>
            <p:cNvSpPr/>
            <p:nvPr/>
          </p:nvSpPr>
          <p:spPr>
            <a:xfrm>
              <a:off x="5628131" y="3883152"/>
              <a:ext cx="188975" cy="188975"/>
            </a:xfrm>
            <a:prstGeom prst="rect">
              <a:avLst/>
            </a:prstGeom>
            <a:blipFill>
              <a:blip r:embed="rId30" cstate="print"/>
              <a:stretch>
                <a:fillRect/>
              </a:stretch>
            </a:blipFill>
          </p:spPr>
          <p:txBody>
            <a:bodyPr wrap="square" lIns="0" tIns="0" rIns="0" bIns="0" rtlCol="0"/>
            <a:lstStyle/>
            <a:p>
              <a:endParaRPr/>
            </a:p>
          </p:txBody>
        </p:sp>
        <p:sp>
          <p:nvSpPr>
            <p:cNvPr id="107" name="object 56">
              <a:extLst>
                <a:ext uri="{FF2B5EF4-FFF2-40B4-BE49-F238E27FC236}">
                  <a16:creationId xmlns:a16="http://schemas.microsoft.com/office/drawing/2014/main" id="{9D830B01-2454-425B-B391-C96B1AD59FD3}"/>
                </a:ext>
              </a:extLst>
            </p:cNvPr>
            <p:cNvSpPr/>
            <p:nvPr/>
          </p:nvSpPr>
          <p:spPr>
            <a:xfrm>
              <a:off x="6539483" y="4236720"/>
              <a:ext cx="188975" cy="188975"/>
            </a:xfrm>
            <a:prstGeom prst="rect">
              <a:avLst/>
            </a:prstGeom>
            <a:blipFill>
              <a:blip r:embed="rId31" cstate="print"/>
              <a:stretch>
                <a:fillRect/>
              </a:stretch>
            </a:blipFill>
          </p:spPr>
          <p:txBody>
            <a:bodyPr wrap="square" lIns="0" tIns="0" rIns="0" bIns="0" rtlCol="0"/>
            <a:lstStyle/>
            <a:p>
              <a:endParaRPr/>
            </a:p>
          </p:txBody>
        </p:sp>
        <p:sp>
          <p:nvSpPr>
            <p:cNvPr id="108" name="object 57">
              <a:extLst>
                <a:ext uri="{FF2B5EF4-FFF2-40B4-BE49-F238E27FC236}">
                  <a16:creationId xmlns:a16="http://schemas.microsoft.com/office/drawing/2014/main" id="{CE7569F8-DFA6-43FE-B1BC-25343FE57E3E}"/>
                </a:ext>
              </a:extLst>
            </p:cNvPr>
            <p:cNvSpPr/>
            <p:nvPr/>
          </p:nvSpPr>
          <p:spPr>
            <a:xfrm>
              <a:off x="6536435" y="4233672"/>
              <a:ext cx="195072" cy="195072"/>
            </a:xfrm>
            <a:prstGeom prst="rect">
              <a:avLst/>
            </a:prstGeom>
            <a:blipFill>
              <a:blip r:embed="rId8" cstate="print"/>
              <a:stretch>
                <a:fillRect/>
              </a:stretch>
            </a:blipFill>
          </p:spPr>
          <p:txBody>
            <a:bodyPr wrap="square" lIns="0" tIns="0" rIns="0" bIns="0" rtlCol="0"/>
            <a:lstStyle/>
            <a:p>
              <a:endParaRPr/>
            </a:p>
          </p:txBody>
        </p:sp>
        <p:sp>
          <p:nvSpPr>
            <p:cNvPr id="109" name="object 58">
              <a:extLst>
                <a:ext uri="{FF2B5EF4-FFF2-40B4-BE49-F238E27FC236}">
                  <a16:creationId xmlns:a16="http://schemas.microsoft.com/office/drawing/2014/main" id="{224A88F6-6018-4CB0-93F4-B81CCAD03305}"/>
                </a:ext>
              </a:extLst>
            </p:cNvPr>
            <p:cNvSpPr/>
            <p:nvPr/>
          </p:nvSpPr>
          <p:spPr>
            <a:xfrm>
              <a:off x="5391421" y="3351950"/>
              <a:ext cx="1560830" cy="920115"/>
            </a:xfrm>
            <a:custGeom>
              <a:avLst/>
              <a:gdLst/>
              <a:ahLst/>
              <a:cxnLst/>
              <a:rect l="l" t="t" r="r" b="b"/>
              <a:pathLst>
                <a:path w="1560829" h="920114">
                  <a:moveTo>
                    <a:pt x="11919" y="110577"/>
                  </a:moveTo>
                  <a:lnTo>
                    <a:pt x="42107" y="68423"/>
                  </a:lnTo>
                  <a:lnTo>
                    <a:pt x="88634" y="36388"/>
                  </a:lnTo>
                  <a:lnTo>
                    <a:pt x="149892" y="14386"/>
                  </a:lnTo>
                  <a:lnTo>
                    <a:pt x="224272" y="2327"/>
                  </a:lnTo>
                  <a:lnTo>
                    <a:pt x="265879" y="0"/>
                  </a:lnTo>
                  <a:lnTo>
                    <a:pt x="310162" y="124"/>
                  </a:lnTo>
                  <a:lnTo>
                    <a:pt x="356922" y="2691"/>
                  </a:lnTo>
                  <a:lnTo>
                    <a:pt x="405956" y="7689"/>
                  </a:lnTo>
                  <a:lnTo>
                    <a:pt x="457063" y="15106"/>
                  </a:lnTo>
                  <a:lnTo>
                    <a:pt x="510042" y="24932"/>
                  </a:lnTo>
                  <a:lnTo>
                    <a:pt x="564691" y="37156"/>
                  </a:lnTo>
                  <a:lnTo>
                    <a:pt x="620811" y="51767"/>
                  </a:lnTo>
                  <a:lnTo>
                    <a:pt x="678199" y="68753"/>
                  </a:lnTo>
                  <a:lnTo>
                    <a:pt x="736655" y="88104"/>
                  </a:lnTo>
                  <a:lnTo>
                    <a:pt x="795976" y="109808"/>
                  </a:lnTo>
                  <a:lnTo>
                    <a:pt x="855963" y="133856"/>
                  </a:lnTo>
                  <a:lnTo>
                    <a:pt x="916413" y="160234"/>
                  </a:lnTo>
                  <a:lnTo>
                    <a:pt x="976061" y="188433"/>
                  </a:lnTo>
                  <a:lnTo>
                    <a:pt x="1033643" y="217814"/>
                  </a:lnTo>
                  <a:lnTo>
                    <a:pt x="1089020" y="248234"/>
                  </a:lnTo>
                  <a:lnTo>
                    <a:pt x="1142051" y="279549"/>
                  </a:lnTo>
                  <a:lnTo>
                    <a:pt x="1192595" y="311614"/>
                  </a:lnTo>
                  <a:lnTo>
                    <a:pt x="1240513" y="344285"/>
                  </a:lnTo>
                  <a:lnTo>
                    <a:pt x="1285664" y="377418"/>
                  </a:lnTo>
                  <a:lnTo>
                    <a:pt x="1327907" y="410870"/>
                  </a:lnTo>
                  <a:lnTo>
                    <a:pt x="1367102" y="444495"/>
                  </a:lnTo>
                  <a:lnTo>
                    <a:pt x="1403109" y="478149"/>
                  </a:lnTo>
                  <a:lnTo>
                    <a:pt x="1435788" y="511689"/>
                  </a:lnTo>
                  <a:lnTo>
                    <a:pt x="1464997" y="544971"/>
                  </a:lnTo>
                  <a:lnTo>
                    <a:pt x="1490597" y="577850"/>
                  </a:lnTo>
                  <a:lnTo>
                    <a:pt x="1512448" y="610181"/>
                  </a:lnTo>
                  <a:lnTo>
                    <a:pt x="1544338" y="672627"/>
                  </a:lnTo>
                  <a:lnTo>
                    <a:pt x="1559546" y="731154"/>
                  </a:lnTo>
                  <a:lnTo>
                    <a:pt x="1560542" y="758589"/>
                  </a:lnTo>
                  <a:lnTo>
                    <a:pt x="1556947" y="784611"/>
                  </a:lnTo>
                  <a:lnTo>
                    <a:pt x="1535669" y="831425"/>
                  </a:lnTo>
                  <a:lnTo>
                    <a:pt x="1497117" y="868508"/>
                  </a:lnTo>
                  <a:lnTo>
                    <a:pt x="1443032" y="895516"/>
                  </a:lnTo>
                  <a:lnTo>
                    <a:pt x="1375024" y="912535"/>
                  </a:lnTo>
                  <a:lnTo>
                    <a:pt x="1336301" y="917327"/>
                  </a:lnTo>
                  <a:lnTo>
                    <a:pt x="1294700" y="919655"/>
                  </a:lnTo>
                  <a:lnTo>
                    <a:pt x="1250422" y="919530"/>
                  </a:lnTo>
                  <a:lnTo>
                    <a:pt x="1203667" y="916963"/>
                  </a:lnTo>
                  <a:lnTo>
                    <a:pt x="1154636" y="911966"/>
                  </a:lnTo>
                  <a:lnTo>
                    <a:pt x="1103532" y="904548"/>
                  </a:lnTo>
                  <a:lnTo>
                    <a:pt x="1050554" y="894722"/>
                  </a:lnTo>
                  <a:lnTo>
                    <a:pt x="995903" y="882498"/>
                  </a:lnTo>
                  <a:lnTo>
                    <a:pt x="939780" y="867888"/>
                  </a:lnTo>
                  <a:lnTo>
                    <a:pt x="882387" y="850902"/>
                  </a:lnTo>
                  <a:lnTo>
                    <a:pt x="823924" y="831551"/>
                  </a:lnTo>
                  <a:lnTo>
                    <a:pt x="764592" y="809846"/>
                  </a:lnTo>
                  <a:lnTo>
                    <a:pt x="704592" y="785799"/>
                  </a:lnTo>
                  <a:lnTo>
                    <a:pt x="644125" y="759420"/>
                  </a:lnTo>
                  <a:lnTo>
                    <a:pt x="584494" y="731222"/>
                  </a:lnTo>
                  <a:lnTo>
                    <a:pt x="526925" y="701840"/>
                  </a:lnTo>
                  <a:lnTo>
                    <a:pt x="471559" y="671420"/>
                  </a:lnTo>
                  <a:lnTo>
                    <a:pt x="418535" y="640106"/>
                  </a:lnTo>
                  <a:lnTo>
                    <a:pt x="367996" y="608041"/>
                  </a:lnTo>
                  <a:lnTo>
                    <a:pt x="320081" y="575369"/>
                  </a:lnTo>
                  <a:lnTo>
                    <a:pt x="274932" y="542236"/>
                  </a:lnTo>
                  <a:lnTo>
                    <a:pt x="232688" y="508785"/>
                  </a:lnTo>
                  <a:lnTo>
                    <a:pt x="193490" y="475160"/>
                  </a:lnTo>
                  <a:lnTo>
                    <a:pt x="157479" y="441505"/>
                  </a:lnTo>
                  <a:lnTo>
                    <a:pt x="124796" y="407965"/>
                  </a:lnTo>
                  <a:lnTo>
                    <a:pt x="95582" y="374684"/>
                  </a:lnTo>
                  <a:lnTo>
                    <a:pt x="69976" y="341805"/>
                  </a:lnTo>
                  <a:lnTo>
                    <a:pt x="48119" y="309473"/>
                  </a:lnTo>
                  <a:lnTo>
                    <a:pt x="16217" y="247028"/>
                  </a:lnTo>
                  <a:lnTo>
                    <a:pt x="1000" y="188500"/>
                  </a:lnTo>
                  <a:lnTo>
                    <a:pt x="0" y="161066"/>
                  </a:lnTo>
                  <a:lnTo>
                    <a:pt x="3593" y="135043"/>
                  </a:lnTo>
                  <a:lnTo>
                    <a:pt x="11919" y="110577"/>
                  </a:lnTo>
                  <a:close/>
                </a:path>
              </a:pathLst>
            </a:custGeom>
            <a:ln w="57150">
              <a:solidFill>
                <a:srgbClr val="EC7C30"/>
              </a:solidFill>
            </a:ln>
          </p:spPr>
          <p:txBody>
            <a:bodyPr wrap="square" lIns="0" tIns="0" rIns="0" bIns="0" rtlCol="0"/>
            <a:lstStyle/>
            <a:p>
              <a:endParaRPr/>
            </a:p>
          </p:txBody>
        </p:sp>
        <p:sp>
          <p:nvSpPr>
            <p:cNvPr id="110" name="object 59">
              <a:extLst>
                <a:ext uri="{FF2B5EF4-FFF2-40B4-BE49-F238E27FC236}">
                  <a16:creationId xmlns:a16="http://schemas.microsoft.com/office/drawing/2014/main" id="{E9E2F7D6-D89B-4405-90A5-636C4FE17024}"/>
                </a:ext>
              </a:extLst>
            </p:cNvPr>
            <p:cNvSpPr/>
            <p:nvPr/>
          </p:nvSpPr>
          <p:spPr>
            <a:xfrm>
              <a:off x="5478779" y="5175504"/>
              <a:ext cx="187452" cy="188975"/>
            </a:xfrm>
            <a:prstGeom prst="rect">
              <a:avLst/>
            </a:prstGeom>
            <a:blipFill>
              <a:blip r:embed="rId32" cstate="print"/>
              <a:stretch>
                <a:fillRect/>
              </a:stretch>
            </a:blipFill>
          </p:spPr>
          <p:txBody>
            <a:bodyPr wrap="square" lIns="0" tIns="0" rIns="0" bIns="0" rtlCol="0"/>
            <a:lstStyle/>
            <a:p>
              <a:endParaRPr/>
            </a:p>
          </p:txBody>
        </p:sp>
        <p:sp>
          <p:nvSpPr>
            <p:cNvPr id="111" name="object 60">
              <a:extLst>
                <a:ext uri="{FF2B5EF4-FFF2-40B4-BE49-F238E27FC236}">
                  <a16:creationId xmlns:a16="http://schemas.microsoft.com/office/drawing/2014/main" id="{21528800-810E-4EEC-A9EA-AFBCD0EEB763}"/>
                </a:ext>
              </a:extLst>
            </p:cNvPr>
            <p:cNvSpPr/>
            <p:nvPr/>
          </p:nvSpPr>
          <p:spPr>
            <a:xfrm>
              <a:off x="5475731" y="5172456"/>
              <a:ext cx="193548" cy="195072"/>
            </a:xfrm>
            <a:prstGeom prst="rect">
              <a:avLst/>
            </a:prstGeom>
            <a:blipFill>
              <a:blip r:embed="rId17" cstate="print"/>
              <a:stretch>
                <a:fillRect/>
              </a:stretch>
            </a:blipFill>
          </p:spPr>
          <p:txBody>
            <a:bodyPr wrap="square" lIns="0" tIns="0" rIns="0" bIns="0" rtlCol="0"/>
            <a:lstStyle/>
            <a:p>
              <a:endParaRPr/>
            </a:p>
          </p:txBody>
        </p:sp>
        <p:sp>
          <p:nvSpPr>
            <p:cNvPr id="112" name="object 61">
              <a:extLst>
                <a:ext uri="{FF2B5EF4-FFF2-40B4-BE49-F238E27FC236}">
                  <a16:creationId xmlns:a16="http://schemas.microsoft.com/office/drawing/2014/main" id="{90B19C76-A54C-4C0E-A03D-5D9FFEA23431}"/>
                </a:ext>
              </a:extLst>
            </p:cNvPr>
            <p:cNvSpPr/>
            <p:nvPr/>
          </p:nvSpPr>
          <p:spPr>
            <a:xfrm>
              <a:off x="6733031" y="4902708"/>
              <a:ext cx="188975" cy="188975"/>
            </a:xfrm>
            <a:prstGeom prst="rect">
              <a:avLst/>
            </a:prstGeom>
            <a:blipFill>
              <a:blip r:embed="rId11" cstate="print"/>
              <a:stretch>
                <a:fillRect/>
              </a:stretch>
            </a:blipFill>
          </p:spPr>
          <p:txBody>
            <a:bodyPr wrap="square" lIns="0" tIns="0" rIns="0" bIns="0" rtlCol="0"/>
            <a:lstStyle/>
            <a:p>
              <a:endParaRPr/>
            </a:p>
          </p:txBody>
        </p:sp>
        <p:sp>
          <p:nvSpPr>
            <p:cNvPr id="113" name="object 62">
              <a:extLst>
                <a:ext uri="{FF2B5EF4-FFF2-40B4-BE49-F238E27FC236}">
                  <a16:creationId xmlns:a16="http://schemas.microsoft.com/office/drawing/2014/main" id="{C45A48D4-597C-455A-83C6-D34FC7AA2F29}"/>
                </a:ext>
              </a:extLst>
            </p:cNvPr>
            <p:cNvSpPr/>
            <p:nvPr/>
          </p:nvSpPr>
          <p:spPr>
            <a:xfrm>
              <a:off x="6733031" y="4902708"/>
              <a:ext cx="189230" cy="189230"/>
            </a:xfrm>
            <a:custGeom>
              <a:avLst/>
              <a:gdLst/>
              <a:ahLst/>
              <a:cxnLst/>
              <a:rect l="l" t="t" r="r" b="b"/>
              <a:pathLst>
                <a:path w="189229" h="189229">
                  <a:moveTo>
                    <a:pt x="0" y="94488"/>
                  </a:moveTo>
                  <a:lnTo>
                    <a:pt x="7423" y="57703"/>
                  </a:lnTo>
                  <a:lnTo>
                    <a:pt x="27670" y="27670"/>
                  </a:lnTo>
                  <a:lnTo>
                    <a:pt x="57703" y="7423"/>
                  </a:lnTo>
                  <a:lnTo>
                    <a:pt x="94488" y="0"/>
                  </a:lnTo>
                  <a:lnTo>
                    <a:pt x="131272" y="7423"/>
                  </a:lnTo>
                  <a:lnTo>
                    <a:pt x="161305" y="27670"/>
                  </a:lnTo>
                  <a:lnTo>
                    <a:pt x="181552" y="57703"/>
                  </a:lnTo>
                  <a:lnTo>
                    <a:pt x="188975" y="94488"/>
                  </a:lnTo>
                  <a:lnTo>
                    <a:pt x="181552" y="131272"/>
                  </a:lnTo>
                  <a:lnTo>
                    <a:pt x="161305" y="161305"/>
                  </a:lnTo>
                  <a:lnTo>
                    <a:pt x="131272" y="181552"/>
                  </a:lnTo>
                  <a:lnTo>
                    <a:pt x="94488" y="188976"/>
                  </a:lnTo>
                  <a:lnTo>
                    <a:pt x="57703" y="181552"/>
                  </a:lnTo>
                  <a:lnTo>
                    <a:pt x="27670" y="161305"/>
                  </a:lnTo>
                  <a:lnTo>
                    <a:pt x="7423" y="131272"/>
                  </a:lnTo>
                  <a:lnTo>
                    <a:pt x="0" y="94488"/>
                  </a:lnTo>
                  <a:close/>
                </a:path>
              </a:pathLst>
            </a:custGeom>
            <a:ln w="6096">
              <a:solidFill>
                <a:srgbClr val="6FAC46"/>
              </a:solidFill>
            </a:ln>
          </p:spPr>
          <p:txBody>
            <a:bodyPr wrap="square" lIns="0" tIns="0" rIns="0" bIns="0" rtlCol="0"/>
            <a:lstStyle/>
            <a:p>
              <a:endParaRPr/>
            </a:p>
          </p:txBody>
        </p:sp>
        <p:sp>
          <p:nvSpPr>
            <p:cNvPr id="114" name="object 63">
              <a:extLst>
                <a:ext uri="{FF2B5EF4-FFF2-40B4-BE49-F238E27FC236}">
                  <a16:creationId xmlns:a16="http://schemas.microsoft.com/office/drawing/2014/main" id="{DBAAB2B0-6E81-4D8E-B50D-031D25811A41}"/>
                </a:ext>
              </a:extLst>
            </p:cNvPr>
            <p:cNvSpPr/>
            <p:nvPr/>
          </p:nvSpPr>
          <p:spPr>
            <a:xfrm>
              <a:off x="6733031" y="4590288"/>
              <a:ext cx="188975" cy="188975"/>
            </a:xfrm>
            <a:prstGeom prst="rect">
              <a:avLst/>
            </a:prstGeom>
            <a:blipFill>
              <a:blip r:embed="rId11" cstate="print"/>
              <a:stretch>
                <a:fillRect/>
              </a:stretch>
            </a:blipFill>
          </p:spPr>
          <p:txBody>
            <a:bodyPr wrap="square" lIns="0" tIns="0" rIns="0" bIns="0" rtlCol="0"/>
            <a:lstStyle/>
            <a:p>
              <a:endParaRPr/>
            </a:p>
          </p:txBody>
        </p:sp>
        <p:sp>
          <p:nvSpPr>
            <p:cNvPr id="115" name="object 64">
              <a:extLst>
                <a:ext uri="{FF2B5EF4-FFF2-40B4-BE49-F238E27FC236}">
                  <a16:creationId xmlns:a16="http://schemas.microsoft.com/office/drawing/2014/main" id="{382C1FDD-2C7B-4F36-A50E-A432EFBDC7F4}"/>
                </a:ext>
              </a:extLst>
            </p:cNvPr>
            <p:cNvSpPr/>
            <p:nvPr/>
          </p:nvSpPr>
          <p:spPr>
            <a:xfrm>
              <a:off x="6729983" y="4587240"/>
              <a:ext cx="195072" cy="195072"/>
            </a:xfrm>
            <a:prstGeom prst="rect">
              <a:avLst/>
            </a:prstGeom>
            <a:blipFill>
              <a:blip r:embed="rId8" cstate="print"/>
              <a:stretch>
                <a:fillRect/>
              </a:stretch>
            </a:blipFill>
          </p:spPr>
          <p:txBody>
            <a:bodyPr wrap="square" lIns="0" tIns="0" rIns="0" bIns="0" rtlCol="0"/>
            <a:lstStyle/>
            <a:p>
              <a:endParaRPr/>
            </a:p>
          </p:txBody>
        </p:sp>
        <p:sp>
          <p:nvSpPr>
            <p:cNvPr id="116" name="object 65">
              <a:extLst>
                <a:ext uri="{FF2B5EF4-FFF2-40B4-BE49-F238E27FC236}">
                  <a16:creationId xmlns:a16="http://schemas.microsoft.com/office/drawing/2014/main" id="{A1A5E249-A195-4B28-96EE-0BA7120E5AD1}"/>
                </a:ext>
              </a:extLst>
            </p:cNvPr>
            <p:cNvSpPr/>
            <p:nvPr/>
          </p:nvSpPr>
          <p:spPr>
            <a:xfrm>
              <a:off x="6519671" y="4821936"/>
              <a:ext cx="188975" cy="188975"/>
            </a:xfrm>
            <a:prstGeom prst="rect">
              <a:avLst/>
            </a:prstGeom>
            <a:blipFill>
              <a:blip r:embed="rId33" cstate="print"/>
              <a:stretch>
                <a:fillRect/>
              </a:stretch>
            </a:blipFill>
          </p:spPr>
          <p:txBody>
            <a:bodyPr wrap="square" lIns="0" tIns="0" rIns="0" bIns="0" rtlCol="0"/>
            <a:lstStyle/>
            <a:p>
              <a:endParaRPr/>
            </a:p>
          </p:txBody>
        </p:sp>
        <p:sp>
          <p:nvSpPr>
            <p:cNvPr id="117" name="object 66">
              <a:extLst>
                <a:ext uri="{FF2B5EF4-FFF2-40B4-BE49-F238E27FC236}">
                  <a16:creationId xmlns:a16="http://schemas.microsoft.com/office/drawing/2014/main" id="{894BF6E2-2EA2-4C6A-B467-29F1174CD510}"/>
                </a:ext>
              </a:extLst>
            </p:cNvPr>
            <p:cNvSpPr/>
            <p:nvPr/>
          </p:nvSpPr>
          <p:spPr>
            <a:xfrm>
              <a:off x="6519671" y="4821936"/>
              <a:ext cx="189230" cy="189230"/>
            </a:xfrm>
            <a:custGeom>
              <a:avLst/>
              <a:gdLst/>
              <a:ahLst/>
              <a:cxnLst/>
              <a:rect l="l" t="t" r="r" b="b"/>
              <a:pathLst>
                <a:path w="189229" h="189229">
                  <a:moveTo>
                    <a:pt x="0" y="94487"/>
                  </a:moveTo>
                  <a:lnTo>
                    <a:pt x="7423" y="57703"/>
                  </a:lnTo>
                  <a:lnTo>
                    <a:pt x="27670" y="27670"/>
                  </a:lnTo>
                  <a:lnTo>
                    <a:pt x="57703" y="7423"/>
                  </a:lnTo>
                  <a:lnTo>
                    <a:pt x="94487" y="0"/>
                  </a:lnTo>
                  <a:lnTo>
                    <a:pt x="131272" y="7423"/>
                  </a:lnTo>
                  <a:lnTo>
                    <a:pt x="161305" y="27670"/>
                  </a:lnTo>
                  <a:lnTo>
                    <a:pt x="181552" y="57703"/>
                  </a:lnTo>
                  <a:lnTo>
                    <a:pt x="188975" y="94487"/>
                  </a:lnTo>
                  <a:lnTo>
                    <a:pt x="181552" y="131272"/>
                  </a:lnTo>
                  <a:lnTo>
                    <a:pt x="161305" y="161305"/>
                  </a:lnTo>
                  <a:lnTo>
                    <a:pt x="131272" y="181552"/>
                  </a:lnTo>
                  <a:lnTo>
                    <a:pt x="94487" y="188975"/>
                  </a:lnTo>
                  <a:lnTo>
                    <a:pt x="57703" y="181552"/>
                  </a:lnTo>
                  <a:lnTo>
                    <a:pt x="27670" y="161305"/>
                  </a:lnTo>
                  <a:lnTo>
                    <a:pt x="7423" y="131272"/>
                  </a:lnTo>
                  <a:lnTo>
                    <a:pt x="0" y="94487"/>
                  </a:lnTo>
                  <a:close/>
                </a:path>
              </a:pathLst>
            </a:custGeom>
            <a:ln w="6096">
              <a:solidFill>
                <a:srgbClr val="6FAC46"/>
              </a:solidFill>
            </a:ln>
          </p:spPr>
          <p:txBody>
            <a:bodyPr wrap="square" lIns="0" tIns="0" rIns="0" bIns="0" rtlCol="0"/>
            <a:lstStyle/>
            <a:p>
              <a:endParaRPr/>
            </a:p>
          </p:txBody>
        </p:sp>
        <p:sp>
          <p:nvSpPr>
            <p:cNvPr id="118" name="object 67">
              <a:extLst>
                <a:ext uri="{FF2B5EF4-FFF2-40B4-BE49-F238E27FC236}">
                  <a16:creationId xmlns:a16="http://schemas.microsoft.com/office/drawing/2014/main" id="{A44BCD65-3D13-49AE-A686-3415C1AFA260}"/>
                </a:ext>
              </a:extLst>
            </p:cNvPr>
            <p:cNvSpPr/>
            <p:nvPr/>
          </p:nvSpPr>
          <p:spPr>
            <a:xfrm>
              <a:off x="6030467" y="4986528"/>
              <a:ext cx="187452" cy="188976"/>
            </a:xfrm>
            <a:prstGeom prst="rect">
              <a:avLst/>
            </a:prstGeom>
            <a:blipFill>
              <a:blip r:embed="rId34" cstate="print"/>
              <a:stretch>
                <a:fillRect/>
              </a:stretch>
            </a:blipFill>
          </p:spPr>
          <p:txBody>
            <a:bodyPr wrap="square" lIns="0" tIns="0" rIns="0" bIns="0" rtlCol="0"/>
            <a:lstStyle/>
            <a:p>
              <a:endParaRPr/>
            </a:p>
          </p:txBody>
        </p:sp>
        <p:sp>
          <p:nvSpPr>
            <p:cNvPr id="119" name="object 68">
              <a:extLst>
                <a:ext uri="{FF2B5EF4-FFF2-40B4-BE49-F238E27FC236}">
                  <a16:creationId xmlns:a16="http://schemas.microsoft.com/office/drawing/2014/main" id="{35E22855-1334-4AEE-958F-C8DB17660968}"/>
                </a:ext>
              </a:extLst>
            </p:cNvPr>
            <p:cNvSpPr/>
            <p:nvPr/>
          </p:nvSpPr>
          <p:spPr>
            <a:xfrm>
              <a:off x="6027419" y="4983480"/>
              <a:ext cx="193548" cy="195072"/>
            </a:xfrm>
            <a:prstGeom prst="rect">
              <a:avLst/>
            </a:prstGeom>
            <a:blipFill>
              <a:blip r:embed="rId17" cstate="print"/>
              <a:stretch>
                <a:fillRect/>
              </a:stretch>
            </a:blipFill>
          </p:spPr>
          <p:txBody>
            <a:bodyPr wrap="square" lIns="0" tIns="0" rIns="0" bIns="0" rtlCol="0"/>
            <a:lstStyle/>
            <a:p>
              <a:endParaRPr/>
            </a:p>
          </p:txBody>
        </p:sp>
        <p:sp>
          <p:nvSpPr>
            <p:cNvPr id="120" name="object 69">
              <a:extLst>
                <a:ext uri="{FF2B5EF4-FFF2-40B4-BE49-F238E27FC236}">
                  <a16:creationId xmlns:a16="http://schemas.microsoft.com/office/drawing/2014/main" id="{3003B609-0387-400F-9B4F-7ACFDBF89C60}"/>
                </a:ext>
              </a:extLst>
            </p:cNvPr>
            <p:cNvSpPr/>
            <p:nvPr/>
          </p:nvSpPr>
          <p:spPr>
            <a:xfrm>
              <a:off x="5785103" y="5535168"/>
              <a:ext cx="188975" cy="188975"/>
            </a:xfrm>
            <a:prstGeom prst="rect">
              <a:avLst/>
            </a:prstGeom>
            <a:blipFill>
              <a:blip r:embed="rId35" cstate="print"/>
              <a:stretch>
                <a:fillRect/>
              </a:stretch>
            </a:blipFill>
          </p:spPr>
          <p:txBody>
            <a:bodyPr wrap="square" lIns="0" tIns="0" rIns="0" bIns="0" rtlCol="0"/>
            <a:lstStyle/>
            <a:p>
              <a:endParaRPr/>
            </a:p>
          </p:txBody>
        </p:sp>
        <p:sp>
          <p:nvSpPr>
            <p:cNvPr id="121" name="object 70">
              <a:extLst>
                <a:ext uri="{FF2B5EF4-FFF2-40B4-BE49-F238E27FC236}">
                  <a16:creationId xmlns:a16="http://schemas.microsoft.com/office/drawing/2014/main" id="{B6D2956D-E4AD-4CD5-9AB1-5D783F2AC7D0}"/>
                </a:ext>
              </a:extLst>
            </p:cNvPr>
            <p:cNvSpPr/>
            <p:nvPr/>
          </p:nvSpPr>
          <p:spPr>
            <a:xfrm>
              <a:off x="5782055" y="5532120"/>
              <a:ext cx="195072" cy="195071"/>
            </a:xfrm>
            <a:prstGeom prst="rect">
              <a:avLst/>
            </a:prstGeom>
            <a:blipFill>
              <a:blip r:embed="rId36" cstate="print"/>
              <a:stretch>
                <a:fillRect/>
              </a:stretch>
            </a:blipFill>
          </p:spPr>
          <p:txBody>
            <a:bodyPr wrap="square" lIns="0" tIns="0" rIns="0" bIns="0" rtlCol="0"/>
            <a:lstStyle/>
            <a:p>
              <a:endParaRPr/>
            </a:p>
          </p:txBody>
        </p:sp>
        <p:sp>
          <p:nvSpPr>
            <p:cNvPr id="122" name="object 71">
              <a:extLst>
                <a:ext uri="{FF2B5EF4-FFF2-40B4-BE49-F238E27FC236}">
                  <a16:creationId xmlns:a16="http://schemas.microsoft.com/office/drawing/2014/main" id="{6506D2C1-54CD-4438-B9E3-7E7795B8DD99}"/>
                </a:ext>
              </a:extLst>
            </p:cNvPr>
            <p:cNvSpPr/>
            <p:nvPr/>
          </p:nvSpPr>
          <p:spPr>
            <a:xfrm>
              <a:off x="5993891" y="4562856"/>
              <a:ext cx="188975" cy="187451"/>
            </a:xfrm>
            <a:prstGeom prst="rect">
              <a:avLst/>
            </a:prstGeom>
            <a:blipFill>
              <a:blip r:embed="rId37" cstate="print"/>
              <a:stretch>
                <a:fillRect/>
              </a:stretch>
            </a:blipFill>
          </p:spPr>
          <p:txBody>
            <a:bodyPr wrap="square" lIns="0" tIns="0" rIns="0" bIns="0" rtlCol="0"/>
            <a:lstStyle/>
            <a:p>
              <a:endParaRPr/>
            </a:p>
          </p:txBody>
        </p:sp>
        <p:sp>
          <p:nvSpPr>
            <p:cNvPr id="123" name="object 72">
              <a:extLst>
                <a:ext uri="{FF2B5EF4-FFF2-40B4-BE49-F238E27FC236}">
                  <a16:creationId xmlns:a16="http://schemas.microsoft.com/office/drawing/2014/main" id="{4B2AFD27-E37E-4E75-94C9-D590510C1777}"/>
                </a:ext>
              </a:extLst>
            </p:cNvPr>
            <p:cNvSpPr/>
            <p:nvPr/>
          </p:nvSpPr>
          <p:spPr>
            <a:xfrm>
              <a:off x="5990843" y="4559808"/>
              <a:ext cx="195072" cy="193548"/>
            </a:xfrm>
            <a:prstGeom prst="rect">
              <a:avLst/>
            </a:prstGeom>
            <a:blipFill>
              <a:blip r:embed="rId38" cstate="print"/>
              <a:stretch>
                <a:fillRect/>
              </a:stretch>
            </a:blipFill>
          </p:spPr>
          <p:txBody>
            <a:bodyPr wrap="square" lIns="0" tIns="0" rIns="0" bIns="0" rtlCol="0"/>
            <a:lstStyle/>
            <a:p>
              <a:endParaRPr/>
            </a:p>
          </p:txBody>
        </p:sp>
        <p:sp>
          <p:nvSpPr>
            <p:cNvPr id="124" name="object 73">
              <a:extLst>
                <a:ext uri="{FF2B5EF4-FFF2-40B4-BE49-F238E27FC236}">
                  <a16:creationId xmlns:a16="http://schemas.microsoft.com/office/drawing/2014/main" id="{5E83F46E-35C7-4A39-B7E4-34E3CE208626}"/>
                </a:ext>
              </a:extLst>
            </p:cNvPr>
            <p:cNvSpPr/>
            <p:nvPr/>
          </p:nvSpPr>
          <p:spPr>
            <a:xfrm>
              <a:off x="6559295" y="5352288"/>
              <a:ext cx="188975" cy="188975"/>
            </a:xfrm>
            <a:prstGeom prst="rect">
              <a:avLst/>
            </a:prstGeom>
            <a:blipFill>
              <a:blip r:embed="rId39" cstate="print"/>
              <a:stretch>
                <a:fillRect/>
              </a:stretch>
            </a:blipFill>
          </p:spPr>
          <p:txBody>
            <a:bodyPr wrap="square" lIns="0" tIns="0" rIns="0" bIns="0" rtlCol="0"/>
            <a:lstStyle/>
            <a:p>
              <a:endParaRPr/>
            </a:p>
          </p:txBody>
        </p:sp>
        <p:sp>
          <p:nvSpPr>
            <p:cNvPr id="125" name="object 74">
              <a:extLst>
                <a:ext uri="{FF2B5EF4-FFF2-40B4-BE49-F238E27FC236}">
                  <a16:creationId xmlns:a16="http://schemas.microsoft.com/office/drawing/2014/main" id="{9CE59F50-42BD-465F-B6D5-818466560BEB}"/>
                </a:ext>
              </a:extLst>
            </p:cNvPr>
            <p:cNvSpPr/>
            <p:nvPr/>
          </p:nvSpPr>
          <p:spPr>
            <a:xfrm>
              <a:off x="6556247" y="5349240"/>
              <a:ext cx="195072" cy="195071"/>
            </a:xfrm>
            <a:prstGeom prst="rect">
              <a:avLst/>
            </a:prstGeom>
            <a:blipFill>
              <a:blip r:embed="rId8" cstate="print"/>
              <a:stretch>
                <a:fillRect/>
              </a:stretch>
            </a:blipFill>
          </p:spPr>
          <p:txBody>
            <a:bodyPr wrap="square" lIns="0" tIns="0" rIns="0" bIns="0" rtlCol="0"/>
            <a:lstStyle/>
            <a:p>
              <a:endParaRPr/>
            </a:p>
          </p:txBody>
        </p:sp>
        <p:sp>
          <p:nvSpPr>
            <p:cNvPr id="126" name="object 75">
              <a:extLst>
                <a:ext uri="{FF2B5EF4-FFF2-40B4-BE49-F238E27FC236}">
                  <a16:creationId xmlns:a16="http://schemas.microsoft.com/office/drawing/2014/main" id="{6C84F737-283C-419F-8B6D-E90F1616E499}"/>
                </a:ext>
              </a:extLst>
            </p:cNvPr>
            <p:cNvSpPr/>
            <p:nvPr/>
          </p:nvSpPr>
          <p:spPr>
            <a:xfrm>
              <a:off x="5289803" y="4789932"/>
              <a:ext cx="188975" cy="187451"/>
            </a:xfrm>
            <a:prstGeom prst="rect">
              <a:avLst/>
            </a:prstGeom>
            <a:blipFill>
              <a:blip r:embed="rId40" cstate="print"/>
              <a:stretch>
                <a:fillRect/>
              </a:stretch>
            </a:blipFill>
          </p:spPr>
          <p:txBody>
            <a:bodyPr wrap="square" lIns="0" tIns="0" rIns="0" bIns="0" rtlCol="0"/>
            <a:lstStyle/>
            <a:p>
              <a:endParaRPr/>
            </a:p>
          </p:txBody>
        </p:sp>
        <p:sp>
          <p:nvSpPr>
            <p:cNvPr id="127" name="object 76">
              <a:extLst>
                <a:ext uri="{FF2B5EF4-FFF2-40B4-BE49-F238E27FC236}">
                  <a16:creationId xmlns:a16="http://schemas.microsoft.com/office/drawing/2014/main" id="{DC1E4E78-5890-45FD-BE9B-163018DA3BD9}"/>
                </a:ext>
              </a:extLst>
            </p:cNvPr>
            <p:cNvSpPr/>
            <p:nvPr/>
          </p:nvSpPr>
          <p:spPr>
            <a:xfrm>
              <a:off x="5286755" y="4786884"/>
              <a:ext cx="195072" cy="193548"/>
            </a:xfrm>
            <a:prstGeom prst="rect">
              <a:avLst/>
            </a:prstGeom>
            <a:blipFill>
              <a:blip r:embed="rId38" cstate="print"/>
              <a:stretch>
                <a:fillRect/>
              </a:stretch>
            </a:blipFill>
          </p:spPr>
          <p:txBody>
            <a:bodyPr wrap="square" lIns="0" tIns="0" rIns="0" bIns="0" rtlCol="0"/>
            <a:lstStyle/>
            <a:p>
              <a:endParaRPr/>
            </a:p>
          </p:txBody>
        </p:sp>
        <p:sp>
          <p:nvSpPr>
            <p:cNvPr id="128" name="object 77">
              <a:extLst>
                <a:ext uri="{FF2B5EF4-FFF2-40B4-BE49-F238E27FC236}">
                  <a16:creationId xmlns:a16="http://schemas.microsoft.com/office/drawing/2014/main" id="{CFDD021D-A1E8-4D82-96C8-B3C94EB15839}"/>
                </a:ext>
              </a:extLst>
            </p:cNvPr>
            <p:cNvSpPr/>
            <p:nvPr/>
          </p:nvSpPr>
          <p:spPr>
            <a:xfrm>
              <a:off x="5637275" y="4600956"/>
              <a:ext cx="188975" cy="188975"/>
            </a:xfrm>
            <a:prstGeom prst="rect">
              <a:avLst/>
            </a:prstGeom>
            <a:blipFill>
              <a:blip r:embed="rId35" cstate="print"/>
              <a:stretch>
                <a:fillRect/>
              </a:stretch>
            </a:blipFill>
          </p:spPr>
          <p:txBody>
            <a:bodyPr wrap="square" lIns="0" tIns="0" rIns="0" bIns="0" rtlCol="0"/>
            <a:lstStyle/>
            <a:p>
              <a:endParaRPr/>
            </a:p>
          </p:txBody>
        </p:sp>
        <p:sp>
          <p:nvSpPr>
            <p:cNvPr id="129" name="object 78">
              <a:extLst>
                <a:ext uri="{FF2B5EF4-FFF2-40B4-BE49-F238E27FC236}">
                  <a16:creationId xmlns:a16="http://schemas.microsoft.com/office/drawing/2014/main" id="{F23B6719-207F-4E0C-A39B-D759E204141D}"/>
                </a:ext>
              </a:extLst>
            </p:cNvPr>
            <p:cNvSpPr/>
            <p:nvPr/>
          </p:nvSpPr>
          <p:spPr>
            <a:xfrm>
              <a:off x="5637275" y="4600956"/>
              <a:ext cx="189230" cy="189230"/>
            </a:xfrm>
            <a:custGeom>
              <a:avLst/>
              <a:gdLst/>
              <a:ahLst/>
              <a:cxnLst/>
              <a:rect l="l" t="t" r="r" b="b"/>
              <a:pathLst>
                <a:path w="189229" h="189229">
                  <a:moveTo>
                    <a:pt x="0" y="94488"/>
                  </a:moveTo>
                  <a:lnTo>
                    <a:pt x="7423" y="57703"/>
                  </a:lnTo>
                  <a:lnTo>
                    <a:pt x="27670" y="27670"/>
                  </a:lnTo>
                  <a:lnTo>
                    <a:pt x="57703" y="7423"/>
                  </a:lnTo>
                  <a:lnTo>
                    <a:pt x="94487" y="0"/>
                  </a:lnTo>
                  <a:lnTo>
                    <a:pt x="131272" y="7423"/>
                  </a:lnTo>
                  <a:lnTo>
                    <a:pt x="161305" y="27670"/>
                  </a:lnTo>
                  <a:lnTo>
                    <a:pt x="181552" y="57703"/>
                  </a:lnTo>
                  <a:lnTo>
                    <a:pt x="188975" y="94488"/>
                  </a:lnTo>
                  <a:lnTo>
                    <a:pt x="181552" y="131272"/>
                  </a:lnTo>
                  <a:lnTo>
                    <a:pt x="161305" y="161305"/>
                  </a:lnTo>
                  <a:lnTo>
                    <a:pt x="131272" y="181552"/>
                  </a:lnTo>
                  <a:lnTo>
                    <a:pt x="94487" y="188976"/>
                  </a:lnTo>
                  <a:lnTo>
                    <a:pt x="57703" y="181552"/>
                  </a:lnTo>
                  <a:lnTo>
                    <a:pt x="27670" y="161305"/>
                  </a:lnTo>
                  <a:lnTo>
                    <a:pt x="7423" y="131272"/>
                  </a:lnTo>
                  <a:lnTo>
                    <a:pt x="0" y="94488"/>
                  </a:lnTo>
                  <a:close/>
                </a:path>
              </a:pathLst>
            </a:custGeom>
            <a:ln w="6096">
              <a:solidFill>
                <a:srgbClr val="6FAC46"/>
              </a:solidFill>
            </a:ln>
          </p:spPr>
          <p:txBody>
            <a:bodyPr wrap="square" lIns="0" tIns="0" rIns="0" bIns="0" rtlCol="0"/>
            <a:lstStyle/>
            <a:p>
              <a:endParaRPr/>
            </a:p>
          </p:txBody>
        </p:sp>
        <p:sp>
          <p:nvSpPr>
            <p:cNvPr id="130" name="object 79">
              <a:extLst>
                <a:ext uri="{FF2B5EF4-FFF2-40B4-BE49-F238E27FC236}">
                  <a16:creationId xmlns:a16="http://schemas.microsoft.com/office/drawing/2014/main" id="{4511B4C1-1411-4F23-815E-1382772E172D}"/>
                </a:ext>
              </a:extLst>
            </p:cNvPr>
            <p:cNvSpPr/>
            <p:nvPr/>
          </p:nvSpPr>
          <p:spPr>
            <a:xfrm>
              <a:off x="5731763" y="4800600"/>
              <a:ext cx="188975" cy="188975"/>
            </a:xfrm>
            <a:prstGeom prst="rect">
              <a:avLst/>
            </a:prstGeom>
            <a:blipFill>
              <a:blip r:embed="rId41" cstate="print"/>
              <a:stretch>
                <a:fillRect/>
              </a:stretch>
            </a:blipFill>
          </p:spPr>
          <p:txBody>
            <a:bodyPr wrap="square" lIns="0" tIns="0" rIns="0" bIns="0" rtlCol="0"/>
            <a:lstStyle/>
            <a:p>
              <a:endParaRPr/>
            </a:p>
          </p:txBody>
        </p:sp>
        <p:sp>
          <p:nvSpPr>
            <p:cNvPr id="131" name="object 80">
              <a:extLst>
                <a:ext uri="{FF2B5EF4-FFF2-40B4-BE49-F238E27FC236}">
                  <a16:creationId xmlns:a16="http://schemas.microsoft.com/office/drawing/2014/main" id="{930D95E0-D2A2-42CE-BE2B-621E6566E46C}"/>
                </a:ext>
              </a:extLst>
            </p:cNvPr>
            <p:cNvSpPr/>
            <p:nvPr/>
          </p:nvSpPr>
          <p:spPr>
            <a:xfrm>
              <a:off x="5731763" y="4800600"/>
              <a:ext cx="189230" cy="189230"/>
            </a:xfrm>
            <a:custGeom>
              <a:avLst/>
              <a:gdLst/>
              <a:ahLst/>
              <a:cxnLst/>
              <a:rect l="l" t="t" r="r" b="b"/>
              <a:pathLst>
                <a:path w="189229" h="189229">
                  <a:moveTo>
                    <a:pt x="0" y="94487"/>
                  </a:moveTo>
                  <a:lnTo>
                    <a:pt x="7423" y="57703"/>
                  </a:lnTo>
                  <a:lnTo>
                    <a:pt x="27670" y="27670"/>
                  </a:lnTo>
                  <a:lnTo>
                    <a:pt x="57703" y="7423"/>
                  </a:lnTo>
                  <a:lnTo>
                    <a:pt x="94487" y="0"/>
                  </a:lnTo>
                  <a:lnTo>
                    <a:pt x="131272" y="7423"/>
                  </a:lnTo>
                  <a:lnTo>
                    <a:pt x="161305" y="27670"/>
                  </a:lnTo>
                  <a:lnTo>
                    <a:pt x="181552" y="57703"/>
                  </a:lnTo>
                  <a:lnTo>
                    <a:pt x="188975" y="94487"/>
                  </a:lnTo>
                  <a:lnTo>
                    <a:pt x="181552" y="131272"/>
                  </a:lnTo>
                  <a:lnTo>
                    <a:pt x="161305" y="161305"/>
                  </a:lnTo>
                  <a:lnTo>
                    <a:pt x="131272" y="181552"/>
                  </a:lnTo>
                  <a:lnTo>
                    <a:pt x="94487" y="188975"/>
                  </a:lnTo>
                  <a:lnTo>
                    <a:pt x="57703" y="181552"/>
                  </a:lnTo>
                  <a:lnTo>
                    <a:pt x="27670" y="161305"/>
                  </a:lnTo>
                  <a:lnTo>
                    <a:pt x="7423" y="131272"/>
                  </a:lnTo>
                  <a:lnTo>
                    <a:pt x="0" y="94487"/>
                  </a:lnTo>
                  <a:close/>
                </a:path>
              </a:pathLst>
            </a:custGeom>
            <a:ln w="6096">
              <a:solidFill>
                <a:srgbClr val="6FAC46"/>
              </a:solidFill>
            </a:ln>
          </p:spPr>
          <p:txBody>
            <a:bodyPr wrap="square" lIns="0" tIns="0" rIns="0" bIns="0" rtlCol="0"/>
            <a:lstStyle/>
            <a:p>
              <a:endParaRPr/>
            </a:p>
          </p:txBody>
        </p:sp>
        <p:sp>
          <p:nvSpPr>
            <p:cNvPr id="132" name="object 81">
              <a:extLst>
                <a:ext uri="{FF2B5EF4-FFF2-40B4-BE49-F238E27FC236}">
                  <a16:creationId xmlns:a16="http://schemas.microsoft.com/office/drawing/2014/main" id="{2498D07E-34DD-4B3D-AA92-4B93043BDD38}"/>
                </a:ext>
              </a:extLst>
            </p:cNvPr>
            <p:cNvSpPr/>
            <p:nvPr/>
          </p:nvSpPr>
          <p:spPr>
            <a:xfrm>
              <a:off x="7220711" y="3924300"/>
              <a:ext cx="187452" cy="188975"/>
            </a:xfrm>
            <a:prstGeom prst="rect">
              <a:avLst/>
            </a:prstGeom>
            <a:blipFill>
              <a:blip r:embed="rId16" cstate="print"/>
              <a:stretch>
                <a:fillRect/>
              </a:stretch>
            </a:blipFill>
          </p:spPr>
          <p:txBody>
            <a:bodyPr wrap="square" lIns="0" tIns="0" rIns="0" bIns="0" rtlCol="0"/>
            <a:lstStyle/>
            <a:p>
              <a:endParaRPr/>
            </a:p>
          </p:txBody>
        </p:sp>
        <p:sp>
          <p:nvSpPr>
            <p:cNvPr id="133" name="object 82">
              <a:extLst>
                <a:ext uri="{FF2B5EF4-FFF2-40B4-BE49-F238E27FC236}">
                  <a16:creationId xmlns:a16="http://schemas.microsoft.com/office/drawing/2014/main" id="{24CFD71C-70A4-4055-9EC8-6241486867EC}"/>
                </a:ext>
              </a:extLst>
            </p:cNvPr>
            <p:cNvSpPr/>
            <p:nvPr/>
          </p:nvSpPr>
          <p:spPr>
            <a:xfrm>
              <a:off x="7217663" y="3921252"/>
              <a:ext cx="193548" cy="195072"/>
            </a:xfrm>
            <a:prstGeom prst="rect">
              <a:avLst/>
            </a:prstGeom>
            <a:blipFill>
              <a:blip r:embed="rId17" cstate="print"/>
              <a:stretch>
                <a:fillRect/>
              </a:stretch>
            </a:blipFill>
          </p:spPr>
          <p:txBody>
            <a:bodyPr wrap="square" lIns="0" tIns="0" rIns="0" bIns="0" rtlCol="0"/>
            <a:lstStyle/>
            <a:p>
              <a:endParaRPr/>
            </a:p>
          </p:txBody>
        </p:sp>
        <p:sp>
          <p:nvSpPr>
            <p:cNvPr id="134" name="object 83">
              <a:extLst>
                <a:ext uri="{FF2B5EF4-FFF2-40B4-BE49-F238E27FC236}">
                  <a16:creationId xmlns:a16="http://schemas.microsoft.com/office/drawing/2014/main" id="{129E9121-8521-474F-8AA4-CD2403F80159}"/>
                </a:ext>
              </a:extLst>
            </p:cNvPr>
            <p:cNvSpPr/>
            <p:nvPr/>
          </p:nvSpPr>
          <p:spPr>
            <a:xfrm>
              <a:off x="7178039" y="4668012"/>
              <a:ext cx="188975" cy="188975"/>
            </a:xfrm>
            <a:prstGeom prst="rect">
              <a:avLst/>
            </a:prstGeom>
            <a:blipFill>
              <a:blip r:embed="rId39" cstate="print"/>
              <a:stretch>
                <a:fillRect/>
              </a:stretch>
            </a:blipFill>
          </p:spPr>
          <p:txBody>
            <a:bodyPr wrap="square" lIns="0" tIns="0" rIns="0" bIns="0" rtlCol="0"/>
            <a:lstStyle/>
            <a:p>
              <a:endParaRPr/>
            </a:p>
          </p:txBody>
        </p:sp>
        <p:sp>
          <p:nvSpPr>
            <p:cNvPr id="135" name="object 84">
              <a:extLst>
                <a:ext uri="{FF2B5EF4-FFF2-40B4-BE49-F238E27FC236}">
                  <a16:creationId xmlns:a16="http://schemas.microsoft.com/office/drawing/2014/main" id="{C54B7A64-0E1E-450B-95D8-9E7191ED5194}"/>
                </a:ext>
              </a:extLst>
            </p:cNvPr>
            <p:cNvSpPr/>
            <p:nvPr/>
          </p:nvSpPr>
          <p:spPr>
            <a:xfrm>
              <a:off x="7174991" y="4664964"/>
              <a:ext cx="195072" cy="195072"/>
            </a:xfrm>
            <a:prstGeom prst="rect">
              <a:avLst/>
            </a:prstGeom>
            <a:blipFill>
              <a:blip r:embed="rId42" cstate="print"/>
              <a:stretch>
                <a:fillRect/>
              </a:stretch>
            </a:blipFill>
          </p:spPr>
          <p:txBody>
            <a:bodyPr wrap="square" lIns="0" tIns="0" rIns="0" bIns="0" rtlCol="0"/>
            <a:lstStyle/>
            <a:p>
              <a:endParaRPr/>
            </a:p>
          </p:txBody>
        </p:sp>
        <p:sp>
          <p:nvSpPr>
            <p:cNvPr id="136" name="object 85">
              <a:extLst>
                <a:ext uri="{FF2B5EF4-FFF2-40B4-BE49-F238E27FC236}">
                  <a16:creationId xmlns:a16="http://schemas.microsoft.com/office/drawing/2014/main" id="{E3B96184-9C7B-41B1-B723-073D41C60C62}"/>
                </a:ext>
              </a:extLst>
            </p:cNvPr>
            <p:cNvSpPr/>
            <p:nvPr/>
          </p:nvSpPr>
          <p:spPr>
            <a:xfrm>
              <a:off x="5285231" y="3604260"/>
              <a:ext cx="1891664" cy="1889760"/>
            </a:xfrm>
            <a:custGeom>
              <a:avLst/>
              <a:gdLst/>
              <a:ahLst/>
              <a:cxnLst/>
              <a:rect l="l" t="t" r="r" b="b"/>
              <a:pathLst>
                <a:path w="1891665" h="1889760">
                  <a:moveTo>
                    <a:pt x="0" y="944879"/>
                  </a:moveTo>
                  <a:lnTo>
                    <a:pt x="1230" y="896256"/>
                  </a:lnTo>
                  <a:lnTo>
                    <a:pt x="4882" y="848271"/>
                  </a:lnTo>
                  <a:lnTo>
                    <a:pt x="10896" y="800984"/>
                  </a:lnTo>
                  <a:lnTo>
                    <a:pt x="19213" y="754453"/>
                  </a:lnTo>
                  <a:lnTo>
                    <a:pt x="29773" y="708739"/>
                  </a:lnTo>
                  <a:lnTo>
                    <a:pt x="42517" y="663901"/>
                  </a:lnTo>
                  <a:lnTo>
                    <a:pt x="57385" y="619998"/>
                  </a:lnTo>
                  <a:lnTo>
                    <a:pt x="74318" y="577089"/>
                  </a:lnTo>
                  <a:lnTo>
                    <a:pt x="93257" y="535235"/>
                  </a:lnTo>
                  <a:lnTo>
                    <a:pt x="114141" y="494494"/>
                  </a:lnTo>
                  <a:lnTo>
                    <a:pt x="136912" y="454925"/>
                  </a:lnTo>
                  <a:lnTo>
                    <a:pt x="161511" y="416588"/>
                  </a:lnTo>
                  <a:lnTo>
                    <a:pt x="187877" y="379543"/>
                  </a:lnTo>
                  <a:lnTo>
                    <a:pt x="215951" y="343848"/>
                  </a:lnTo>
                  <a:lnTo>
                    <a:pt x="245674" y="309563"/>
                  </a:lnTo>
                  <a:lnTo>
                    <a:pt x="276987" y="276748"/>
                  </a:lnTo>
                  <a:lnTo>
                    <a:pt x="309829" y="245462"/>
                  </a:lnTo>
                  <a:lnTo>
                    <a:pt x="344142" y="215764"/>
                  </a:lnTo>
                  <a:lnTo>
                    <a:pt x="379866" y="187714"/>
                  </a:lnTo>
                  <a:lnTo>
                    <a:pt x="416941" y="161370"/>
                  </a:lnTo>
                  <a:lnTo>
                    <a:pt x="455309" y="136793"/>
                  </a:lnTo>
                  <a:lnTo>
                    <a:pt x="494910" y="114041"/>
                  </a:lnTo>
                  <a:lnTo>
                    <a:pt x="535684" y="93175"/>
                  </a:lnTo>
                  <a:lnTo>
                    <a:pt x="577572" y="74253"/>
                  </a:lnTo>
                  <a:lnTo>
                    <a:pt x="620514" y="57335"/>
                  </a:lnTo>
                  <a:lnTo>
                    <a:pt x="664451" y="42479"/>
                  </a:lnTo>
                  <a:lnTo>
                    <a:pt x="709324" y="29747"/>
                  </a:lnTo>
                  <a:lnTo>
                    <a:pt x="755073" y="19196"/>
                  </a:lnTo>
                  <a:lnTo>
                    <a:pt x="801639" y="10887"/>
                  </a:lnTo>
                  <a:lnTo>
                    <a:pt x="848962" y="4878"/>
                  </a:lnTo>
                  <a:lnTo>
                    <a:pt x="896982" y="1229"/>
                  </a:lnTo>
                  <a:lnTo>
                    <a:pt x="945641" y="0"/>
                  </a:lnTo>
                  <a:lnTo>
                    <a:pt x="994301" y="1229"/>
                  </a:lnTo>
                  <a:lnTo>
                    <a:pt x="1042321" y="4878"/>
                  </a:lnTo>
                  <a:lnTo>
                    <a:pt x="1089644" y="10887"/>
                  </a:lnTo>
                  <a:lnTo>
                    <a:pt x="1136210" y="19196"/>
                  </a:lnTo>
                  <a:lnTo>
                    <a:pt x="1181959" y="29747"/>
                  </a:lnTo>
                  <a:lnTo>
                    <a:pt x="1226832" y="42479"/>
                  </a:lnTo>
                  <a:lnTo>
                    <a:pt x="1270769" y="57335"/>
                  </a:lnTo>
                  <a:lnTo>
                    <a:pt x="1313711" y="74253"/>
                  </a:lnTo>
                  <a:lnTo>
                    <a:pt x="1355599" y="93175"/>
                  </a:lnTo>
                  <a:lnTo>
                    <a:pt x="1396373" y="114041"/>
                  </a:lnTo>
                  <a:lnTo>
                    <a:pt x="1435974" y="136793"/>
                  </a:lnTo>
                  <a:lnTo>
                    <a:pt x="1474342" y="161370"/>
                  </a:lnTo>
                  <a:lnTo>
                    <a:pt x="1511417" y="187714"/>
                  </a:lnTo>
                  <a:lnTo>
                    <a:pt x="1547141" y="215764"/>
                  </a:lnTo>
                  <a:lnTo>
                    <a:pt x="1581454" y="245462"/>
                  </a:lnTo>
                  <a:lnTo>
                    <a:pt x="1614296" y="276748"/>
                  </a:lnTo>
                  <a:lnTo>
                    <a:pt x="1645609" y="309563"/>
                  </a:lnTo>
                  <a:lnTo>
                    <a:pt x="1675332" y="343848"/>
                  </a:lnTo>
                  <a:lnTo>
                    <a:pt x="1703406" y="379543"/>
                  </a:lnTo>
                  <a:lnTo>
                    <a:pt x="1729772" y="416588"/>
                  </a:lnTo>
                  <a:lnTo>
                    <a:pt x="1754371" y="454925"/>
                  </a:lnTo>
                  <a:lnTo>
                    <a:pt x="1777142" y="494494"/>
                  </a:lnTo>
                  <a:lnTo>
                    <a:pt x="1798026" y="535235"/>
                  </a:lnTo>
                  <a:lnTo>
                    <a:pt x="1816965" y="577089"/>
                  </a:lnTo>
                  <a:lnTo>
                    <a:pt x="1833898" y="619998"/>
                  </a:lnTo>
                  <a:lnTo>
                    <a:pt x="1848766" y="663901"/>
                  </a:lnTo>
                  <a:lnTo>
                    <a:pt x="1861510" y="708739"/>
                  </a:lnTo>
                  <a:lnTo>
                    <a:pt x="1872070" y="754453"/>
                  </a:lnTo>
                  <a:lnTo>
                    <a:pt x="1880387" y="800984"/>
                  </a:lnTo>
                  <a:lnTo>
                    <a:pt x="1886401" y="848271"/>
                  </a:lnTo>
                  <a:lnTo>
                    <a:pt x="1890053" y="896256"/>
                  </a:lnTo>
                  <a:lnTo>
                    <a:pt x="1891284" y="944879"/>
                  </a:lnTo>
                  <a:lnTo>
                    <a:pt x="1890053" y="993503"/>
                  </a:lnTo>
                  <a:lnTo>
                    <a:pt x="1886401" y="1041488"/>
                  </a:lnTo>
                  <a:lnTo>
                    <a:pt x="1880387" y="1088775"/>
                  </a:lnTo>
                  <a:lnTo>
                    <a:pt x="1872070" y="1135306"/>
                  </a:lnTo>
                  <a:lnTo>
                    <a:pt x="1861510" y="1181020"/>
                  </a:lnTo>
                  <a:lnTo>
                    <a:pt x="1848766" y="1225858"/>
                  </a:lnTo>
                  <a:lnTo>
                    <a:pt x="1833898" y="1269761"/>
                  </a:lnTo>
                  <a:lnTo>
                    <a:pt x="1816965" y="1312670"/>
                  </a:lnTo>
                  <a:lnTo>
                    <a:pt x="1798026" y="1354524"/>
                  </a:lnTo>
                  <a:lnTo>
                    <a:pt x="1777142" y="1395265"/>
                  </a:lnTo>
                  <a:lnTo>
                    <a:pt x="1754371" y="1434834"/>
                  </a:lnTo>
                  <a:lnTo>
                    <a:pt x="1729772" y="1473171"/>
                  </a:lnTo>
                  <a:lnTo>
                    <a:pt x="1703406" y="1510216"/>
                  </a:lnTo>
                  <a:lnTo>
                    <a:pt x="1675332" y="1545911"/>
                  </a:lnTo>
                  <a:lnTo>
                    <a:pt x="1645609" y="1580196"/>
                  </a:lnTo>
                  <a:lnTo>
                    <a:pt x="1614297" y="1613011"/>
                  </a:lnTo>
                  <a:lnTo>
                    <a:pt x="1581454" y="1644297"/>
                  </a:lnTo>
                  <a:lnTo>
                    <a:pt x="1547141" y="1673995"/>
                  </a:lnTo>
                  <a:lnTo>
                    <a:pt x="1511417" y="1702045"/>
                  </a:lnTo>
                  <a:lnTo>
                    <a:pt x="1474342" y="1728389"/>
                  </a:lnTo>
                  <a:lnTo>
                    <a:pt x="1435974" y="1752966"/>
                  </a:lnTo>
                  <a:lnTo>
                    <a:pt x="1396373" y="1775718"/>
                  </a:lnTo>
                  <a:lnTo>
                    <a:pt x="1355599" y="1796584"/>
                  </a:lnTo>
                  <a:lnTo>
                    <a:pt x="1313711" y="1815506"/>
                  </a:lnTo>
                  <a:lnTo>
                    <a:pt x="1270769" y="1832424"/>
                  </a:lnTo>
                  <a:lnTo>
                    <a:pt x="1226832" y="1847280"/>
                  </a:lnTo>
                  <a:lnTo>
                    <a:pt x="1181959" y="1860012"/>
                  </a:lnTo>
                  <a:lnTo>
                    <a:pt x="1136210" y="1870563"/>
                  </a:lnTo>
                  <a:lnTo>
                    <a:pt x="1089644" y="1878872"/>
                  </a:lnTo>
                  <a:lnTo>
                    <a:pt x="1042321" y="1884881"/>
                  </a:lnTo>
                  <a:lnTo>
                    <a:pt x="994301" y="1888530"/>
                  </a:lnTo>
                  <a:lnTo>
                    <a:pt x="945641" y="1889759"/>
                  </a:lnTo>
                  <a:lnTo>
                    <a:pt x="896982" y="1888530"/>
                  </a:lnTo>
                  <a:lnTo>
                    <a:pt x="848962" y="1884881"/>
                  </a:lnTo>
                  <a:lnTo>
                    <a:pt x="801639" y="1878872"/>
                  </a:lnTo>
                  <a:lnTo>
                    <a:pt x="755073" y="1870563"/>
                  </a:lnTo>
                  <a:lnTo>
                    <a:pt x="709324" y="1860012"/>
                  </a:lnTo>
                  <a:lnTo>
                    <a:pt x="664451" y="1847280"/>
                  </a:lnTo>
                  <a:lnTo>
                    <a:pt x="620514" y="1832424"/>
                  </a:lnTo>
                  <a:lnTo>
                    <a:pt x="577572" y="1815506"/>
                  </a:lnTo>
                  <a:lnTo>
                    <a:pt x="535684" y="1796584"/>
                  </a:lnTo>
                  <a:lnTo>
                    <a:pt x="494910" y="1775718"/>
                  </a:lnTo>
                  <a:lnTo>
                    <a:pt x="455309" y="1752966"/>
                  </a:lnTo>
                  <a:lnTo>
                    <a:pt x="416941" y="1728389"/>
                  </a:lnTo>
                  <a:lnTo>
                    <a:pt x="379866" y="1702045"/>
                  </a:lnTo>
                  <a:lnTo>
                    <a:pt x="344142" y="1673995"/>
                  </a:lnTo>
                  <a:lnTo>
                    <a:pt x="309829" y="1644297"/>
                  </a:lnTo>
                  <a:lnTo>
                    <a:pt x="276986" y="1613011"/>
                  </a:lnTo>
                  <a:lnTo>
                    <a:pt x="245674" y="1580196"/>
                  </a:lnTo>
                  <a:lnTo>
                    <a:pt x="215951" y="1545911"/>
                  </a:lnTo>
                  <a:lnTo>
                    <a:pt x="187877" y="1510216"/>
                  </a:lnTo>
                  <a:lnTo>
                    <a:pt x="161511" y="1473171"/>
                  </a:lnTo>
                  <a:lnTo>
                    <a:pt x="136912" y="1434834"/>
                  </a:lnTo>
                  <a:lnTo>
                    <a:pt x="114141" y="1395265"/>
                  </a:lnTo>
                  <a:lnTo>
                    <a:pt x="93257" y="1354524"/>
                  </a:lnTo>
                  <a:lnTo>
                    <a:pt x="74318" y="1312670"/>
                  </a:lnTo>
                  <a:lnTo>
                    <a:pt x="57385" y="1269761"/>
                  </a:lnTo>
                  <a:lnTo>
                    <a:pt x="42517" y="1225858"/>
                  </a:lnTo>
                  <a:lnTo>
                    <a:pt x="29773" y="1181020"/>
                  </a:lnTo>
                  <a:lnTo>
                    <a:pt x="19213" y="1135306"/>
                  </a:lnTo>
                  <a:lnTo>
                    <a:pt x="10896" y="1088775"/>
                  </a:lnTo>
                  <a:lnTo>
                    <a:pt x="4882" y="1041488"/>
                  </a:lnTo>
                  <a:lnTo>
                    <a:pt x="1230" y="993503"/>
                  </a:lnTo>
                  <a:lnTo>
                    <a:pt x="0" y="944879"/>
                  </a:lnTo>
                  <a:close/>
                </a:path>
              </a:pathLst>
            </a:custGeom>
            <a:ln w="57912">
              <a:solidFill>
                <a:srgbClr val="EC7C30"/>
              </a:solidFill>
              <a:prstDash val="dash"/>
            </a:ln>
          </p:spPr>
          <p:txBody>
            <a:bodyPr wrap="square" lIns="0" tIns="0" rIns="0" bIns="0" rtlCol="0"/>
            <a:lstStyle/>
            <a:p>
              <a:endParaRPr/>
            </a:p>
          </p:txBody>
        </p:sp>
      </p:grpSp>
      <p:grpSp>
        <p:nvGrpSpPr>
          <p:cNvPr id="137" name="object 86">
            <a:extLst>
              <a:ext uri="{FF2B5EF4-FFF2-40B4-BE49-F238E27FC236}">
                <a16:creationId xmlns:a16="http://schemas.microsoft.com/office/drawing/2014/main" id="{21A0668E-F624-4ACD-8299-01D6AC129F2C}"/>
              </a:ext>
            </a:extLst>
          </p:cNvPr>
          <p:cNvGrpSpPr/>
          <p:nvPr/>
        </p:nvGrpSpPr>
        <p:grpSpPr>
          <a:xfrm>
            <a:off x="8619132" y="4815665"/>
            <a:ext cx="195580" cy="195580"/>
            <a:chOff x="7260335" y="5266944"/>
            <a:chExt cx="195580" cy="195580"/>
          </a:xfrm>
        </p:grpSpPr>
        <p:sp>
          <p:nvSpPr>
            <p:cNvPr id="138" name="object 87">
              <a:extLst>
                <a:ext uri="{FF2B5EF4-FFF2-40B4-BE49-F238E27FC236}">
                  <a16:creationId xmlns:a16="http://schemas.microsoft.com/office/drawing/2014/main" id="{1F0415E1-BF1C-4DD0-A391-3C7FE4E18564}"/>
                </a:ext>
              </a:extLst>
            </p:cNvPr>
            <p:cNvSpPr/>
            <p:nvPr/>
          </p:nvSpPr>
          <p:spPr>
            <a:xfrm>
              <a:off x="7263383" y="5269992"/>
              <a:ext cx="188975" cy="188976"/>
            </a:xfrm>
            <a:prstGeom prst="rect">
              <a:avLst/>
            </a:prstGeom>
            <a:blipFill>
              <a:blip r:embed="rId43" cstate="print"/>
              <a:stretch>
                <a:fillRect/>
              </a:stretch>
            </a:blipFill>
          </p:spPr>
          <p:txBody>
            <a:bodyPr wrap="square" lIns="0" tIns="0" rIns="0" bIns="0" rtlCol="0"/>
            <a:lstStyle/>
            <a:p>
              <a:endParaRPr/>
            </a:p>
          </p:txBody>
        </p:sp>
        <p:sp>
          <p:nvSpPr>
            <p:cNvPr id="139" name="object 88">
              <a:extLst>
                <a:ext uri="{FF2B5EF4-FFF2-40B4-BE49-F238E27FC236}">
                  <a16:creationId xmlns:a16="http://schemas.microsoft.com/office/drawing/2014/main" id="{D566505F-D029-439D-B870-562054532B66}"/>
                </a:ext>
              </a:extLst>
            </p:cNvPr>
            <p:cNvSpPr/>
            <p:nvPr/>
          </p:nvSpPr>
          <p:spPr>
            <a:xfrm>
              <a:off x="7260335" y="5266944"/>
              <a:ext cx="195072" cy="195072"/>
            </a:xfrm>
            <a:prstGeom prst="rect">
              <a:avLst/>
            </a:prstGeom>
            <a:blipFill>
              <a:blip r:embed="rId8" cstate="print"/>
              <a:stretch>
                <a:fillRect/>
              </a:stretch>
            </a:blipFill>
          </p:spPr>
          <p:txBody>
            <a:bodyPr wrap="square" lIns="0" tIns="0" rIns="0" bIns="0" rtlCol="0"/>
            <a:lstStyle/>
            <a:p>
              <a:endParaRPr/>
            </a:p>
          </p:txBody>
        </p:sp>
      </p:grpSp>
      <p:sp>
        <p:nvSpPr>
          <p:cNvPr id="140" name="object 89">
            <a:extLst>
              <a:ext uri="{FF2B5EF4-FFF2-40B4-BE49-F238E27FC236}">
                <a16:creationId xmlns:a16="http://schemas.microsoft.com/office/drawing/2014/main" id="{A9DB98A4-8855-4D4A-BC45-BE33E630495D}"/>
              </a:ext>
            </a:extLst>
          </p:cNvPr>
          <p:cNvSpPr/>
          <p:nvPr/>
        </p:nvSpPr>
        <p:spPr>
          <a:xfrm>
            <a:off x="5667144" y="3003629"/>
            <a:ext cx="74295" cy="1836420"/>
          </a:xfrm>
          <a:custGeom>
            <a:avLst/>
            <a:gdLst/>
            <a:ahLst/>
            <a:cxnLst/>
            <a:rect l="l" t="t" r="r" b="b"/>
            <a:pathLst>
              <a:path w="74295" h="1836420">
                <a:moveTo>
                  <a:pt x="0" y="0"/>
                </a:moveTo>
                <a:lnTo>
                  <a:pt x="73913" y="1836039"/>
                </a:lnTo>
              </a:path>
            </a:pathLst>
          </a:custGeom>
          <a:ln w="57911">
            <a:solidFill>
              <a:srgbClr val="FF0000"/>
            </a:solidFill>
          </a:ln>
        </p:spPr>
        <p:txBody>
          <a:bodyPr wrap="square" lIns="0" tIns="0" rIns="0" bIns="0" rtlCol="0"/>
          <a:lstStyle/>
          <a:p>
            <a:endParaRPr/>
          </a:p>
        </p:txBody>
      </p:sp>
      <p:sp>
        <p:nvSpPr>
          <p:cNvPr id="7" name="文本占位符 116">
            <a:extLst>
              <a:ext uri="{FF2B5EF4-FFF2-40B4-BE49-F238E27FC236}">
                <a16:creationId xmlns:a16="http://schemas.microsoft.com/office/drawing/2014/main" id="{19D58F88-F228-9E51-385C-7827DEF27112}"/>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p:sp>
        <p:nvSpPr>
          <p:cNvPr id="11" name="文本框 5">
            <a:extLst>
              <a:ext uri="{FF2B5EF4-FFF2-40B4-BE49-F238E27FC236}">
                <a16:creationId xmlns:a16="http://schemas.microsoft.com/office/drawing/2014/main" id="{704EAD82-30C5-386C-FF94-DA6C587F76E8}"/>
              </a:ext>
            </a:extLst>
          </p:cNvPr>
          <p:cNvSpPr txBox="1"/>
          <p:nvPr/>
        </p:nvSpPr>
        <p:spPr>
          <a:xfrm>
            <a:off x="2059407" y="5889328"/>
            <a:ext cx="8367823" cy="461665"/>
          </a:xfrm>
          <a:prstGeom prst="rect">
            <a:avLst/>
          </a:prstGeom>
          <a:noFill/>
        </p:spPr>
        <p:txBody>
          <a:bodyPr wrap="square" rtlCol="0">
            <a:spAutoFit/>
          </a:bodyPr>
          <a:lstStyle/>
          <a:p>
            <a:r>
              <a:rPr lang="zh-CN" altLang="en-CN" sz="2400" dirty="0">
                <a:latin typeface="+mn-ea"/>
              </a:rPr>
              <a:t>参数</a:t>
            </a:r>
            <a:r>
              <a:rPr lang="zh-CN" altLang="en-US" sz="2400" dirty="0">
                <a:latin typeface="+mn-ea"/>
              </a:rPr>
              <a:t>未知</a:t>
            </a:r>
            <a:r>
              <a:rPr lang="en-US" altLang="zh-CN" sz="2400" dirty="0">
                <a:latin typeface="+mn-ea"/>
              </a:rPr>
              <a:t>+</a:t>
            </a:r>
            <a:r>
              <a:rPr lang="zh-CN" altLang="en-US" sz="2400" dirty="0">
                <a:latin typeface="+mn-ea"/>
              </a:rPr>
              <a:t>样本属于哪一类的信息未知</a:t>
            </a:r>
            <a:endParaRPr lang="en-US" altLang="zh-CN" sz="2400" dirty="0">
              <a:latin typeface="+mn-ea"/>
            </a:endParaRPr>
          </a:p>
        </p:txBody>
      </p:sp>
    </p:spTree>
    <p:extLst>
      <p:ext uri="{BB962C8B-B14F-4D97-AF65-F5344CB8AC3E}">
        <p14:creationId xmlns:p14="http://schemas.microsoft.com/office/powerpoint/2010/main" val="2814537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文本框 19">
            <a:extLst>
              <a:ext uri="{FF2B5EF4-FFF2-40B4-BE49-F238E27FC236}">
                <a16:creationId xmlns:a16="http://schemas.microsoft.com/office/drawing/2014/main" id="{B8E40105-B974-4A20-A399-6D6E57C05EC9}"/>
              </a:ext>
            </a:extLst>
          </p:cNvPr>
          <p:cNvSpPr txBox="1"/>
          <p:nvPr/>
        </p:nvSpPr>
        <p:spPr>
          <a:xfrm>
            <a:off x="738688" y="814093"/>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半监督的生成模型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DA30F7F0-CCB7-4330-B72A-E780730ABDF2}"/>
                  </a:ext>
                </a:extLst>
              </p:cNvPr>
              <p:cNvSpPr/>
              <p:nvPr/>
            </p:nvSpPr>
            <p:spPr>
              <a:xfrm>
                <a:off x="738688" y="1537720"/>
                <a:ext cx="9544385" cy="1522404"/>
              </a:xfrm>
              <a:prstGeom prst="rect">
                <a:avLst/>
              </a:prstGeom>
            </p:spPr>
            <p:txBody>
              <a:bodyPr wrap="square">
                <a:spAutoFit/>
              </a:bodyPr>
              <a:lstStyle/>
              <a:p>
                <a:pPr marL="317500" lvl="0">
                  <a:lnSpc>
                    <a:spcPct val="125000"/>
                  </a:lnSpc>
                  <a:spcBef>
                    <a:spcPts val="309"/>
                  </a:spcBef>
                  <a:buFont typeface="Arial"/>
                  <a:buChar char="•"/>
                  <a:tabLst>
                    <a:tab pos="317500" algn="l"/>
                  </a:tabLst>
                </a:pPr>
                <a:r>
                  <a:rPr lang="zh-CN" altLang="en-US" sz="2400" spc="-10" dirty="0">
                    <a:solidFill>
                      <a:prstClr val="black"/>
                    </a:solidFill>
                    <a:latin typeface="Calibri"/>
                    <a:cs typeface="Calibri"/>
                  </a:rPr>
                  <a:t> 初始化：</a:t>
                </a:r>
                <a14:m>
                  <m:oMath xmlns:m="http://schemas.openxmlformats.org/officeDocument/2006/math">
                    <m:r>
                      <a:rPr lang="el-GR" altLang="zh-CN" sz="2400" b="0" i="1" smtClean="0">
                        <a:latin typeface="Cambria Math" panose="02040503050406030204" pitchFamily="18" charset="0"/>
                        <a:ea typeface="Cambria Math" panose="02040503050406030204" pitchFamily="18" charset="0"/>
                      </a:rPr>
                      <m:t>𝜃</m:t>
                    </m:r>
                    <m:r>
                      <a:rPr lang="en-US" altLang="zh-CN" sz="2400" b="0" i="0" smtClean="0">
                        <a:latin typeface="Cambria Math" panose="02040503050406030204" pitchFamily="18" charset="0"/>
                        <a:ea typeface="Cambria Math" panose="02040503050406030204" pitchFamily="18" charset="0"/>
                      </a:rPr>
                      <m:t>=</m:t>
                    </m:r>
                    <m:d>
                      <m:dPr>
                        <m:begChr m:val="{"/>
                        <m:endChr m:val="}"/>
                        <m:ctrlPr>
                          <a:rPr lang="en-US" altLang="zh-CN" sz="2400" b="0" i="1" smtClean="0">
                            <a:latin typeface="Cambria Math" panose="02040503050406030204" pitchFamily="18" charset="0"/>
                          </a:rPr>
                        </m:ctrlPr>
                      </m:dPr>
                      <m:e>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i="1">
                            <a:latin typeface="Cambria Math" panose="02040503050406030204" pitchFamily="18" charset="0"/>
                          </a:rPr>
                          <m:t>,</m:t>
                        </m:r>
                        <m:r>
                          <a:rPr lang="en-US" altLang="zh-CN" sz="2400" i="1">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a:latin typeface="Cambria Math" panose="02040503050406030204" pitchFamily="18" charset="0"/>
                          </a:rPr>
                          <m:t>,</m:t>
                        </m:r>
                        <m:sSup>
                          <m:sSupPr>
                            <m:ctrlPr>
                              <a:rPr lang="en-US" altLang="zh-CN" sz="2400" i="1" spc="11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i="1" spc="110">
                                <a:latin typeface="Cambria Math" panose="02040503050406030204" pitchFamily="18" charset="0"/>
                              </a:rPr>
                              <m:t>1</m:t>
                            </m:r>
                          </m:sup>
                        </m:sSup>
                        <m:r>
                          <a:rPr lang="en-US" altLang="zh-CN" sz="2400" i="1" spc="110">
                            <a:latin typeface="Cambria Math" panose="02040503050406030204" pitchFamily="18" charset="0"/>
                          </a:rPr>
                          <m:t>,</m:t>
                        </m:r>
                        <m:sSup>
                          <m:sSupPr>
                            <m:ctrlPr>
                              <a:rPr lang="en-US" altLang="zh-CN" sz="2400" i="1" spc="110">
                                <a:latin typeface="Cambria Math" panose="02040503050406030204" pitchFamily="18" charset="0"/>
                              </a:rPr>
                            </m:ctrlPr>
                          </m:sSupPr>
                          <m:e>
                            <m:r>
                              <a:rPr lang="zh-CN" altLang="en-US" sz="2400" i="1" spc="110">
                                <a:latin typeface="Cambria Math" panose="02040503050406030204" pitchFamily="18" charset="0"/>
                              </a:rPr>
                              <m:t>𝜇</m:t>
                            </m:r>
                          </m:e>
                          <m:sup>
                            <m:r>
                              <a:rPr lang="en-US" altLang="zh-CN" sz="2400" i="1" spc="110">
                                <a:latin typeface="Cambria Math" panose="02040503050406030204" pitchFamily="18" charset="0"/>
                              </a:rPr>
                              <m:t>2</m:t>
                            </m:r>
                          </m:sup>
                        </m:sSup>
                        <m:r>
                          <a:rPr lang="en-US" altLang="zh-CN" sz="2400" i="1" spc="110">
                            <a:latin typeface="Cambria Math" panose="02040503050406030204" pitchFamily="18" charset="0"/>
                          </a:rPr>
                          <m:t>,</m:t>
                        </m:r>
                        <m:r>
                          <m:rPr>
                            <m:sty m:val="p"/>
                          </m:rPr>
                          <a:rPr lang="el-GR" altLang="zh-CN" sz="2400" i="1" dirty="0">
                            <a:latin typeface="Cambria Math" panose="02040503050406030204" pitchFamily="18" charset="0"/>
                            <a:ea typeface="Cambria Math" panose="02040503050406030204" pitchFamily="18" charset="0"/>
                            <a:cs typeface="Cambria Math"/>
                          </a:rPr>
                          <m:t>Σ</m:t>
                        </m:r>
                      </m:e>
                    </m:d>
                  </m:oMath>
                </a14:m>
                <a:endParaRPr lang="en-US" altLang="zh-CN" sz="2400" b="0" dirty="0">
                  <a:latin typeface="Calibri"/>
                  <a:ea typeface="Cambria Math" panose="02040503050406030204" pitchFamily="18" charset="0"/>
                  <a:cs typeface="Cambria Math"/>
                </a:endParaRPr>
              </a:p>
              <a:p>
                <a:pPr marL="317500" lvl="0">
                  <a:lnSpc>
                    <a:spcPct val="125000"/>
                  </a:lnSpc>
                  <a:spcBef>
                    <a:spcPts val="309"/>
                  </a:spcBef>
                  <a:buFont typeface="Arial"/>
                  <a:buChar char="•"/>
                  <a:tabLst>
                    <a:tab pos="317500" algn="l"/>
                  </a:tabLst>
                </a:pPr>
                <a:r>
                  <a:rPr lang="zh-CN" altLang="en-US" sz="2400" spc="-5" dirty="0">
                    <a:solidFill>
                      <a:prstClr val="black"/>
                    </a:solidFill>
                    <a:latin typeface="Calibri"/>
                    <a:cs typeface="Calibri"/>
                  </a:rPr>
                  <a:t> </a:t>
                </a:r>
                <a:r>
                  <a:rPr lang="en-US" altLang="zh-CN" sz="2400" spc="-5" dirty="0">
                    <a:solidFill>
                      <a:prstClr val="black"/>
                    </a:solidFill>
                    <a:latin typeface="Calibri"/>
                    <a:cs typeface="Calibri"/>
                  </a:rPr>
                  <a:t>Step 1</a:t>
                </a:r>
                <a:r>
                  <a:rPr lang="zh-CN" altLang="en-US" sz="2400" spc="-5" dirty="0">
                    <a:solidFill>
                      <a:prstClr val="black"/>
                    </a:solidFill>
                    <a:latin typeface="Calibri"/>
                    <a:cs typeface="Calibri"/>
                  </a:rPr>
                  <a:t>：</a:t>
                </a:r>
                <a:r>
                  <a:rPr lang="zh-CN" altLang="en-US" sz="2400" spc="-10" dirty="0">
                    <a:solidFill>
                      <a:prstClr val="black"/>
                    </a:solidFill>
                    <a:latin typeface="Calibri"/>
                    <a:cs typeface="Calibri"/>
                  </a:rPr>
                  <a:t>计算</a:t>
                </a:r>
                <a:r>
                  <a:rPr lang="zh-CN" altLang="en-US" sz="2400" spc="-10" dirty="0">
                    <a:solidFill>
                      <a:schemeClr val="accent1"/>
                    </a:solidFill>
                    <a:latin typeface="Calibri"/>
                    <a:cs typeface="Calibri"/>
                  </a:rPr>
                  <a:t>未标记数据</a:t>
                </a:r>
                <a:r>
                  <a:rPr lang="zh-CN" altLang="en-US" sz="2400" spc="-10" dirty="0">
                    <a:solidFill>
                      <a:prstClr val="black"/>
                    </a:solidFill>
                    <a:latin typeface="Calibri"/>
                    <a:cs typeface="Calibri"/>
                  </a:rPr>
                  <a:t>的后验概率 </a:t>
                </a:r>
                <a14:m>
                  <m:oMath xmlns:m="http://schemas.openxmlformats.org/officeDocument/2006/math">
                    <m:sSub>
                      <m:sSubPr>
                        <m:ctrlPr>
                          <a:rPr lang="en-US" altLang="zh-CN" sz="2400" i="1" spc="-10" smtClean="0">
                            <a:solidFill>
                              <a:prstClr val="black"/>
                            </a:solidFill>
                            <a:latin typeface="Cambria Math" panose="02040503050406030204" pitchFamily="18" charset="0"/>
                            <a:cs typeface="Calibri"/>
                          </a:rPr>
                        </m:ctrlPr>
                      </m:sSubPr>
                      <m:e>
                        <m:r>
                          <a:rPr lang="en-US" altLang="zh-CN" sz="2400" b="0" i="1" spc="-10" smtClean="0">
                            <a:solidFill>
                              <a:prstClr val="black"/>
                            </a:solidFill>
                            <a:latin typeface="Cambria Math" panose="02040503050406030204" pitchFamily="18" charset="0"/>
                            <a:cs typeface="Calibri"/>
                          </a:rPr>
                          <m:t>𝑃</m:t>
                        </m:r>
                      </m:e>
                      <m:sub>
                        <m:r>
                          <a:rPr lang="zh-CN" altLang="en-US" sz="2400" i="1" spc="-10" smtClean="0">
                            <a:solidFill>
                              <a:prstClr val="black"/>
                            </a:solidFill>
                            <a:latin typeface="Cambria Math" panose="02040503050406030204" pitchFamily="18" charset="0"/>
                            <a:cs typeface="Calibri"/>
                          </a:rPr>
                          <m:t>𝜃</m:t>
                        </m:r>
                      </m:sub>
                    </m:sSub>
                    <m:d>
                      <m:dPr>
                        <m:ctrlPr>
                          <a:rPr lang="en-US" altLang="zh-CN" sz="2400" b="0" i="1" spc="-10" smtClean="0">
                            <a:solidFill>
                              <a:prstClr val="black"/>
                            </a:solidFill>
                            <a:latin typeface="Cambria Math" panose="02040503050406030204" pitchFamily="18" charset="0"/>
                            <a:cs typeface="Calibri"/>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e>
                        <m:sSup>
                          <m:sSupPr>
                            <m:ctrlPr>
                              <a:rPr lang="en-US" altLang="zh-CN" sz="2400" i="1" spc="110">
                                <a:latin typeface="Cambria Math" panose="02040503050406030204" pitchFamily="18" charset="0"/>
                              </a:rPr>
                            </m:ctrlPr>
                          </m:sSupPr>
                          <m:e>
                            <m:r>
                              <a:rPr lang="en-US" altLang="zh-CN" sz="2400" i="1" spc="110">
                                <a:latin typeface="Cambria Math" panose="02040503050406030204" pitchFamily="18" charset="0"/>
                              </a:rPr>
                              <m:t>𝑥</m:t>
                            </m:r>
                          </m:e>
                          <m:sup>
                            <m:r>
                              <a:rPr lang="en-US" altLang="zh-CN" sz="2400" i="1" spc="110">
                                <a:latin typeface="Cambria Math" panose="02040503050406030204" pitchFamily="18" charset="0"/>
                              </a:rPr>
                              <m:t>𝑢</m:t>
                            </m:r>
                          </m:sup>
                        </m:sSup>
                      </m:e>
                    </m:d>
                  </m:oMath>
                </a14:m>
                <a:endParaRPr lang="en-US" altLang="zh-CN" sz="2400" b="0" i="1" spc="-10" dirty="0">
                  <a:solidFill>
                    <a:prstClr val="black"/>
                  </a:solidFill>
                  <a:latin typeface="Cambria Math" panose="02040503050406030204" pitchFamily="18" charset="0"/>
                  <a:cs typeface="Calibri"/>
                </a:endParaRPr>
              </a:p>
              <a:p>
                <a:pPr marL="317500" lvl="0">
                  <a:lnSpc>
                    <a:spcPct val="125000"/>
                  </a:lnSpc>
                  <a:spcBef>
                    <a:spcPts val="309"/>
                  </a:spcBef>
                  <a:buFont typeface="Arial"/>
                  <a:buChar char="•"/>
                  <a:tabLst>
                    <a:tab pos="317500" algn="l"/>
                  </a:tabLst>
                </a:pPr>
                <a:r>
                  <a:rPr lang="en-US" altLang="zh-CN" sz="2400" spc="110" dirty="0">
                    <a:solidFill>
                      <a:prstClr val="black"/>
                    </a:solidFill>
                  </a:rPr>
                  <a:t> </a:t>
                </a:r>
                <a:r>
                  <a:rPr lang="en-US" altLang="zh-CN" sz="2400" spc="-5" dirty="0">
                    <a:solidFill>
                      <a:prstClr val="black"/>
                    </a:solidFill>
                    <a:latin typeface="Calibri"/>
                    <a:cs typeface="Calibri"/>
                  </a:rPr>
                  <a:t>Step 2</a:t>
                </a:r>
                <a:r>
                  <a:rPr lang="zh-CN" altLang="en-US" sz="2400" spc="-5" dirty="0">
                    <a:solidFill>
                      <a:prstClr val="black"/>
                    </a:solidFill>
                    <a:latin typeface="Calibri"/>
                    <a:cs typeface="Calibri"/>
                  </a:rPr>
                  <a:t>：更新模型</a:t>
                </a:r>
                <a:endParaRPr lang="el-GR" altLang="zh-CN" sz="2400" dirty="0">
                  <a:solidFill>
                    <a:prstClr val="black"/>
                  </a:solidFill>
                  <a:latin typeface="Cambria Math"/>
                  <a:cs typeface="Cambria Math"/>
                </a:endParaRPr>
              </a:p>
            </p:txBody>
          </p:sp>
        </mc:Choice>
        <mc:Fallback xmlns="">
          <p:sp>
            <p:nvSpPr>
              <p:cNvPr id="8" name="矩形 7">
                <a:extLst>
                  <a:ext uri="{FF2B5EF4-FFF2-40B4-BE49-F238E27FC236}">
                    <a16:creationId xmlns:a16="http://schemas.microsoft.com/office/drawing/2014/main" id="{DA30F7F0-CCB7-4330-B72A-E780730ABDF2}"/>
                  </a:ext>
                </a:extLst>
              </p:cNvPr>
              <p:cNvSpPr>
                <a:spLocks noRot="1" noChangeAspect="1" noMove="1" noResize="1" noEditPoints="1" noAdjustHandles="1" noChangeArrowheads="1" noChangeShapeType="1" noTextEdit="1"/>
              </p:cNvSpPr>
              <p:nvPr/>
            </p:nvSpPr>
            <p:spPr>
              <a:xfrm>
                <a:off x="738688" y="1537720"/>
                <a:ext cx="9544385" cy="1522404"/>
              </a:xfrm>
              <a:prstGeom prst="rect">
                <a:avLst/>
              </a:prstGeom>
              <a:blipFill>
                <a:blip r:embed="rId3"/>
                <a:stretch>
                  <a:fillRect b="-8264"/>
                </a:stretch>
              </a:blipFill>
            </p:spPr>
            <p:txBody>
              <a:bodyPr/>
              <a:lstStyle/>
              <a:p>
                <a:r>
                  <a:rPr lang="en-CN">
                    <a:noFill/>
                  </a:rPr>
                  <a:t> </a:t>
                </a:r>
              </a:p>
            </p:txBody>
          </p:sp>
        </mc:Fallback>
      </mc:AlternateContent>
      <p:sp>
        <p:nvSpPr>
          <p:cNvPr id="141" name="object 25">
            <a:extLst>
              <a:ext uri="{FF2B5EF4-FFF2-40B4-BE49-F238E27FC236}">
                <a16:creationId xmlns:a16="http://schemas.microsoft.com/office/drawing/2014/main" id="{154EB317-75AE-4EE1-A9C3-F157D6BFC12A}"/>
              </a:ext>
            </a:extLst>
          </p:cNvPr>
          <p:cNvSpPr/>
          <p:nvPr/>
        </p:nvSpPr>
        <p:spPr>
          <a:xfrm>
            <a:off x="7994288" y="2091247"/>
            <a:ext cx="3044952" cy="461772"/>
          </a:xfrm>
          <a:prstGeom prst="rect">
            <a:avLst/>
          </a:prstGeom>
          <a:blipFill>
            <a:blip r:embed="rId4" cstate="print"/>
            <a:stretch>
              <a:fillRect/>
            </a:stretch>
          </a:blipFill>
        </p:spPr>
        <p:txBody>
          <a:bodyPr wrap="square" lIns="0" tIns="0" rIns="0" bIns="0" rtlCol="0"/>
          <a:lstStyle/>
          <a:p>
            <a:endParaRPr/>
          </a:p>
        </p:txBody>
      </p:sp>
      <p:sp>
        <p:nvSpPr>
          <p:cNvPr id="142" name="object 26">
            <a:extLst>
              <a:ext uri="{FF2B5EF4-FFF2-40B4-BE49-F238E27FC236}">
                <a16:creationId xmlns:a16="http://schemas.microsoft.com/office/drawing/2014/main" id="{21F572FE-1566-4ADF-8E43-89343473D5DE}"/>
              </a:ext>
            </a:extLst>
          </p:cNvPr>
          <p:cNvSpPr txBox="1"/>
          <p:nvPr/>
        </p:nvSpPr>
        <p:spPr>
          <a:xfrm>
            <a:off x="8576460" y="2111476"/>
            <a:ext cx="2320163" cy="398186"/>
          </a:xfrm>
          <a:prstGeom prst="rect">
            <a:avLst/>
          </a:prstGeom>
          <a:ln w="6096">
            <a:solidFill>
              <a:srgbClr val="4471C4"/>
            </a:solidFill>
          </a:ln>
        </p:spPr>
        <p:txBody>
          <a:bodyPr vert="horz" wrap="square" lIns="0" tIns="28575" rIns="0" bIns="0" rtlCol="0">
            <a:spAutoFit/>
          </a:bodyPr>
          <a:lstStyle/>
          <a:p>
            <a:pPr marL="103505">
              <a:lnSpc>
                <a:spcPct val="100000"/>
              </a:lnSpc>
              <a:spcBef>
                <a:spcPts val="225"/>
              </a:spcBef>
            </a:pPr>
            <a:r>
              <a:rPr lang="zh-CN" altLang="en-US" sz="2400" spc="-5" dirty="0">
                <a:latin typeface="Calibri"/>
                <a:cs typeface="Calibri"/>
              </a:rPr>
              <a:t>取决于模型</a:t>
            </a:r>
            <a:r>
              <a:rPr sz="2400" dirty="0">
                <a:latin typeface="Cambria Math"/>
                <a:cs typeface="Cambria Math"/>
              </a:rPr>
              <a:t>𝜃</a:t>
            </a:r>
          </a:p>
        </p:txBody>
      </p:sp>
      <p:sp>
        <p:nvSpPr>
          <p:cNvPr id="143" name="object 28">
            <a:extLst>
              <a:ext uri="{FF2B5EF4-FFF2-40B4-BE49-F238E27FC236}">
                <a16:creationId xmlns:a16="http://schemas.microsoft.com/office/drawing/2014/main" id="{918EE88F-D4CB-49A7-A5AB-4E3A4D535DB0}"/>
              </a:ext>
            </a:extLst>
          </p:cNvPr>
          <p:cNvSpPr/>
          <p:nvPr/>
        </p:nvSpPr>
        <p:spPr>
          <a:xfrm>
            <a:off x="6924037" y="2483889"/>
            <a:ext cx="228600" cy="1217295"/>
          </a:xfrm>
          <a:custGeom>
            <a:avLst/>
            <a:gdLst/>
            <a:ahLst/>
            <a:cxnLst/>
            <a:rect l="l" t="t" r="r" b="b"/>
            <a:pathLst>
              <a:path w="228600" h="1217295">
                <a:moveTo>
                  <a:pt x="152400" y="190500"/>
                </a:moveTo>
                <a:lnTo>
                  <a:pt x="76200" y="190500"/>
                </a:lnTo>
                <a:lnTo>
                  <a:pt x="76200" y="1216914"/>
                </a:lnTo>
                <a:lnTo>
                  <a:pt x="152400" y="1216914"/>
                </a:lnTo>
                <a:lnTo>
                  <a:pt x="152400" y="190500"/>
                </a:lnTo>
                <a:close/>
              </a:path>
              <a:path w="228600" h="1217295">
                <a:moveTo>
                  <a:pt x="114300" y="0"/>
                </a:moveTo>
                <a:lnTo>
                  <a:pt x="0" y="228600"/>
                </a:lnTo>
                <a:lnTo>
                  <a:pt x="76200" y="228600"/>
                </a:lnTo>
                <a:lnTo>
                  <a:pt x="76200" y="190500"/>
                </a:lnTo>
                <a:lnTo>
                  <a:pt x="209550" y="190500"/>
                </a:lnTo>
                <a:lnTo>
                  <a:pt x="114300" y="0"/>
                </a:lnTo>
                <a:close/>
              </a:path>
              <a:path w="228600" h="1217295">
                <a:moveTo>
                  <a:pt x="209550" y="190500"/>
                </a:moveTo>
                <a:lnTo>
                  <a:pt x="152400" y="190500"/>
                </a:lnTo>
                <a:lnTo>
                  <a:pt x="152400" y="228600"/>
                </a:lnTo>
                <a:lnTo>
                  <a:pt x="228600" y="228600"/>
                </a:lnTo>
                <a:lnTo>
                  <a:pt x="209550" y="190500"/>
                </a:lnTo>
                <a:close/>
              </a:path>
            </a:pathLst>
          </a:custGeom>
          <a:solidFill>
            <a:srgbClr val="0000FF"/>
          </a:solidFill>
        </p:spPr>
        <p:txBody>
          <a:bodyPr wrap="square" lIns="0" tIns="0" rIns="0" bIns="0" rtlCol="0"/>
          <a:lstStyle/>
          <a:p>
            <a:endParaRPr/>
          </a:p>
        </p:txBody>
      </p:sp>
      <p:grpSp>
        <p:nvGrpSpPr>
          <p:cNvPr id="144" name="object 29">
            <a:extLst>
              <a:ext uri="{FF2B5EF4-FFF2-40B4-BE49-F238E27FC236}">
                <a16:creationId xmlns:a16="http://schemas.microsoft.com/office/drawing/2014/main" id="{B14C9DA8-0FC9-450D-9FF0-45E2E44778DD}"/>
              </a:ext>
            </a:extLst>
          </p:cNvPr>
          <p:cNvGrpSpPr/>
          <p:nvPr/>
        </p:nvGrpSpPr>
        <p:grpSpPr>
          <a:xfrm>
            <a:off x="449382" y="2553019"/>
            <a:ext cx="9544385" cy="3453238"/>
            <a:chOff x="-146689" y="3026936"/>
            <a:chExt cx="8903847" cy="3453238"/>
          </a:xfrm>
        </p:grpSpPr>
        <p:sp>
          <p:nvSpPr>
            <p:cNvPr id="145" name="object 30">
              <a:extLst>
                <a:ext uri="{FF2B5EF4-FFF2-40B4-BE49-F238E27FC236}">
                  <a16:creationId xmlns:a16="http://schemas.microsoft.com/office/drawing/2014/main" id="{E6EF4331-A6AA-46A8-A0EA-15969D1D475F}"/>
                </a:ext>
              </a:extLst>
            </p:cNvPr>
            <p:cNvSpPr/>
            <p:nvPr/>
          </p:nvSpPr>
          <p:spPr>
            <a:xfrm>
              <a:off x="749808" y="4175759"/>
              <a:ext cx="8007350" cy="2304415"/>
            </a:xfrm>
            <a:custGeom>
              <a:avLst/>
              <a:gdLst/>
              <a:ahLst/>
              <a:cxnLst/>
              <a:rect l="l" t="t" r="r" b="b"/>
              <a:pathLst>
                <a:path w="8007350" h="2304415">
                  <a:moveTo>
                    <a:pt x="0" y="2304288"/>
                  </a:moveTo>
                  <a:lnTo>
                    <a:pt x="8007096" y="2304288"/>
                  </a:lnTo>
                  <a:lnTo>
                    <a:pt x="8007096" y="0"/>
                  </a:lnTo>
                  <a:lnTo>
                    <a:pt x="0" y="0"/>
                  </a:lnTo>
                  <a:lnTo>
                    <a:pt x="0" y="2304288"/>
                  </a:lnTo>
                  <a:close/>
                </a:path>
              </a:pathLst>
            </a:custGeom>
            <a:ln w="57911">
              <a:solidFill>
                <a:srgbClr val="0000FF"/>
              </a:solidFill>
            </a:ln>
          </p:spPr>
          <p:txBody>
            <a:bodyPr wrap="square" lIns="0" tIns="0" rIns="0" bIns="0" rtlCol="0"/>
            <a:lstStyle/>
            <a:p>
              <a:endParaRPr/>
            </a:p>
          </p:txBody>
        </p:sp>
        <p:sp>
          <p:nvSpPr>
            <p:cNvPr id="146" name="object 31">
              <a:extLst>
                <a:ext uri="{FF2B5EF4-FFF2-40B4-BE49-F238E27FC236}">
                  <a16:creationId xmlns:a16="http://schemas.microsoft.com/office/drawing/2014/main" id="{2995E099-8241-42B0-AF5C-1DBFAB400971}"/>
                </a:ext>
              </a:extLst>
            </p:cNvPr>
            <p:cNvSpPr/>
            <p:nvPr/>
          </p:nvSpPr>
          <p:spPr>
            <a:xfrm>
              <a:off x="-69036" y="3048654"/>
              <a:ext cx="626492" cy="627919"/>
            </a:xfrm>
            <a:prstGeom prst="rect">
              <a:avLst/>
            </a:prstGeom>
            <a:blipFill>
              <a:blip r:embed="rId5" cstate="print"/>
              <a:stretch>
                <a:fillRect/>
              </a:stretch>
            </a:blipFill>
          </p:spPr>
          <p:txBody>
            <a:bodyPr wrap="square" lIns="0" tIns="0" rIns="0" bIns="0" rtlCol="0"/>
            <a:lstStyle/>
            <a:p>
              <a:endParaRPr/>
            </a:p>
          </p:txBody>
        </p:sp>
        <p:sp>
          <p:nvSpPr>
            <p:cNvPr id="147" name="object 32">
              <a:extLst>
                <a:ext uri="{FF2B5EF4-FFF2-40B4-BE49-F238E27FC236}">
                  <a16:creationId xmlns:a16="http://schemas.microsoft.com/office/drawing/2014/main" id="{820CCDAD-434C-4081-9F83-2D226DAB53D9}"/>
                </a:ext>
              </a:extLst>
            </p:cNvPr>
            <p:cNvSpPr/>
            <p:nvPr/>
          </p:nvSpPr>
          <p:spPr>
            <a:xfrm>
              <a:off x="-146689" y="3026936"/>
              <a:ext cx="781799" cy="861072"/>
            </a:xfrm>
            <a:prstGeom prst="rect">
              <a:avLst/>
            </a:prstGeom>
            <a:blipFill>
              <a:blip r:embed="rId6" cstate="print"/>
              <a:stretch>
                <a:fillRect/>
              </a:stretch>
            </a:blipFill>
          </p:spPr>
          <p:txBody>
            <a:bodyPr wrap="square" lIns="0" tIns="0" rIns="0" bIns="0" rtlCol="0"/>
            <a:lstStyle/>
            <a:p>
              <a:endParaRPr/>
            </a:p>
          </p:txBody>
        </p:sp>
        <p:sp>
          <p:nvSpPr>
            <p:cNvPr id="148" name="object 33">
              <a:extLst>
                <a:ext uri="{FF2B5EF4-FFF2-40B4-BE49-F238E27FC236}">
                  <a16:creationId xmlns:a16="http://schemas.microsoft.com/office/drawing/2014/main" id="{8D55F9E6-50BC-41B0-970C-35FC01DCD543}"/>
                </a:ext>
              </a:extLst>
            </p:cNvPr>
            <p:cNvSpPr/>
            <p:nvPr/>
          </p:nvSpPr>
          <p:spPr>
            <a:xfrm>
              <a:off x="-29110" y="3077317"/>
              <a:ext cx="530352" cy="524256"/>
            </a:xfrm>
            <a:prstGeom prst="rect">
              <a:avLst/>
            </a:prstGeom>
            <a:blipFill>
              <a:blip r:embed="rId7" cstate="print"/>
              <a:stretch>
                <a:fillRect/>
              </a:stretch>
            </a:blipFill>
          </p:spPr>
          <p:txBody>
            <a:bodyPr wrap="square" lIns="0" tIns="0" rIns="0" bIns="0" rtlCol="0"/>
            <a:lstStyle/>
            <a:p>
              <a:endParaRPr dirty="0"/>
            </a:p>
          </p:txBody>
        </p:sp>
      </p:grpSp>
      <p:grpSp>
        <p:nvGrpSpPr>
          <p:cNvPr id="149" name="object 39">
            <a:extLst>
              <a:ext uri="{FF2B5EF4-FFF2-40B4-BE49-F238E27FC236}">
                <a16:creationId xmlns:a16="http://schemas.microsoft.com/office/drawing/2014/main" id="{2B0FD1C7-0751-4E87-8C8F-8FB184D12BDB}"/>
              </a:ext>
            </a:extLst>
          </p:cNvPr>
          <p:cNvGrpSpPr/>
          <p:nvPr/>
        </p:nvGrpSpPr>
        <p:grpSpPr>
          <a:xfrm>
            <a:off x="479855" y="1777410"/>
            <a:ext cx="715010" cy="861694"/>
            <a:chOff x="3047" y="2124443"/>
            <a:chExt cx="715010" cy="861694"/>
          </a:xfrm>
        </p:grpSpPr>
        <p:sp>
          <p:nvSpPr>
            <p:cNvPr id="150" name="object 40">
              <a:extLst>
                <a:ext uri="{FF2B5EF4-FFF2-40B4-BE49-F238E27FC236}">
                  <a16:creationId xmlns:a16="http://schemas.microsoft.com/office/drawing/2014/main" id="{D9C838A4-60AF-4838-A016-5F7F7471E5B6}"/>
                </a:ext>
              </a:extLst>
            </p:cNvPr>
            <p:cNvSpPr/>
            <p:nvPr/>
          </p:nvSpPr>
          <p:spPr>
            <a:xfrm>
              <a:off x="47200" y="2194529"/>
              <a:ext cx="627961" cy="627919"/>
            </a:xfrm>
            <a:prstGeom prst="rect">
              <a:avLst/>
            </a:prstGeom>
            <a:blipFill>
              <a:blip r:embed="rId8" cstate="print"/>
              <a:stretch>
                <a:fillRect/>
              </a:stretch>
            </a:blipFill>
          </p:spPr>
          <p:txBody>
            <a:bodyPr wrap="square" lIns="0" tIns="0" rIns="0" bIns="0" rtlCol="0"/>
            <a:lstStyle/>
            <a:p>
              <a:endParaRPr/>
            </a:p>
          </p:txBody>
        </p:sp>
        <p:sp>
          <p:nvSpPr>
            <p:cNvPr id="151" name="object 41">
              <a:extLst>
                <a:ext uri="{FF2B5EF4-FFF2-40B4-BE49-F238E27FC236}">
                  <a16:creationId xmlns:a16="http://schemas.microsoft.com/office/drawing/2014/main" id="{6855ABD8-7A9E-4405-BDC8-ED1F645ABE7E}"/>
                </a:ext>
              </a:extLst>
            </p:cNvPr>
            <p:cNvSpPr/>
            <p:nvPr/>
          </p:nvSpPr>
          <p:spPr>
            <a:xfrm>
              <a:off x="3047" y="2124443"/>
              <a:ext cx="714781" cy="861072"/>
            </a:xfrm>
            <a:prstGeom prst="rect">
              <a:avLst/>
            </a:prstGeom>
            <a:blipFill>
              <a:blip r:embed="rId9" cstate="print"/>
              <a:stretch>
                <a:fillRect/>
              </a:stretch>
            </a:blipFill>
          </p:spPr>
          <p:txBody>
            <a:bodyPr wrap="square" lIns="0" tIns="0" rIns="0" bIns="0" rtlCol="0"/>
            <a:lstStyle/>
            <a:p>
              <a:endParaRPr/>
            </a:p>
          </p:txBody>
        </p:sp>
        <p:sp>
          <p:nvSpPr>
            <p:cNvPr id="152" name="object 42">
              <a:extLst>
                <a:ext uri="{FF2B5EF4-FFF2-40B4-BE49-F238E27FC236}">
                  <a16:creationId xmlns:a16="http://schemas.microsoft.com/office/drawing/2014/main" id="{AAB58DFA-7D52-4A18-BC8F-715C4E8CE004}"/>
                </a:ext>
              </a:extLst>
            </p:cNvPr>
            <p:cNvSpPr/>
            <p:nvPr/>
          </p:nvSpPr>
          <p:spPr>
            <a:xfrm>
              <a:off x="97536" y="2225040"/>
              <a:ext cx="531876" cy="524255"/>
            </a:xfrm>
            <a:prstGeom prst="rect">
              <a:avLst/>
            </a:prstGeom>
            <a:blipFill>
              <a:blip r:embed="rId10" cstate="print"/>
              <a:stretch>
                <a:fillRect/>
              </a:stretch>
            </a:blipFill>
          </p:spPr>
          <p:txBody>
            <a:bodyPr wrap="square" lIns="0" tIns="0" rIns="0" bIns="0" rtlCol="0"/>
            <a:lstStyle/>
            <a:p>
              <a:endParaRPr/>
            </a:p>
          </p:txBody>
        </p:sp>
      </p:grpSp>
      <p:sp>
        <p:nvSpPr>
          <p:cNvPr id="153" name="object 43">
            <a:extLst>
              <a:ext uri="{FF2B5EF4-FFF2-40B4-BE49-F238E27FC236}">
                <a16:creationId xmlns:a16="http://schemas.microsoft.com/office/drawing/2014/main" id="{D22521A0-F1A7-4A68-AA80-C0000DEEBA3E}"/>
              </a:ext>
            </a:extLst>
          </p:cNvPr>
          <p:cNvSpPr txBox="1"/>
          <p:nvPr/>
        </p:nvSpPr>
        <p:spPr>
          <a:xfrm>
            <a:off x="715817" y="1914074"/>
            <a:ext cx="199390"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libri"/>
                <a:cs typeface="Calibri"/>
              </a:rPr>
              <a:t>E</a:t>
            </a:r>
            <a:endParaRPr sz="2800" dirty="0">
              <a:latin typeface="Calibri"/>
              <a:cs typeface="Calibri"/>
            </a:endParaRPr>
          </a:p>
        </p:txBody>
      </p:sp>
      <p:sp>
        <p:nvSpPr>
          <p:cNvPr id="154" name="object 44">
            <a:extLst>
              <a:ext uri="{FF2B5EF4-FFF2-40B4-BE49-F238E27FC236}">
                <a16:creationId xmlns:a16="http://schemas.microsoft.com/office/drawing/2014/main" id="{9D3872DE-7815-4EC3-8E63-78514306D77C}"/>
              </a:ext>
            </a:extLst>
          </p:cNvPr>
          <p:cNvSpPr txBox="1"/>
          <p:nvPr/>
        </p:nvSpPr>
        <p:spPr>
          <a:xfrm>
            <a:off x="683095" y="2625804"/>
            <a:ext cx="329565" cy="452120"/>
          </a:xfrm>
          <a:prstGeom prst="rect">
            <a:avLst/>
          </a:prstGeom>
        </p:spPr>
        <p:txBody>
          <a:bodyPr vert="horz" wrap="square" lIns="0" tIns="12065" rIns="0" bIns="0" rtlCol="0">
            <a:spAutoFit/>
          </a:bodyPr>
          <a:lstStyle/>
          <a:p>
            <a:pPr marL="12700">
              <a:lnSpc>
                <a:spcPct val="100000"/>
              </a:lnSpc>
              <a:spcBef>
                <a:spcPts val="95"/>
              </a:spcBef>
            </a:pPr>
            <a:r>
              <a:rPr sz="2800" spc="-5" dirty="0">
                <a:solidFill>
                  <a:srgbClr val="FFFFFF"/>
                </a:solidFill>
                <a:latin typeface="Calibri"/>
                <a:cs typeface="Calibri"/>
              </a:rPr>
              <a:t>M</a:t>
            </a:r>
            <a:endParaRPr sz="2800" dirty="0">
              <a:latin typeface="Calibri"/>
              <a:cs typeface="Calibri"/>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EAE8DCF1-80D5-4E05-A236-E2F173EB7008}"/>
                  </a:ext>
                </a:extLst>
              </p:cNvPr>
              <p:cNvSpPr/>
              <p:nvPr/>
            </p:nvSpPr>
            <p:spPr>
              <a:xfrm>
                <a:off x="1802605" y="4047024"/>
                <a:ext cx="3899465" cy="80669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𝑃</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nary>
                            <m:naryPr>
                              <m:chr m:val="∑"/>
                              <m:limLoc m:val="subSup"/>
                              <m:supHide m:val="on"/>
                              <m:ctrlPr>
                                <a:rPr lang="en-US" altLang="zh-CN" sz="2400" b="0" i="1" smtClean="0">
                                  <a:latin typeface="Cambria Math" panose="02040503050406030204" pitchFamily="18" charset="0"/>
                                </a:rPr>
                              </m:ctrlPr>
                            </m:naryPr>
                            <m:sub>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𝑥</m:t>
                                  </m:r>
                                </m:e>
                                <m:sup>
                                  <m:r>
                                    <a:rPr lang="en-US" altLang="zh-CN" sz="2400" b="0" i="1" smtClean="0">
                                      <a:latin typeface="Cambria Math" panose="02040503050406030204" pitchFamily="18" charset="0"/>
                                    </a:rPr>
                                    <m:t>𝑢</m:t>
                                  </m:r>
                                </m:sup>
                              </m:sSup>
                            </m:sub>
                            <m:sup/>
                            <m:e>
                              <m:r>
                                <a:rPr lang="en-US" altLang="zh-CN" sz="2400" b="0" i="1" smtClean="0">
                                  <a:latin typeface="Cambria Math" panose="02040503050406030204" pitchFamily="18" charset="0"/>
                                </a:rPr>
                                <m:t>𝑃</m:t>
                              </m:r>
                              <m:d>
                                <m:dPr>
                                  <m:ctrlPr>
                                    <a:rPr lang="en-US" altLang="zh-CN" sz="2400" i="1" spc="-10">
                                      <a:solidFill>
                                        <a:prstClr val="black"/>
                                      </a:solidFill>
                                      <a:latin typeface="Cambria Math" panose="02040503050406030204" pitchFamily="18" charset="0"/>
                                      <a:cs typeface="Calibri"/>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e>
                                <m:e>
                                  <m:sSup>
                                    <m:sSupPr>
                                      <m:ctrlPr>
                                        <a:rPr lang="en-US" altLang="zh-CN" sz="2400" i="1" spc="110">
                                          <a:latin typeface="Cambria Math" panose="02040503050406030204" pitchFamily="18" charset="0"/>
                                        </a:rPr>
                                      </m:ctrlPr>
                                    </m:sSupPr>
                                    <m:e>
                                      <m:r>
                                        <a:rPr lang="en-US" altLang="zh-CN" sz="2400" i="1" spc="110">
                                          <a:latin typeface="Cambria Math" panose="02040503050406030204" pitchFamily="18" charset="0"/>
                                        </a:rPr>
                                        <m:t>𝑥</m:t>
                                      </m:r>
                                    </m:e>
                                    <m:sup>
                                      <m:r>
                                        <a:rPr lang="en-US" altLang="zh-CN" sz="2400" i="1" spc="110">
                                          <a:latin typeface="Cambria Math" panose="02040503050406030204" pitchFamily="18" charset="0"/>
                                        </a:rPr>
                                        <m:t>𝑢</m:t>
                                      </m:r>
                                    </m:sup>
                                  </m:sSup>
                                </m:e>
                              </m:d>
                            </m:e>
                          </m:nary>
                        </m:num>
                        <m:den>
                          <m:r>
                            <a:rPr lang="en-US" altLang="zh-CN" sz="2400" b="0" i="1" smtClean="0">
                              <a:latin typeface="Cambria Math" panose="02040503050406030204" pitchFamily="18" charset="0"/>
                            </a:rPr>
                            <m:t>𝑁</m:t>
                          </m:r>
                        </m:den>
                      </m:f>
                    </m:oMath>
                  </m:oMathPara>
                </a14:m>
                <a:endParaRPr lang="zh-CN" altLang="en-US" sz="2400" dirty="0"/>
              </a:p>
            </p:txBody>
          </p:sp>
        </mc:Choice>
        <mc:Fallback xmlns="">
          <p:sp>
            <p:nvSpPr>
              <p:cNvPr id="2" name="矩形 1">
                <a:extLst>
                  <a:ext uri="{FF2B5EF4-FFF2-40B4-BE49-F238E27FC236}">
                    <a16:creationId xmlns:a16="http://schemas.microsoft.com/office/drawing/2014/main" id="{EAE8DCF1-80D5-4E05-A236-E2F173EB7008}"/>
                  </a:ext>
                </a:extLst>
              </p:cNvPr>
              <p:cNvSpPr>
                <a:spLocks noRot="1" noChangeAspect="1" noMove="1" noResize="1" noEditPoints="1" noAdjustHandles="1" noChangeArrowheads="1" noChangeShapeType="1" noTextEdit="1"/>
              </p:cNvSpPr>
              <p:nvPr/>
            </p:nvSpPr>
            <p:spPr>
              <a:xfrm>
                <a:off x="1802605" y="4047024"/>
                <a:ext cx="3899465" cy="806696"/>
              </a:xfrm>
              <a:prstGeom prst="rect">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矩形 2">
                <a:extLst>
                  <a:ext uri="{FF2B5EF4-FFF2-40B4-BE49-F238E27FC236}">
                    <a16:creationId xmlns:a16="http://schemas.microsoft.com/office/drawing/2014/main" id="{165D40B5-8113-494A-95CF-FB3DAC9D126D}"/>
                  </a:ext>
                </a:extLst>
              </p:cNvPr>
              <p:cNvSpPr/>
              <p:nvPr/>
            </p:nvSpPr>
            <p:spPr>
              <a:xfrm>
                <a:off x="1904095" y="4854049"/>
                <a:ext cx="8397299" cy="823687"/>
              </a:xfrm>
              <a:prstGeom prst="rect">
                <a:avLst/>
              </a:prstGeom>
            </p:spPr>
            <p:txBody>
              <a:bodyPr wrap="none">
                <a:spAutoFit/>
              </a:bodyPr>
              <a:lstStyle/>
              <a:p>
                <a14:m>
                  <m:oMath xmlns:m="http://schemas.openxmlformats.org/officeDocument/2006/math">
                    <m:sSup>
                      <m:sSupPr>
                        <m:ctrlPr>
                          <a:rPr lang="en-US" altLang="zh-CN" sz="2800" i="1" smtClean="0">
                            <a:latin typeface="Cambria Math" panose="02040503050406030204" pitchFamily="18" charset="0"/>
                          </a:rPr>
                        </m:ctrlPr>
                      </m:sSupPr>
                      <m:e>
                        <m:r>
                          <a:rPr lang="zh-CN" altLang="en-US" sz="2800" i="1" smtClean="0">
                            <a:latin typeface="Cambria Math" panose="02040503050406030204" pitchFamily="18" charset="0"/>
                          </a:rPr>
                          <m:t>𝜇</m:t>
                        </m:r>
                      </m:e>
                      <m:sup>
                        <m:r>
                          <a:rPr lang="en-US" altLang="zh-CN" sz="2800" b="0" i="1" smtClean="0">
                            <a:latin typeface="Cambria Math" panose="02040503050406030204" pitchFamily="18" charset="0"/>
                          </a:rPr>
                          <m:t>1</m:t>
                        </m:r>
                      </m:sup>
                    </m:sSup>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𝑁</m:t>
                            </m:r>
                          </m:e>
                          <m:sub>
                            <m:r>
                              <a:rPr lang="en-US" altLang="zh-CN" sz="2800" b="0" i="1" smtClean="0">
                                <a:latin typeface="Cambria Math" panose="02040503050406030204" pitchFamily="18" charset="0"/>
                              </a:rPr>
                              <m:t>1</m:t>
                            </m:r>
                          </m:sub>
                        </m:sSub>
                      </m:den>
                    </m:f>
                    <m:nary>
                      <m:naryPr>
                        <m:chr m:val="∑"/>
                        <m:supHide m:val="on"/>
                        <m:ctrlPr>
                          <a:rPr lang="en-US" altLang="zh-CN" sz="2800" b="0" i="1" smtClean="0">
                            <a:latin typeface="Cambria Math" panose="02040503050406030204" pitchFamily="18" charset="0"/>
                          </a:rPr>
                        </m:ctrlPr>
                      </m:naryPr>
                      <m: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𝑟</m:t>
                            </m:r>
                          </m:sup>
                        </m:sSup>
                        <m:r>
                          <a:rPr lang="en-US" altLang="zh-CN" sz="2800" i="1" smtClean="0">
                            <a:latin typeface="Cambria Math" panose="02040503050406030204" pitchFamily="18" charset="0"/>
                            <a:ea typeface="Cambria Math" panose="02040503050406030204" pitchFamily="18" charset="0"/>
                          </a:rPr>
                          <m:t>∈</m:t>
                        </m:r>
                        <m:sSub>
                          <m:sSubPr>
                            <m:ctrlPr>
                              <a:rPr lang="en-US" altLang="zh-CN" sz="2800" i="1" smtClean="0">
                                <a:latin typeface="Cambria Math" panose="02040503050406030204" pitchFamily="18" charset="0"/>
                                <a:ea typeface="Cambria Math" panose="02040503050406030204" pitchFamily="18" charset="0"/>
                              </a:rPr>
                            </m:ctrlPr>
                          </m:sSubPr>
                          <m:e>
                            <m:r>
                              <a:rPr lang="en-US" altLang="zh-CN" sz="2800" b="0" i="1" smtClean="0">
                                <a:latin typeface="Cambria Math" panose="02040503050406030204" pitchFamily="18" charset="0"/>
                                <a:ea typeface="Cambria Math" panose="02040503050406030204" pitchFamily="18" charset="0"/>
                              </a:rPr>
                              <m:t>𝐶</m:t>
                            </m:r>
                          </m:e>
                          <m:sub>
                            <m:r>
                              <a:rPr lang="en-US" altLang="zh-CN" sz="2800" b="0" i="1" smtClean="0">
                                <a:latin typeface="Cambria Math" panose="02040503050406030204" pitchFamily="18" charset="0"/>
                                <a:ea typeface="Cambria Math" panose="02040503050406030204" pitchFamily="18" charset="0"/>
                              </a:rPr>
                              <m:t>1</m:t>
                            </m:r>
                          </m:sub>
                        </m:sSub>
                      </m:sub>
                      <m:sup/>
                      <m:e>
                        <m:sSup>
                          <m:sSupPr>
                            <m:ctrlPr>
                              <a:rPr lang="en-US" altLang="zh-CN" sz="2800" b="0" i="1" smtClean="0">
                                <a:latin typeface="Cambria Math" panose="02040503050406030204" pitchFamily="18" charset="0"/>
                              </a:rPr>
                            </m:ctrlPr>
                          </m:sSupPr>
                          <m:e>
                            <m:r>
                              <a:rPr lang="en-US" altLang="zh-CN" sz="2800" b="0" i="1" smtClean="0">
                                <a:latin typeface="Cambria Math" panose="02040503050406030204" pitchFamily="18" charset="0"/>
                              </a:rPr>
                              <m:t>𝑥</m:t>
                            </m:r>
                          </m:e>
                          <m:sup>
                            <m:r>
                              <a:rPr lang="en-US" altLang="zh-CN" sz="2800" b="0" i="1" smtClean="0">
                                <a:latin typeface="Cambria Math" panose="02040503050406030204" pitchFamily="18" charset="0"/>
                              </a:rPr>
                              <m:t>𝑟</m:t>
                            </m:r>
                          </m:sup>
                        </m:sSup>
                      </m:e>
                    </m:nary>
                    <m:r>
                      <a:rPr lang="en-US" altLang="zh-CN" sz="2800" b="0" i="0"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1</m:t>
                        </m:r>
                      </m:num>
                      <m:den>
                        <m:nary>
                          <m:naryPr>
                            <m:chr m:val="∑"/>
                            <m:limLoc m:val="subSup"/>
                            <m:supHide m:val="on"/>
                            <m:ctrlPr>
                              <a:rPr lang="en-US" altLang="zh-CN" sz="2800" i="1">
                                <a:latin typeface="Cambria Math" panose="02040503050406030204" pitchFamily="18" charset="0"/>
                              </a:rPr>
                            </m:ctrlPr>
                          </m:naryPr>
                          <m: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𝑢</m:t>
                                </m:r>
                              </m:sup>
                            </m:sSup>
                          </m:sub>
                          <m:sup/>
                          <m:e>
                            <m:r>
                              <a:rPr lang="en-US" altLang="zh-CN" sz="2800" i="1">
                                <a:latin typeface="Cambria Math" panose="02040503050406030204" pitchFamily="18" charset="0"/>
                              </a:rPr>
                              <m:t>𝑃</m:t>
                            </m:r>
                            <m:d>
                              <m:dPr>
                                <m:ctrlPr>
                                  <a:rPr lang="en-US" altLang="zh-CN" sz="2800" i="1" spc="-10">
                                    <a:solidFill>
                                      <a:prstClr val="black"/>
                                    </a:solidFill>
                                    <a:latin typeface="Cambria Math" panose="02040503050406030204" pitchFamily="18" charset="0"/>
                                    <a:cs typeface="Calibri"/>
                                  </a:rPr>
                                </m:ctrlPr>
                              </m:dPr>
                              <m:e>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𝐶</m:t>
                                    </m:r>
                                  </m:e>
                                  <m:sub>
                                    <m:r>
                                      <a:rPr lang="en-US" altLang="zh-CN" sz="2800" i="1">
                                        <a:latin typeface="Cambria Math" panose="02040503050406030204" pitchFamily="18" charset="0"/>
                                      </a:rPr>
                                      <m:t>1</m:t>
                                    </m:r>
                                  </m:sub>
                                </m:sSub>
                              </m:e>
                              <m:e>
                                <m:sSup>
                                  <m:sSupPr>
                                    <m:ctrlPr>
                                      <a:rPr lang="en-US" altLang="zh-CN" sz="2800" i="1" spc="110">
                                        <a:latin typeface="Cambria Math" panose="02040503050406030204" pitchFamily="18" charset="0"/>
                                      </a:rPr>
                                    </m:ctrlPr>
                                  </m:sSupPr>
                                  <m:e>
                                    <m:r>
                                      <a:rPr lang="en-US" altLang="zh-CN" sz="2800" i="1" spc="110">
                                        <a:latin typeface="Cambria Math" panose="02040503050406030204" pitchFamily="18" charset="0"/>
                                      </a:rPr>
                                      <m:t>𝑥</m:t>
                                    </m:r>
                                  </m:e>
                                  <m:sup>
                                    <m:r>
                                      <a:rPr lang="en-US" altLang="zh-CN" sz="2800" i="1" spc="110">
                                        <a:latin typeface="Cambria Math" panose="02040503050406030204" pitchFamily="18" charset="0"/>
                                      </a:rPr>
                                      <m:t>𝑢</m:t>
                                    </m:r>
                                  </m:sup>
                                </m:sSup>
                              </m:e>
                            </m:d>
                          </m:e>
                        </m:nary>
                      </m:den>
                    </m:f>
                  </m:oMath>
                </a14:m>
                <a:r>
                  <a:rPr lang="en-US" altLang="zh-CN" sz="2800" dirty="0"/>
                  <a:t> </a:t>
                </a:r>
                <a14:m>
                  <m:oMath xmlns:m="http://schemas.openxmlformats.org/officeDocument/2006/math">
                    <m:nary>
                      <m:naryPr>
                        <m:chr m:val="∑"/>
                        <m:limLoc m:val="subSup"/>
                        <m:supHide m:val="on"/>
                        <m:ctrlPr>
                          <a:rPr lang="en-US" altLang="zh-CN" sz="2800" i="1">
                            <a:latin typeface="Cambria Math" panose="02040503050406030204" pitchFamily="18" charset="0"/>
                          </a:rPr>
                        </m:ctrlPr>
                      </m:naryPr>
                      <m:sub>
                        <m:sSup>
                          <m:sSupPr>
                            <m:ctrlPr>
                              <a:rPr lang="en-US" altLang="zh-CN" sz="2800" i="1">
                                <a:latin typeface="Cambria Math" panose="02040503050406030204" pitchFamily="18" charset="0"/>
                              </a:rPr>
                            </m:ctrlPr>
                          </m:sSupPr>
                          <m:e>
                            <m:r>
                              <a:rPr lang="en-US" altLang="zh-CN" sz="2800" i="1">
                                <a:latin typeface="Cambria Math" panose="02040503050406030204" pitchFamily="18" charset="0"/>
                              </a:rPr>
                              <m:t>𝑥</m:t>
                            </m:r>
                          </m:e>
                          <m:sup>
                            <m:r>
                              <a:rPr lang="en-US" altLang="zh-CN" sz="2800" i="1">
                                <a:latin typeface="Cambria Math" panose="02040503050406030204" pitchFamily="18" charset="0"/>
                              </a:rPr>
                              <m:t>𝑢</m:t>
                            </m:r>
                          </m:sup>
                        </m:sSup>
                      </m:sub>
                      <m:sup/>
                      <m:e>
                        <m:r>
                          <a:rPr lang="en-US" altLang="zh-CN" sz="2800" i="1">
                            <a:latin typeface="Cambria Math" panose="02040503050406030204" pitchFamily="18" charset="0"/>
                          </a:rPr>
                          <m:t>𝑃</m:t>
                        </m:r>
                        <m:d>
                          <m:dPr>
                            <m:ctrlPr>
                              <a:rPr lang="en-US" altLang="zh-CN" sz="2800" i="1" spc="-10">
                                <a:solidFill>
                                  <a:prstClr val="black"/>
                                </a:solidFill>
                                <a:latin typeface="Cambria Math" panose="02040503050406030204" pitchFamily="18" charset="0"/>
                                <a:cs typeface="Calibri"/>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𝐶</m:t>
                                </m:r>
                              </m:e>
                              <m:sub>
                                <m:r>
                                  <a:rPr lang="en-US" altLang="zh-CN" sz="2800" i="1">
                                    <a:latin typeface="Cambria Math" panose="02040503050406030204" pitchFamily="18" charset="0"/>
                                  </a:rPr>
                                  <m:t>1</m:t>
                                </m:r>
                              </m:sub>
                            </m:sSub>
                          </m:e>
                          <m:e>
                            <m:sSup>
                              <m:sSupPr>
                                <m:ctrlPr>
                                  <a:rPr lang="en-US" altLang="zh-CN" sz="2800" i="1" spc="110">
                                    <a:latin typeface="Cambria Math" panose="02040503050406030204" pitchFamily="18" charset="0"/>
                                  </a:rPr>
                                </m:ctrlPr>
                              </m:sSupPr>
                              <m:e>
                                <m:r>
                                  <a:rPr lang="en-US" altLang="zh-CN" sz="2800" i="1" spc="110">
                                    <a:latin typeface="Cambria Math" panose="02040503050406030204" pitchFamily="18" charset="0"/>
                                  </a:rPr>
                                  <m:t>𝑥</m:t>
                                </m:r>
                              </m:e>
                              <m:sup>
                                <m:r>
                                  <a:rPr lang="en-US" altLang="zh-CN" sz="2800" i="1" spc="110">
                                    <a:latin typeface="Cambria Math" panose="02040503050406030204" pitchFamily="18" charset="0"/>
                                  </a:rPr>
                                  <m:t>𝑢</m:t>
                                </m:r>
                              </m:sup>
                            </m:sSup>
                          </m:e>
                        </m:d>
                      </m:e>
                    </m:nary>
                  </m:oMath>
                </a14:m>
                <a:r>
                  <a:rPr lang="en-US" altLang="zh-CN" sz="2800" spc="110" dirty="0"/>
                  <a:t> </a:t>
                </a:r>
                <a14:m>
                  <m:oMath xmlns:m="http://schemas.openxmlformats.org/officeDocument/2006/math">
                    <m:sSup>
                      <m:sSupPr>
                        <m:ctrlPr>
                          <a:rPr lang="en-US" altLang="zh-CN" sz="2800" i="1" spc="110">
                            <a:latin typeface="Cambria Math" panose="02040503050406030204" pitchFamily="18" charset="0"/>
                          </a:rPr>
                        </m:ctrlPr>
                      </m:sSupPr>
                      <m:e>
                        <m:r>
                          <a:rPr lang="en-US" altLang="zh-CN" sz="2800" i="1" spc="110">
                            <a:latin typeface="Cambria Math" panose="02040503050406030204" pitchFamily="18" charset="0"/>
                          </a:rPr>
                          <m:t>𝑥</m:t>
                        </m:r>
                      </m:e>
                      <m:sup>
                        <m:r>
                          <a:rPr lang="en-US" altLang="zh-CN" sz="2800" i="1" spc="110">
                            <a:latin typeface="Cambria Math" panose="02040503050406030204" pitchFamily="18" charset="0"/>
                          </a:rPr>
                          <m:t>𝑢</m:t>
                        </m:r>
                      </m:sup>
                    </m:sSup>
                    <m:r>
                      <a:rPr lang="en-US" altLang="zh-CN" sz="2800" i="1" spc="110">
                        <a:latin typeface="Cambria Math" panose="02040503050406030204" pitchFamily="18" charset="0"/>
                      </a:rPr>
                      <m:t> </m:t>
                    </m:r>
                  </m:oMath>
                </a14:m>
                <a:r>
                  <a:rPr lang="en-US" altLang="zh-CN" sz="2800" dirty="0"/>
                  <a:t>……</a:t>
                </a:r>
                <a:endParaRPr lang="zh-CN" altLang="en-US" sz="2800" dirty="0"/>
              </a:p>
            </p:txBody>
          </p:sp>
        </mc:Choice>
        <mc:Fallback>
          <p:sp>
            <p:nvSpPr>
              <p:cNvPr id="3" name="矩形 2">
                <a:extLst>
                  <a:ext uri="{FF2B5EF4-FFF2-40B4-BE49-F238E27FC236}">
                    <a16:creationId xmlns:a16="http://schemas.microsoft.com/office/drawing/2014/main" id="{165D40B5-8113-494A-95CF-FB3DAC9D126D}"/>
                  </a:ext>
                </a:extLst>
              </p:cNvPr>
              <p:cNvSpPr>
                <a:spLocks noRot="1" noChangeAspect="1" noMove="1" noResize="1" noEditPoints="1" noAdjustHandles="1" noChangeArrowheads="1" noChangeShapeType="1" noTextEdit="1"/>
              </p:cNvSpPr>
              <p:nvPr/>
            </p:nvSpPr>
            <p:spPr>
              <a:xfrm>
                <a:off x="1904095" y="4854049"/>
                <a:ext cx="8397299" cy="823687"/>
              </a:xfrm>
              <a:prstGeom prst="rect">
                <a:avLst/>
              </a:prstGeom>
              <a:blipFill>
                <a:blip r:embed="rId12"/>
                <a:stretch>
                  <a:fillRect l="-302" t="-72308" r="-452" b="-98462"/>
                </a:stretch>
              </a:blipFill>
            </p:spPr>
            <p:txBody>
              <a:bodyPr/>
              <a:lstStyle/>
              <a:p>
                <a:r>
                  <a:rPr lang="en-CN">
                    <a:noFill/>
                  </a:rPr>
                  <a:t> </a:t>
                </a:r>
              </a:p>
            </p:txBody>
          </p:sp>
        </mc:Fallback>
      </mc:AlternateContent>
      <p:sp>
        <p:nvSpPr>
          <p:cNvPr id="155" name="object 24">
            <a:extLst>
              <a:ext uri="{FF2B5EF4-FFF2-40B4-BE49-F238E27FC236}">
                <a16:creationId xmlns:a16="http://schemas.microsoft.com/office/drawing/2014/main" id="{A854A2C3-57E7-492E-892D-5FD4FF162C4B}"/>
              </a:ext>
            </a:extLst>
          </p:cNvPr>
          <p:cNvSpPr txBox="1"/>
          <p:nvPr/>
        </p:nvSpPr>
        <p:spPr>
          <a:xfrm>
            <a:off x="7152637" y="3005908"/>
            <a:ext cx="1875913" cy="382156"/>
          </a:xfrm>
          <a:prstGeom prst="rect">
            <a:avLst/>
          </a:prstGeom>
        </p:spPr>
        <p:txBody>
          <a:bodyPr vert="horz" wrap="square" lIns="0" tIns="12700" rIns="0" bIns="0" rtlCol="0">
            <a:spAutoFit/>
          </a:bodyPr>
          <a:lstStyle/>
          <a:p>
            <a:pPr marL="12700" marR="5080">
              <a:lnSpc>
                <a:spcPct val="100000"/>
              </a:lnSpc>
              <a:spcBef>
                <a:spcPts val="100"/>
              </a:spcBef>
            </a:pPr>
            <a:r>
              <a:rPr sz="2400" dirty="0">
                <a:latin typeface="Calibri"/>
                <a:cs typeface="Calibri"/>
              </a:rPr>
              <a:t>Back</a:t>
            </a:r>
            <a:r>
              <a:rPr sz="2400" spc="-114" dirty="0">
                <a:latin typeface="Calibri"/>
                <a:cs typeface="Calibri"/>
              </a:rPr>
              <a:t> </a:t>
            </a:r>
            <a:r>
              <a:rPr sz="2400" spc="-15" dirty="0">
                <a:latin typeface="Calibri"/>
                <a:cs typeface="Calibri"/>
              </a:rPr>
              <a:t>to step</a:t>
            </a:r>
            <a:r>
              <a:rPr sz="2400" spc="-40" dirty="0">
                <a:latin typeface="Calibri"/>
                <a:cs typeface="Calibri"/>
              </a:rPr>
              <a:t> </a:t>
            </a:r>
            <a:r>
              <a:rPr sz="2400" dirty="0">
                <a:latin typeface="Calibri"/>
                <a:cs typeface="Calibri"/>
              </a:rPr>
              <a:t>1</a:t>
            </a:r>
          </a:p>
        </p:txBody>
      </p:sp>
      <mc:AlternateContent xmlns:mc="http://schemas.openxmlformats.org/markup-compatibility/2006" xmlns:a14="http://schemas.microsoft.com/office/drawing/2010/main">
        <mc:Choice Requires="a14">
          <p:sp>
            <p:nvSpPr>
              <p:cNvPr id="156" name="object 27">
                <a:extLst>
                  <a:ext uri="{FF2B5EF4-FFF2-40B4-BE49-F238E27FC236}">
                    <a16:creationId xmlns:a16="http://schemas.microsoft.com/office/drawing/2014/main" id="{69469766-A136-497C-A342-0BBA655A9B88}"/>
                  </a:ext>
                </a:extLst>
              </p:cNvPr>
              <p:cNvSpPr txBox="1"/>
              <p:nvPr/>
            </p:nvSpPr>
            <p:spPr>
              <a:xfrm>
                <a:off x="6188921" y="3840953"/>
                <a:ext cx="3636645" cy="766877"/>
              </a:xfrm>
              <a:prstGeom prst="rect">
                <a:avLst/>
              </a:prstGeom>
            </p:spPr>
            <p:txBody>
              <a:bodyPr vert="horz" wrap="square" lIns="0" tIns="12700" rIns="0" bIns="0" rtlCol="0">
                <a:spAutoFit/>
              </a:bodyPr>
              <a:lstStyle/>
              <a:p>
                <a:pPr marL="38100">
                  <a:lnSpc>
                    <a:spcPct val="100000"/>
                  </a:lnSpc>
                  <a:spcBef>
                    <a:spcPts val="100"/>
                  </a:spcBef>
                </a:pPr>
                <a:r>
                  <a:rPr sz="2400" spc="30" dirty="0">
                    <a:latin typeface="Cambria Math"/>
                    <a:cs typeface="Cambria Math"/>
                  </a:rPr>
                  <a:t>𝑁</a:t>
                </a:r>
                <a:r>
                  <a:rPr sz="2400" spc="30" dirty="0">
                    <a:latin typeface="Calibri"/>
                    <a:cs typeface="Calibri"/>
                  </a:rPr>
                  <a:t>: </a:t>
                </a:r>
                <a:r>
                  <a:rPr lang="zh-CN" altLang="en-US" sz="2400" spc="-15" dirty="0">
                    <a:latin typeface="Calibri"/>
                    <a:cs typeface="Calibri"/>
                  </a:rPr>
                  <a:t>例子的总数</a:t>
                </a:r>
                <a:endParaRPr sz="2400" dirty="0">
                  <a:latin typeface="Calibri"/>
                  <a:cs typeface="Calibri"/>
                </a:endParaRPr>
              </a:p>
              <a:p>
                <a:pPr marL="38100" marR="570865">
                  <a:lnSpc>
                    <a:spcPts val="2870"/>
                  </a:lnSpc>
                  <a:spcBef>
                    <a:spcPts val="100"/>
                  </a:spcBef>
                </a:pPr>
                <a:r>
                  <a:rPr sz="2400" spc="-40" dirty="0">
                    <a:latin typeface="Cambria Math"/>
                    <a:cs typeface="Cambria Math"/>
                  </a:rPr>
                  <a:t>𝑁</a:t>
                </a:r>
                <a:r>
                  <a:rPr sz="2625" spc="-60" baseline="-15873" dirty="0">
                    <a:latin typeface="Cambria Math"/>
                    <a:cs typeface="Cambria Math"/>
                  </a:rPr>
                  <a:t>1</a:t>
                </a:r>
                <a:r>
                  <a:rPr sz="2400" spc="-40" dirty="0">
                    <a:latin typeface="Calibri"/>
                    <a:cs typeface="Calibri"/>
                  </a:rPr>
                  <a:t>: </a:t>
                </a:r>
                <a:r>
                  <a:rPr lang="zh-CN" altLang="en-US" sz="2400" spc="-5" dirty="0">
                    <a:latin typeface="Calibri"/>
                    <a:cs typeface="Calibri"/>
                  </a:rPr>
                  <a:t>属于</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1</m:t>
                        </m:r>
                      </m:sub>
                    </m:sSub>
                  </m:oMath>
                </a14:m>
                <a:r>
                  <a:rPr lang="zh-CN" altLang="en-US" sz="2400" spc="-5" dirty="0">
                    <a:latin typeface="Calibri"/>
                    <a:cs typeface="Calibri"/>
                  </a:rPr>
                  <a:t>的例子总数</a:t>
                </a:r>
                <a:endParaRPr sz="2400" baseline="-20833" dirty="0">
                  <a:latin typeface="Calibri"/>
                  <a:cs typeface="Calibri"/>
                </a:endParaRPr>
              </a:p>
            </p:txBody>
          </p:sp>
        </mc:Choice>
        <mc:Fallback xmlns="">
          <p:sp>
            <p:nvSpPr>
              <p:cNvPr id="156" name="object 27">
                <a:extLst>
                  <a:ext uri="{FF2B5EF4-FFF2-40B4-BE49-F238E27FC236}">
                    <a16:creationId xmlns:a16="http://schemas.microsoft.com/office/drawing/2014/main" id="{69469766-A136-497C-A342-0BBA655A9B88}"/>
                  </a:ext>
                </a:extLst>
              </p:cNvPr>
              <p:cNvSpPr txBox="1">
                <a:spLocks noRot="1" noChangeAspect="1" noMove="1" noResize="1" noEditPoints="1" noAdjustHandles="1" noChangeArrowheads="1" noChangeShapeType="1" noTextEdit="1"/>
              </p:cNvSpPr>
              <p:nvPr/>
            </p:nvSpPr>
            <p:spPr>
              <a:xfrm>
                <a:off x="6188921" y="3840953"/>
                <a:ext cx="3636645" cy="766877"/>
              </a:xfrm>
              <a:prstGeom prst="rect">
                <a:avLst/>
              </a:prstGeom>
              <a:blipFill>
                <a:blip r:embed="rId13"/>
                <a:stretch>
                  <a:fillRect l="-4020" t="-11905" b="-21429"/>
                </a:stretch>
              </a:blipFill>
            </p:spPr>
            <p:txBody>
              <a:bodyPr/>
              <a:lstStyle/>
              <a:p>
                <a:r>
                  <a:rPr lang="zh-CN" altLang="en-US">
                    <a:noFill/>
                  </a:rPr>
                  <a:t> </a:t>
                </a:r>
              </a:p>
            </p:txBody>
          </p:sp>
        </mc:Fallback>
      </mc:AlternateContent>
      <p:grpSp>
        <p:nvGrpSpPr>
          <p:cNvPr id="157" name="object 34">
            <a:extLst>
              <a:ext uri="{FF2B5EF4-FFF2-40B4-BE49-F238E27FC236}">
                <a16:creationId xmlns:a16="http://schemas.microsoft.com/office/drawing/2014/main" id="{B22E65AE-53FD-4B90-B133-D569094E4C74}"/>
              </a:ext>
            </a:extLst>
          </p:cNvPr>
          <p:cNvGrpSpPr/>
          <p:nvPr/>
        </p:nvGrpSpPr>
        <p:grpSpPr>
          <a:xfrm>
            <a:off x="7037553" y="428174"/>
            <a:ext cx="4346575" cy="1485900"/>
            <a:chOff x="4797552" y="294131"/>
            <a:chExt cx="4346575" cy="1485900"/>
          </a:xfrm>
        </p:grpSpPr>
        <p:sp>
          <p:nvSpPr>
            <p:cNvPr id="158" name="object 35">
              <a:extLst>
                <a:ext uri="{FF2B5EF4-FFF2-40B4-BE49-F238E27FC236}">
                  <a16:creationId xmlns:a16="http://schemas.microsoft.com/office/drawing/2014/main" id="{EFBE1C4E-4C0B-4E28-9F07-2941C888A6BB}"/>
                </a:ext>
              </a:extLst>
            </p:cNvPr>
            <p:cNvSpPr/>
            <p:nvPr/>
          </p:nvSpPr>
          <p:spPr>
            <a:xfrm>
              <a:off x="4898122" y="348974"/>
              <a:ext cx="4191026" cy="1304565"/>
            </a:xfrm>
            <a:prstGeom prst="rect">
              <a:avLst/>
            </a:prstGeom>
            <a:blipFill>
              <a:blip r:embed="rId14" cstate="print"/>
              <a:stretch>
                <a:fillRect/>
              </a:stretch>
            </a:blipFill>
          </p:spPr>
          <p:txBody>
            <a:bodyPr wrap="square" lIns="0" tIns="0" rIns="0" bIns="0" rtlCol="0"/>
            <a:lstStyle/>
            <a:p>
              <a:endParaRPr/>
            </a:p>
          </p:txBody>
        </p:sp>
        <p:sp>
          <p:nvSpPr>
            <p:cNvPr id="159" name="object 36">
              <a:extLst>
                <a:ext uri="{FF2B5EF4-FFF2-40B4-BE49-F238E27FC236}">
                  <a16:creationId xmlns:a16="http://schemas.microsoft.com/office/drawing/2014/main" id="{3A5A4A8F-9116-4312-AC78-4742390D7CB5}"/>
                </a:ext>
              </a:extLst>
            </p:cNvPr>
            <p:cNvSpPr/>
            <p:nvPr/>
          </p:nvSpPr>
          <p:spPr>
            <a:xfrm>
              <a:off x="4797552" y="294131"/>
              <a:ext cx="4346447" cy="1485899"/>
            </a:xfrm>
            <a:prstGeom prst="rect">
              <a:avLst/>
            </a:prstGeom>
            <a:blipFill>
              <a:blip r:embed="rId15" cstate="print"/>
              <a:stretch>
                <a:fillRect/>
              </a:stretch>
            </a:blipFill>
          </p:spPr>
          <p:txBody>
            <a:bodyPr wrap="square" lIns="0" tIns="0" rIns="0" bIns="0" rtlCol="0"/>
            <a:lstStyle/>
            <a:p>
              <a:endParaRPr/>
            </a:p>
          </p:txBody>
        </p:sp>
        <p:sp>
          <p:nvSpPr>
            <p:cNvPr id="160" name="object 37">
              <a:extLst>
                <a:ext uri="{FF2B5EF4-FFF2-40B4-BE49-F238E27FC236}">
                  <a16:creationId xmlns:a16="http://schemas.microsoft.com/office/drawing/2014/main" id="{3E2A5315-5978-4F2E-B31D-8C777814A9FC}"/>
                </a:ext>
              </a:extLst>
            </p:cNvPr>
            <p:cNvSpPr/>
            <p:nvPr/>
          </p:nvSpPr>
          <p:spPr>
            <a:xfrm>
              <a:off x="4948428" y="379475"/>
              <a:ext cx="4094987" cy="1200912"/>
            </a:xfrm>
            <a:prstGeom prst="rect">
              <a:avLst/>
            </a:prstGeom>
            <a:blipFill>
              <a:blip r:embed="rId16" cstate="print"/>
              <a:stretch>
                <a:fillRect/>
              </a:stretch>
            </a:blipFill>
          </p:spPr>
          <p:txBody>
            <a:bodyPr wrap="square" lIns="0" tIns="0" rIns="0" bIns="0" rtlCol="0"/>
            <a:lstStyle/>
            <a:p>
              <a:endParaRPr/>
            </a:p>
          </p:txBody>
        </p:sp>
      </p:grpSp>
      <p:sp>
        <p:nvSpPr>
          <p:cNvPr id="161" name="object 38">
            <a:extLst>
              <a:ext uri="{FF2B5EF4-FFF2-40B4-BE49-F238E27FC236}">
                <a16:creationId xmlns:a16="http://schemas.microsoft.com/office/drawing/2014/main" id="{4AF07D3D-BB4B-4F30-99E7-D1E64FAE79EF}"/>
              </a:ext>
            </a:extLst>
          </p:cNvPr>
          <p:cNvSpPr txBox="1"/>
          <p:nvPr/>
        </p:nvSpPr>
        <p:spPr>
          <a:xfrm>
            <a:off x="7364196" y="711160"/>
            <a:ext cx="3919220" cy="764312"/>
          </a:xfrm>
          <a:prstGeom prst="rect">
            <a:avLst/>
          </a:prstGeom>
        </p:spPr>
        <p:txBody>
          <a:bodyPr vert="horz" wrap="square" lIns="0" tIns="12700" rIns="0" bIns="0" rtlCol="0">
            <a:spAutoFit/>
          </a:bodyPr>
          <a:lstStyle/>
          <a:p>
            <a:pPr marL="12700" marR="5080" algn="ctr">
              <a:lnSpc>
                <a:spcPct val="100000"/>
              </a:lnSpc>
              <a:spcBef>
                <a:spcPts val="100"/>
              </a:spcBef>
            </a:pPr>
            <a:r>
              <a:rPr lang="zh-CN" altLang="en-US" sz="2400" spc="-5" dirty="0">
                <a:solidFill>
                  <a:srgbClr val="FFFFFF"/>
                </a:solidFill>
                <a:latin typeface="Calibri"/>
                <a:cs typeface="Calibri"/>
              </a:rPr>
              <a:t>算法最终收敛，</a:t>
            </a:r>
            <a:endParaRPr lang="en-US" altLang="zh-CN" sz="2400" spc="-5" dirty="0">
              <a:solidFill>
                <a:srgbClr val="FFFFFF"/>
              </a:solidFill>
              <a:latin typeface="Calibri"/>
              <a:cs typeface="Calibri"/>
            </a:endParaRPr>
          </a:p>
          <a:p>
            <a:pPr marL="12700" marR="5080" algn="ctr">
              <a:lnSpc>
                <a:spcPct val="100000"/>
              </a:lnSpc>
              <a:spcBef>
                <a:spcPts val="100"/>
              </a:spcBef>
            </a:pPr>
            <a:r>
              <a:rPr lang="zh-CN" altLang="en-US" sz="2400" spc="-5" dirty="0">
                <a:solidFill>
                  <a:srgbClr val="FFFFFF"/>
                </a:solidFill>
                <a:latin typeface="Calibri"/>
                <a:cs typeface="Calibri"/>
              </a:rPr>
              <a:t>但初始化会影响结果</a:t>
            </a:r>
            <a:endParaRPr sz="2400" dirty="0">
              <a:latin typeface="Calibri"/>
              <a:cs typeface="Calibri"/>
            </a:endParaRPr>
          </a:p>
        </p:txBody>
      </p:sp>
      <p:sp>
        <p:nvSpPr>
          <p:cNvPr id="7" name="文本占位符 116">
            <a:extLst>
              <a:ext uri="{FF2B5EF4-FFF2-40B4-BE49-F238E27FC236}">
                <a16:creationId xmlns:a16="http://schemas.microsoft.com/office/drawing/2014/main" id="{113E90BF-4C93-17CE-1B20-372B6B6621C6}"/>
              </a:ext>
            </a:extLst>
          </p:cNvPr>
          <p:cNvSpPr>
            <a:spLocks noGrp="1"/>
          </p:cNvSpPr>
          <p:nvPr>
            <p:ph type="body" sz="quarter" idx="12"/>
          </p:nvPr>
        </p:nvSpPr>
        <p:spPr>
          <a:xfrm>
            <a:off x="566962" y="265803"/>
            <a:ext cx="4836888" cy="426497"/>
          </a:xfrm>
        </p:spPr>
        <p:txBody>
          <a:bodyPr/>
          <a:lstStyle/>
          <a:p>
            <a:pPr marL="0" indent="0">
              <a:buNone/>
            </a:pPr>
            <a:r>
              <a:rPr lang="en-US" altLang="zh-CN" dirty="0"/>
              <a:t>2.1.</a:t>
            </a:r>
            <a:r>
              <a:rPr lang="zh-CN" altLang="en-US" dirty="0"/>
              <a:t>生成式方法</a:t>
            </a:r>
          </a:p>
        </p:txBody>
      </p:sp>
    </p:spTree>
    <p:extLst>
      <p:ext uri="{BB962C8B-B14F-4D97-AF65-F5344CB8AC3E}">
        <p14:creationId xmlns:p14="http://schemas.microsoft.com/office/powerpoint/2010/main" val="364287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blinds(horizontal)">
                                      <p:cBhvr>
                                        <p:cTn id="7" dur="500"/>
                                        <p:tgtEl>
                                          <p:spTgt spid="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blinds(horizontal)">
                                      <p:cBhvr>
                                        <p:cTn id="12" dur="500"/>
                                        <p:tgtEl>
                                          <p:spTgt spid="141"/>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blinds(horizontal)">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linds(horizontal)">
                                      <p:cBhvr>
                                        <p:cTn id="22" dur="500"/>
                                        <p:tgtEl>
                                          <p:spTgt spid="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blinds(horizontal)">
                                      <p:cBhvr>
                                        <p:cTn id="25" dur="500"/>
                                        <p:tgtEl>
                                          <p:spTgt spid="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56"/>
                                        </p:tgtEl>
                                        <p:attrNameLst>
                                          <p:attrName>style.visibility</p:attrName>
                                        </p:attrNameLst>
                                      </p:cBhvr>
                                      <p:to>
                                        <p:strVal val="visible"/>
                                      </p:to>
                                    </p:set>
                                    <p:animEffect transition="in" filter="blinds(horizontal)">
                                      <p:cBhvr>
                                        <p:cTn id="28" dur="500"/>
                                        <p:tgtEl>
                                          <p:spTgt spid="156"/>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155"/>
                                        </p:tgtEl>
                                        <p:attrNameLst>
                                          <p:attrName>style.visibility</p:attrName>
                                        </p:attrNameLst>
                                      </p:cBhvr>
                                      <p:to>
                                        <p:strVal val="visible"/>
                                      </p:to>
                                    </p:set>
                                    <p:animEffect transition="in" filter="blinds(horizontal)">
                                      <p:cBhvr>
                                        <p:cTn id="31" dur="500"/>
                                        <p:tgtEl>
                                          <p:spTgt spid="155"/>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9"/>
                                        </p:tgtEl>
                                        <p:attrNameLst>
                                          <p:attrName>style.visibility</p:attrName>
                                        </p:attrNameLst>
                                      </p:cBhvr>
                                      <p:to>
                                        <p:strVal val="visible"/>
                                      </p:to>
                                    </p:set>
                                    <p:animEffect transition="in" filter="blinds(horizontal)">
                                      <p:cBhvr>
                                        <p:cTn id="36" dur="500"/>
                                        <p:tgtEl>
                                          <p:spTgt spid="149"/>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nodeType="clickEffect">
                                  <p:stCondLst>
                                    <p:cond delay="0"/>
                                  </p:stCondLst>
                                  <p:childTnLst>
                                    <p:set>
                                      <p:cBhvr>
                                        <p:cTn id="40" dur="1" fill="hold">
                                          <p:stCondLst>
                                            <p:cond delay="0"/>
                                          </p:stCondLst>
                                        </p:cTn>
                                        <p:tgtEl>
                                          <p:spTgt spid="144"/>
                                        </p:tgtEl>
                                        <p:attrNameLst>
                                          <p:attrName>style.visibility</p:attrName>
                                        </p:attrNameLst>
                                      </p:cBhvr>
                                      <p:to>
                                        <p:strVal val="visible"/>
                                      </p:to>
                                    </p:set>
                                    <p:animEffect transition="in" filter="blinds(horizontal)">
                                      <p:cBhvr>
                                        <p:cTn id="41" dur="500"/>
                                        <p:tgtEl>
                                          <p:spTgt spid="144"/>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157"/>
                                        </p:tgtEl>
                                        <p:attrNameLst>
                                          <p:attrName>style.visibility</p:attrName>
                                        </p:attrNameLst>
                                      </p:cBhvr>
                                      <p:to>
                                        <p:strVal val="visible"/>
                                      </p:to>
                                    </p:set>
                                    <p:animEffect transition="in" filter="blinds(horizontal)">
                                      <p:cBhvr>
                                        <p:cTn id="46" dur="500"/>
                                        <p:tgtEl>
                                          <p:spTgt spid="1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2" grpId="0"/>
      <p:bldP spid="3" grpId="0"/>
      <p:bldP spid="155" grpId="0"/>
      <p:bldP spid="156"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29123</TotalTime>
  <Words>2666</Words>
  <Application>Microsoft Macintosh PowerPoint</Application>
  <PresentationFormat>Widescreen</PresentationFormat>
  <Paragraphs>356</Paragraphs>
  <Slides>33</Slides>
  <Notes>31</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33</vt:i4>
      </vt:variant>
    </vt:vector>
  </HeadingPairs>
  <TitlesOfParts>
    <vt:vector size="49" baseType="lpstr">
      <vt:lpstr>-apple-system</vt:lpstr>
      <vt:lpstr>等线</vt:lpstr>
      <vt:lpstr>微软雅黑</vt:lpstr>
      <vt:lpstr>方正大黑简体</vt:lpstr>
      <vt:lpstr>Arial</vt:lpstr>
      <vt:lpstr>Calibri</vt:lpstr>
      <vt:lpstr>Cambria Math</vt:lpstr>
      <vt:lpstr>Century Gothic</vt:lpstr>
      <vt:lpstr>Eras Bold ITC</vt:lpstr>
      <vt:lpstr>Impact</vt:lpstr>
      <vt:lpstr>Segoe UI</vt:lpstr>
      <vt:lpstr>Segoe UI Light</vt:lpstr>
      <vt:lpstr>Source Sans Pro</vt:lpstr>
      <vt:lpstr>Wingdings</vt:lpstr>
      <vt:lpstr>Office 主题​​</vt:lpstr>
      <vt:lpstr>1_OfficePLUS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Xueming Liu</cp:lastModifiedBy>
  <cp:revision>1071</cp:revision>
  <dcterms:created xsi:type="dcterms:W3CDTF">2018-12-23T08:46:10Z</dcterms:created>
  <dcterms:modified xsi:type="dcterms:W3CDTF">2022-12-15T03:48:08Z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